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omments/modernComment_12D_37B669A4.xml" ContentType="application/vnd.ms-powerpoint.comments+xml"/>
  <Override PartName="/ppt/notesSlides/notesSlide17.xml" ContentType="application/vnd.openxmlformats-officedocument.presentationml.notesSlide+xml"/>
  <Override PartName="/ppt/comments/modernComment_12E_A9B8F3A2.xml" ContentType="application/vnd.ms-powerpoint.comment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256" r:id="rId2"/>
    <p:sldId id="4628" r:id="rId3"/>
    <p:sldId id="4636" r:id="rId4"/>
    <p:sldId id="257" r:id="rId5"/>
    <p:sldId id="286" r:id="rId6"/>
    <p:sldId id="289" r:id="rId7"/>
    <p:sldId id="291" r:id="rId8"/>
    <p:sldId id="4639" r:id="rId9"/>
    <p:sldId id="315" r:id="rId10"/>
    <p:sldId id="316" r:id="rId11"/>
    <p:sldId id="317" r:id="rId12"/>
    <p:sldId id="318" r:id="rId13"/>
    <p:sldId id="319" r:id="rId14"/>
    <p:sldId id="320" r:id="rId15"/>
    <p:sldId id="321" r:id="rId16"/>
    <p:sldId id="322" r:id="rId17"/>
    <p:sldId id="323" r:id="rId18"/>
    <p:sldId id="324" r:id="rId19"/>
    <p:sldId id="325" r:id="rId20"/>
    <p:sldId id="4640" r:id="rId21"/>
    <p:sldId id="301" r:id="rId22"/>
    <p:sldId id="302" r:id="rId23"/>
    <p:sldId id="304" r:id="rId24"/>
    <p:sldId id="303" r:id="rId25"/>
    <p:sldId id="4641" r:id="rId26"/>
    <p:sldId id="310" r:id="rId27"/>
    <p:sldId id="4642" r:id="rId28"/>
    <p:sldId id="306" r:id="rId29"/>
    <p:sldId id="307" r:id="rId30"/>
    <p:sldId id="4643" r:id="rId31"/>
    <p:sldId id="293" r:id="rId32"/>
    <p:sldId id="297" r:id="rId33"/>
    <p:sldId id="298" r:id="rId34"/>
    <p:sldId id="4647" r:id="rId35"/>
    <p:sldId id="4648" r:id="rId36"/>
    <p:sldId id="4650" r:id="rId37"/>
    <p:sldId id="4649" r:id="rId38"/>
    <p:sldId id="4644" r:id="rId39"/>
    <p:sldId id="464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authors.xml><?xml version="1.0" encoding="utf-8"?>
<p188:authorLst xmlns:a="http://schemas.openxmlformats.org/drawingml/2006/main" xmlns:r="http://schemas.openxmlformats.org/officeDocument/2006/relationships" xmlns:p188="http://schemas.microsoft.com/office/powerpoint/2018/8/main">
  <p188:author id="{A0A5326A-DC8B-69AB-1709-7F4DF0FE2BF3}" name="Susan Richwagen (BRIDGE PARTNERS LLC)" initials="SR" userId="S::v-richwagens@microsoft.com::3e39fedb-28f5-435c-a256-5395f2dac2cc" providerId="AD"/>
  <p188:author id="{45B7B68F-9C0D-AC01-ADD4-D090088C32D0}" name="Sylvia Liu" initials="SL" userId="S::syliu@microsoft.com::bfad47df-1563-40d6-8bc3-859dffacf985"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7" autoAdjust="0"/>
    <p:restoredTop sz="94660"/>
  </p:normalViewPr>
  <p:slideViewPr>
    <p:cSldViewPr snapToGrid="0">
      <p:cViewPr varScale="1">
        <p:scale>
          <a:sx n="142" d="100"/>
          <a:sy n="142" d="100"/>
        </p:scale>
        <p:origin x="2370" y="3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8/10/relationships/authors" Target="authors.xml"/><Relationship Id="rId20" Type="http://schemas.openxmlformats.org/officeDocument/2006/relationships/slide" Target="slides/slide19.xml"/><Relationship Id="rId41" Type="http://schemas.openxmlformats.org/officeDocument/2006/relationships/notesMaster" Target="notesMasters/notesMaster1.xml"/></Relationships>
</file>

<file path=ppt/comments/modernComment_12D_37B669A4.xml><?xml version="1.0" encoding="utf-8"?>
<p188:cmLst xmlns:a="http://schemas.openxmlformats.org/drawingml/2006/main" xmlns:r="http://schemas.openxmlformats.org/officeDocument/2006/relationships" xmlns:p188="http://schemas.microsoft.com/office/powerpoint/2018/8/main">
  <p188:cm id="{39C81772-BE8D-4CC5-9F5C-763D5243415E}" authorId="{A0A5326A-DC8B-69AB-1709-7F4DF0FE2BF3}" status="resolved" created="2025-03-21T09:16:12.410">
    <ac:deMkLst xmlns:ac="http://schemas.microsoft.com/office/drawing/2013/main/command">
      <pc:docMk xmlns:pc="http://schemas.microsoft.com/office/powerpoint/2013/main/command"/>
      <pc:sldMk xmlns:pc="http://schemas.microsoft.com/office/powerpoint/2013/main/command" cId="934701476" sldId="301"/>
      <ac:graphicFrameMk id="3" creationId="{7554C4FE-BA26-4705-7CDD-73E6F174060D}"/>
    </ac:deMkLst>
    <p188:replyLst>
      <p188:reply id="{98EE0667-CCB0-4053-8844-F9E5D3D1F12A}" authorId="{45B7B68F-9C0D-AC01-ADD4-D090088C32D0}" created="2025-03-21T18:39:52.780">
        <p188:txBody>
          <a:bodyPr/>
          <a:lstStyle/>
          <a:p>
            <a:r>
              <a:rPr lang="en-US"/>
              <a:t>[@Jordan Marchese] and [@Stefan Georgiev] Are any of the features live now, or are they still pending release? If they’re not yet public, we may need to include an NDA disclaimer.</a:t>
            </a:r>
          </a:p>
        </p188:txBody>
      </p188:reply>
    </p188:replyLst>
    <p188:txBody>
      <a:bodyPr/>
      <a:lstStyle/>
      <a:p>
        <a:r>
          <a:rPr lang="en-US"/>
          <a:t>[@Jordan] and [@Stefan] - Are the items with January and February ETAs live now?</a:t>
        </a:r>
      </a:p>
    </p188:txBody>
  </p188:cm>
</p188:cmLst>
</file>

<file path=ppt/comments/modernComment_12E_A9B8F3A2.xml><?xml version="1.0" encoding="utf-8"?>
<p188:cmLst xmlns:a="http://schemas.openxmlformats.org/drawingml/2006/main" xmlns:r="http://schemas.openxmlformats.org/officeDocument/2006/relationships" xmlns:p188="http://schemas.microsoft.com/office/powerpoint/2018/8/main">
  <p188:cm id="{77839F97-12F0-4017-8917-33CAE5E0A2E0}" authorId="{A0A5326A-DC8B-69AB-1709-7F4DF0FE2BF3}" status="resolved" created="2025-03-21T09:20:35.964">
    <ac:deMkLst xmlns:ac="http://schemas.microsoft.com/office/drawing/2013/main/command">
      <pc:docMk xmlns:pc="http://schemas.microsoft.com/office/powerpoint/2013/main/command"/>
      <pc:sldMk xmlns:pc="http://schemas.microsoft.com/office/powerpoint/2013/main/command" cId="2847470498" sldId="302"/>
      <ac:graphicFrameMk id="5" creationId="{05217009-C2CD-ED3E-73D0-09389B52068E}"/>
    </ac:deMkLst>
    <p188:replyLst>
      <p188:reply id="{A4FFEB35-8EB1-4B7F-BF70-D8591E9F2375}" authorId="{45B7B68F-9C0D-AC01-ADD4-D090088C32D0}" created="2025-03-21T19:01:45.255">
        <p188:txBody>
          <a:bodyPr/>
          <a:lstStyle/>
          <a:p>
            <a:r>
              <a:rPr lang="en-US"/>
              <a:t>[@Jordan Marchese]  and [@Stefan Georgiev] I added the water mark as these features are under NDA.</a:t>
            </a:r>
          </a:p>
        </p188:txBody>
      </p188:reply>
    </p188:replyLst>
    <p188:txBody>
      <a:bodyPr/>
      <a:lstStyle/>
      <a:p>
        <a:r>
          <a:rPr lang="en-US"/>
          <a:t>[@Jordan] and [@Stefan] - Are any of these items in development under NDA? Does the slide have to be sniped/watermarked?</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B48818-7DAB-4B50-9F94-1E8A4AD375DB}" type="datetimeFigureOut">
              <a:rPr lang="en-US" smtClean="0"/>
              <a:t>7/28/2025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A95816-D2F4-4B22-86DB-789B9E905AF0}" type="slidenum">
              <a:rPr lang="en-US" smtClean="0"/>
              <a:t>‹#›</a:t>
            </a:fld>
            <a:endParaRPr lang="en-US"/>
          </a:p>
        </p:txBody>
      </p:sp>
    </p:spTree>
    <p:extLst>
      <p:ext uri="{BB962C8B-B14F-4D97-AF65-F5344CB8AC3E}">
        <p14:creationId xmlns:p14="http://schemas.microsoft.com/office/powerpoint/2010/main" val="94244109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mailto:mvpga@microsoft.c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#IMPORTANT EUCTECHDK GUIDELINES</a:t>
            </a:r>
            <a:br>
              <a:rPr lang="da-DK" dirty="0"/>
            </a:br>
            <a:r>
              <a:rPr lang="da-DK" dirty="0"/>
              <a:t>SLIDE TO BE PUT IN AS FIRST SLIDE IN YOUR PRESENTATION TO HELP PROMOTE OUR PAGE AT LINKEDIN</a:t>
            </a:r>
          </a:p>
          <a:p>
            <a:endParaRPr lang="da-DK" dirty="0"/>
          </a:p>
          <a:p>
            <a:endParaRPr lang="da-DK" dirty="0"/>
          </a:p>
        </p:txBody>
      </p:sp>
      <p:sp>
        <p:nvSpPr>
          <p:cNvPr id="4" name="Pladsholder til slidenummer 3"/>
          <p:cNvSpPr>
            <a:spLocks noGrp="1"/>
          </p:cNvSpPr>
          <p:nvPr>
            <p:ph type="sldNum" sz="quarter" idx="5"/>
          </p:nvPr>
        </p:nvSpPr>
        <p:spPr/>
        <p:txBody>
          <a:bodyPr/>
          <a:lstStyle/>
          <a:p>
            <a:fld id="{84350CE3-ADDC-4E40-8604-6C644BE1877C}" type="slidenum">
              <a:rPr lang="da-DK" smtClean="0"/>
              <a:t>2</a:t>
            </a:fld>
            <a:endParaRPr lang="da-DK"/>
          </a:p>
        </p:txBody>
      </p:sp>
    </p:spTree>
    <p:extLst>
      <p:ext uri="{BB962C8B-B14F-4D97-AF65-F5344CB8AC3E}">
        <p14:creationId xmlns:p14="http://schemas.microsoft.com/office/powerpoint/2010/main" val="2914742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1500"/>
              </a:lnSpc>
            </a:pPr>
            <a:r>
              <a:rPr lang="en-US" b="0" i="0">
                <a:effectLst/>
                <a:latin typeface="Segoe UI" panose="020B0502040204020203" pitchFamily="34" charset="0"/>
              </a:rPr>
              <a:t>Let's dive into a demo of RDP Multipath, a feature designed to significantly reduce recovery time in the event of a network disconnect.</a:t>
            </a:r>
          </a:p>
          <a:p>
            <a:pPr>
              <a:lnSpc>
                <a:spcPts val="1500"/>
              </a:lnSpc>
            </a:pPr>
            <a:endParaRPr lang="en-US" b="0" i="0">
              <a:effectLst/>
              <a:latin typeface="Segoe UI" panose="020B0502040204020203" pitchFamily="34" charset="0"/>
            </a:endParaRPr>
          </a:p>
          <a:p>
            <a:pPr>
              <a:lnSpc>
                <a:spcPts val="1500"/>
              </a:lnSpc>
            </a:pPr>
            <a:r>
              <a:rPr lang="en-US" b="0" i="0">
                <a:effectLst/>
                <a:latin typeface="Segoe UI" panose="020B0502040204020203" pitchFamily="34" charset="0"/>
              </a:rPr>
              <a:t>First and foremost, one of the most compelling aspects of RDP Multipath is that it requires no changes from IT departments or end users. This seamless integration means that everyone can benefit from enhanced connectivity without any additional effort.</a:t>
            </a:r>
          </a:p>
          <a:p>
            <a:pPr>
              <a:lnSpc>
                <a:spcPts val="1500"/>
              </a:lnSpc>
            </a:pPr>
            <a:r>
              <a:rPr lang="en-US" b="0" i="0">
                <a:effectLst/>
                <a:latin typeface="Segoe UI" panose="020B0502040204020203" pitchFamily="34" charset="0"/>
              </a:rPr>
              <a:t>RDP Multipath operates by evaluating multiple network paths simultaneously and dynamically switching the active path at runtime behind the scenes. This intelligent path management avoids single points of failure, ensuring that if one path fails, only that specific path is affected while others remain operational.</a:t>
            </a:r>
          </a:p>
          <a:p>
            <a:pPr>
              <a:lnSpc>
                <a:spcPts val="1500"/>
              </a:lnSpc>
            </a:pPr>
            <a:endParaRPr lang="en-US" b="0" i="0">
              <a:effectLst/>
              <a:latin typeface="Segoe UI" panose="020B0502040204020203" pitchFamily="34" charset="0"/>
            </a:endParaRPr>
          </a:p>
          <a:p>
            <a:pPr>
              <a:lnSpc>
                <a:spcPts val="1500"/>
              </a:lnSpc>
            </a:pPr>
            <a:r>
              <a:rPr lang="en-US" b="0" i="0">
                <a:effectLst/>
                <a:latin typeface="Segoe UI" panose="020B0502040204020203" pitchFamily="34" charset="0"/>
              </a:rPr>
              <a:t>One of the most impressive benefits is the enhancement in mean time to failure (MTTF), which has been improved by 300%. Previously, MTTF was around 2.5 hours; with RDP Multipath, it extends to 8 hours. This improvement means that most users can now work through their entire day without experiencing any disconnects.</a:t>
            </a:r>
          </a:p>
          <a:p>
            <a:pPr>
              <a:lnSpc>
                <a:spcPts val="1500"/>
              </a:lnSpc>
            </a:pPr>
            <a:endParaRPr lang="en-US" b="0" i="0">
              <a:effectLst/>
              <a:latin typeface="Segoe UI" panose="020B0502040204020203" pitchFamily="34" charset="0"/>
            </a:endParaRPr>
          </a:p>
          <a:p>
            <a:pPr>
              <a:lnSpc>
                <a:spcPts val="1500"/>
              </a:lnSpc>
            </a:pPr>
            <a:r>
              <a:rPr lang="en-US" b="0" i="0">
                <a:effectLst/>
                <a:latin typeface="Segoe UI" panose="020B0502040204020203" pitchFamily="34" charset="0"/>
              </a:rPr>
              <a:t>Additionally, we've managed to lower the disconnect rate by 30%, further enhancing user experience and productivity.</a:t>
            </a:r>
          </a:p>
          <a:p>
            <a:pPr>
              <a:lnSpc>
                <a:spcPts val="1500"/>
              </a:lnSpc>
            </a:pPr>
            <a:endParaRPr lang="en-US" b="0" i="0">
              <a:effectLst/>
              <a:latin typeface="Segoe UI" panose="020B0502040204020203" pitchFamily="34" charset="0"/>
            </a:endParaRPr>
          </a:p>
          <a:p>
            <a:pPr>
              <a:lnSpc>
                <a:spcPts val="1500"/>
              </a:lnSpc>
            </a:pPr>
            <a:r>
              <a:rPr lang="en-US" b="0" i="0">
                <a:effectLst/>
                <a:latin typeface="Segoe UI" panose="020B0502040204020203" pitchFamily="34" charset="0"/>
              </a:rPr>
              <a:t>To illustrate this point visually: </a:t>
            </a:r>
          </a:p>
          <a:p>
            <a:pPr>
              <a:lnSpc>
                <a:spcPts val="1500"/>
              </a:lnSpc>
            </a:pPr>
            <a:r>
              <a:rPr lang="en-US" b="0" i="0">
                <a:effectLst/>
                <a:latin typeface="Segoe UI" panose="020B0502040204020203" pitchFamily="34" charset="0"/>
              </a:rPr>
              <a:t>on the left side of this slide, you see what happens today when there's a network disconnect—a reconnect screen appears and can last for up to a minute. On the right side with RDP Multipath enabled, when we disable an Ethernet port, there is no reconnect screen at all; it just continues working as it switches over to another path within milliseconds. The user does not notice any interruption whatsoever.</a:t>
            </a:r>
          </a:p>
          <a:p>
            <a:pPr>
              <a:lnSpc>
                <a:spcPts val="1500"/>
              </a:lnSpc>
            </a:pPr>
            <a:endParaRPr lang="en-US" b="0" i="0">
              <a:effectLst/>
              <a:latin typeface="Segoe UI" panose="020B0502040204020203" pitchFamily="34" charset="0"/>
            </a:endParaRPr>
          </a:p>
          <a:p>
            <a:pPr>
              <a:lnSpc>
                <a:spcPts val="1500"/>
              </a:lnSpc>
            </a:pPr>
            <a:r>
              <a:rPr lang="en-US" b="0" i="0">
                <a:effectLst/>
                <a:latin typeface="Segoe UI" panose="020B0502040204020203" pitchFamily="34" charset="0"/>
              </a:rPr>
              <a:t>In terms of performance metrics: on the left side where traditional methods are used, our P90 (90th percentile) reconnect time is around 53 seconds. On the right side with RDP Multipath enabled, it's less than a second.</a:t>
            </a:r>
          </a:p>
          <a:p>
            <a:pPr>
              <a:lnSpc>
                <a:spcPts val="1500"/>
              </a:lnSpc>
            </a:pPr>
            <a:r>
              <a:rPr lang="en-US" b="0" i="0">
                <a:effectLst/>
                <a:latin typeface="Segoe UI" panose="020B0502040204020203" pitchFamily="34" charset="0"/>
              </a:rPr>
              <a:t>This feature represents a significant win for all our end users and customers by providing uninterrupted connectivity and enhancing overall productivity.</a:t>
            </a:r>
          </a:p>
          <a:p>
            <a:endParaRPr lang="en-US"/>
          </a:p>
        </p:txBody>
      </p:sp>
      <p:sp>
        <p:nvSpPr>
          <p:cNvPr id="4" name="Slide Number Placeholder 3"/>
          <p:cNvSpPr>
            <a:spLocks noGrp="1"/>
          </p:cNvSpPr>
          <p:nvPr>
            <p:ph type="sldNum" sz="quarter" idx="5"/>
          </p:nvPr>
        </p:nvSpPr>
        <p:spPr/>
        <p:txBody>
          <a:bodyPr/>
          <a:lstStyle/>
          <a:p>
            <a:fld id="{5A57A88C-D68B-7E43-B6BD-8EAA3060908E}" type="slidenum">
              <a:rPr lang="en-US" smtClean="0"/>
              <a:t>12</a:t>
            </a:fld>
            <a:endParaRPr lang="en-US"/>
          </a:p>
        </p:txBody>
      </p:sp>
    </p:spTree>
    <p:extLst>
      <p:ext uri="{BB962C8B-B14F-4D97-AF65-F5344CB8AC3E}">
        <p14:creationId xmlns:p14="http://schemas.microsoft.com/office/powerpoint/2010/main" val="34354849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2D91FF38-03BF-E345-8DFA-92A7B1D66F0D}" type="datetime8">
              <a:rPr lang="en-US" smtClean="0"/>
              <a:t>7/28/2025 11:23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12724932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624E288-7ACA-4352-84C8-13DE27B35686}" type="datetime8">
              <a:rPr lang="en-US" smtClean="0"/>
              <a:t>7/28/2025 11:23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3816280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cannot recover 100%, because we  cannot avoid all single point of failure.</a:t>
            </a:r>
          </a:p>
        </p:txBody>
      </p:sp>
      <p:sp>
        <p:nvSpPr>
          <p:cNvPr id="4" name="Slide Number Placeholder 3"/>
          <p:cNvSpPr>
            <a:spLocks noGrp="1"/>
          </p:cNvSpPr>
          <p:nvPr>
            <p:ph type="sldNum" sz="quarter" idx="5"/>
          </p:nvPr>
        </p:nvSpPr>
        <p:spPr/>
        <p:txBody>
          <a:bodyPr/>
          <a:lstStyle/>
          <a:p>
            <a:fld id="{0D03D70A-5A0A-4B9D-8A6D-D35DA2B411E7}" type="slidenum">
              <a:rPr lang="en-US" smtClean="0"/>
              <a:t>16</a:t>
            </a:fld>
            <a:endParaRPr lang="en-US"/>
          </a:p>
        </p:txBody>
      </p:sp>
    </p:spTree>
    <p:extLst>
      <p:ext uri="{BB962C8B-B14F-4D97-AF65-F5344CB8AC3E}">
        <p14:creationId xmlns:p14="http://schemas.microsoft.com/office/powerpoint/2010/main" val="26272895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624E288-7ACA-4352-84C8-13DE27B35686}" type="datetime8">
              <a:rPr lang="en-US" smtClean="0"/>
              <a:t>7/28/2025 11:23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9417962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F7A8DC-D702-6C0C-23DD-76E5124BE05D}"/>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B57CE277-62D7-D4EA-52AF-166F5119AF04}"/>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40D522D9-5906-4D28-757F-6B96ECF475EE}"/>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F2F1B8AC-C0D1-E400-0346-CAA2BE162C88}"/>
              </a:ext>
            </a:extLst>
          </p:cNvPr>
          <p:cNvSpPr>
            <a:spLocks noGrp="1"/>
          </p:cNvSpPr>
          <p:nvPr>
            <p:ph type="sldNum" sz="quarter" idx="5"/>
          </p:nvPr>
        </p:nvSpPr>
        <p:spPr/>
        <p:txBody>
          <a:bodyPr/>
          <a:lstStyle/>
          <a:p>
            <a:fld id="{84350CE3-ADDC-4E40-8604-6C644BE1877C}" type="slidenum">
              <a:rPr lang="da-DK" smtClean="0"/>
              <a:t>20</a:t>
            </a:fld>
            <a:endParaRPr lang="da-DK"/>
          </a:p>
        </p:txBody>
      </p:sp>
    </p:spTree>
    <p:extLst>
      <p:ext uri="{BB962C8B-B14F-4D97-AF65-F5344CB8AC3E}">
        <p14:creationId xmlns:p14="http://schemas.microsoft.com/office/powerpoint/2010/main" val="840668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E1FE4A5-516D-4786-9E00-6D8858C82AD1}"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t>7/28/2025 11:23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323604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8EEEF3-C076-9755-E138-E94E75726F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43BF14-EEA1-F424-AAAD-E1116259D2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3AA346-EF46-C4FC-85DD-4F29A421E230}"/>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7A86B475-2CC6-CE6A-8BF0-25273C07C046}"/>
              </a:ext>
            </a:extLst>
          </p:cNvPr>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a:extLst>
              <a:ext uri="{FF2B5EF4-FFF2-40B4-BE49-F238E27FC236}">
                <a16:creationId xmlns:a16="http://schemas.microsoft.com/office/drawing/2014/main" id="{AC7C6BF0-B7E7-21BD-DB5A-C57596F371BA}"/>
              </a:ext>
            </a:extLst>
          </p:cNvPr>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Aptos" panose="02110004020202020204"/>
                <a:ea typeface="Segoe UI" pitchFamily="34" charset="0"/>
                <a:cs typeface="+mn-cs"/>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DDED0F-1A68-2889-2711-51526E27C5EA}"/>
              </a:ext>
            </a:extLst>
          </p:cNvPr>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122FF56-7CAA-4B44-99F1-CB27E88E0643}"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t>7/28/2025 11:23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a:extLst>
              <a:ext uri="{FF2B5EF4-FFF2-40B4-BE49-F238E27FC236}">
                <a16:creationId xmlns:a16="http://schemas.microsoft.com/office/drawing/2014/main" id="{F6894FC7-4566-151C-8ECD-0AA7AF1A461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792348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 timeline of what we did over the last just H1 of 2025</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9CAEC18-4FEB-4BD0-A5FD-5E29CDC82136}" type="datetime8">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t>7/28/2025 11:23 PM</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98122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3 slides are full of information and “</a:t>
            </a:r>
            <a:r>
              <a:rPr lang="en-US" dirty="0" err="1"/>
              <a:t>otimizations</a:t>
            </a:r>
            <a:r>
              <a:rPr lang="en-US" dirty="0"/>
              <a:t>” this is what it gets boiled down to and I would like for us to remember – before/traditionally RDP setup was complex now its simpler and we are making it even more simpler</a:t>
            </a:r>
          </a:p>
        </p:txBody>
      </p:sp>
      <p:sp>
        <p:nvSpPr>
          <p:cNvPr id="4" name="Slide Number Placeholder 3"/>
          <p:cNvSpPr>
            <a:spLocks noGrp="1"/>
          </p:cNvSpPr>
          <p:nvPr>
            <p:ph type="sldNum" sz="quarter" idx="5"/>
          </p:nvPr>
        </p:nvSpPr>
        <p:spPr/>
        <p:txBody>
          <a:bodyPr/>
          <a:lstStyle/>
          <a:p>
            <a:fld id="{84350CE3-ADDC-4E40-8604-6C644BE1877C}" type="slidenum">
              <a:rPr lang="da-DK" smtClean="0"/>
              <a:t>24</a:t>
            </a:fld>
            <a:endParaRPr lang="da-DK"/>
          </a:p>
        </p:txBody>
      </p:sp>
    </p:spTree>
    <p:extLst>
      <p:ext uri="{BB962C8B-B14F-4D97-AF65-F5344CB8AC3E}">
        <p14:creationId xmlns:p14="http://schemas.microsoft.com/office/powerpoint/2010/main" val="35687601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r>
              <a:rPr lang="da-DK" dirty="0"/>
              <a:t>Welcome everyone my name is Stefan Georgiev I am a Principla Procut Manager at Microsoft. </a:t>
            </a:r>
          </a:p>
          <a:p>
            <a:r>
              <a:rPr lang="da-DK" dirty="0"/>
              <a:t>More preciselly I am part of the like-local team. The Like-local team owns the tech that literally takes the remote machine and makes it local aka we own the RDP protocol</a:t>
            </a:r>
          </a:p>
          <a:p>
            <a:endParaRPr lang="da-DK" dirty="0"/>
          </a:p>
          <a:p>
            <a:r>
              <a:rPr lang="da-DK" dirty="0"/>
              <a:t>Today’s session is about current and future investemets in the RDP protocol we are going to cover (not in the exact order) areas such as transport, graphic/encoder, redirection improvements in RDP.</a:t>
            </a:r>
          </a:p>
          <a:p>
            <a:endParaRPr lang="da-DK" dirty="0"/>
          </a:p>
          <a:p>
            <a:r>
              <a:rPr lang="da-DK" dirty="0"/>
              <a:t>This session is closely align to a session my team did in Redmond for the MVP summit in March.</a:t>
            </a:r>
          </a:p>
        </p:txBody>
      </p:sp>
      <p:sp>
        <p:nvSpPr>
          <p:cNvPr id="4" name="Pladsholder til slidenummer 3"/>
          <p:cNvSpPr>
            <a:spLocks noGrp="1"/>
          </p:cNvSpPr>
          <p:nvPr>
            <p:ph type="sldNum" sz="quarter" idx="5"/>
          </p:nvPr>
        </p:nvSpPr>
        <p:spPr/>
        <p:txBody>
          <a:bodyPr/>
          <a:lstStyle/>
          <a:p>
            <a:fld id="{84350CE3-ADDC-4E40-8604-6C644BE1877C}" type="slidenum">
              <a:rPr lang="da-DK" smtClean="0"/>
              <a:t>3</a:t>
            </a:fld>
            <a:endParaRPr lang="da-DK"/>
          </a:p>
        </p:txBody>
      </p:sp>
    </p:spTree>
    <p:extLst>
      <p:ext uri="{BB962C8B-B14F-4D97-AF65-F5344CB8AC3E}">
        <p14:creationId xmlns:p14="http://schemas.microsoft.com/office/powerpoint/2010/main" val="5763770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356B9D-0F53-DC62-05C8-A8796AC86EB5}"/>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C4771D09-1956-54AD-0A34-9C7EF185AE25}"/>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667E5871-4ED2-C736-30AE-0180400C4111}"/>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3BA89E57-4148-5F2C-35F5-6F1BED8A7F89}"/>
              </a:ext>
            </a:extLst>
          </p:cNvPr>
          <p:cNvSpPr>
            <a:spLocks noGrp="1"/>
          </p:cNvSpPr>
          <p:nvPr>
            <p:ph type="sldNum" sz="quarter" idx="5"/>
          </p:nvPr>
        </p:nvSpPr>
        <p:spPr/>
        <p:txBody>
          <a:bodyPr/>
          <a:lstStyle/>
          <a:p>
            <a:fld id="{84350CE3-ADDC-4E40-8604-6C644BE1877C}" type="slidenum">
              <a:rPr lang="da-DK" smtClean="0"/>
              <a:t>25</a:t>
            </a:fld>
            <a:endParaRPr lang="da-DK"/>
          </a:p>
        </p:txBody>
      </p:sp>
    </p:spTree>
    <p:extLst>
      <p:ext uri="{BB962C8B-B14F-4D97-AF65-F5344CB8AC3E}">
        <p14:creationId xmlns:p14="http://schemas.microsoft.com/office/powerpoint/2010/main" val="361064818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E45600-9D11-DB15-1F65-9AD53EC53EA1}"/>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936F0CA8-5739-DDBD-4FDB-FFA204F83939}"/>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6D8E99AE-060D-F2E2-BB39-8286B90C3995}"/>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DCAD7519-F3AD-4D1D-7E7C-6F8F4A571772}"/>
              </a:ext>
            </a:extLst>
          </p:cNvPr>
          <p:cNvSpPr>
            <a:spLocks noGrp="1"/>
          </p:cNvSpPr>
          <p:nvPr>
            <p:ph type="sldNum" sz="quarter" idx="5"/>
          </p:nvPr>
        </p:nvSpPr>
        <p:spPr/>
        <p:txBody>
          <a:bodyPr/>
          <a:lstStyle/>
          <a:p>
            <a:fld id="{84350CE3-ADDC-4E40-8604-6C644BE1877C}" type="slidenum">
              <a:rPr lang="da-DK" smtClean="0"/>
              <a:t>27</a:t>
            </a:fld>
            <a:endParaRPr lang="da-DK"/>
          </a:p>
        </p:txBody>
      </p:sp>
    </p:spTree>
    <p:extLst>
      <p:ext uri="{BB962C8B-B14F-4D97-AF65-F5344CB8AC3E}">
        <p14:creationId xmlns:p14="http://schemas.microsoft.com/office/powerpoint/2010/main" val="24171717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 enable this, we need tooling to tell users/IT If devices are correctly configured</a:t>
            </a: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4A3653BA-DE0C-4008-8448-63BA7CBDFFA1}" type="datetime8">
              <a:rPr lang="en-US" smtClean="0"/>
              <a:t>7/28/2025 11:23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28</a:t>
            </a:fld>
            <a:endParaRPr lang="en-US"/>
          </a:p>
        </p:txBody>
      </p:sp>
    </p:spTree>
    <p:extLst>
      <p:ext uri="{BB962C8B-B14F-4D97-AF65-F5344CB8AC3E}">
        <p14:creationId xmlns:p14="http://schemas.microsoft.com/office/powerpoint/2010/main" val="413142053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7B4AE4-389D-1089-149A-B9B641546B2A}"/>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9ADD0FEB-AD87-03E1-A2C0-4DE05E7B499C}"/>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6A13BB62-70DF-E164-3140-F5AACE9FEFC5}"/>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FCCA3298-10B0-4ED7-D7DD-2E0178CC843F}"/>
              </a:ext>
            </a:extLst>
          </p:cNvPr>
          <p:cNvSpPr>
            <a:spLocks noGrp="1"/>
          </p:cNvSpPr>
          <p:nvPr>
            <p:ph type="sldNum" sz="quarter" idx="5"/>
          </p:nvPr>
        </p:nvSpPr>
        <p:spPr/>
        <p:txBody>
          <a:bodyPr/>
          <a:lstStyle/>
          <a:p>
            <a:fld id="{84350CE3-ADDC-4E40-8604-6C644BE1877C}" type="slidenum">
              <a:rPr lang="da-DK" smtClean="0"/>
              <a:t>30</a:t>
            </a:fld>
            <a:endParaRPr lang="da-DK"/>
          </a:p>
        </p:txBody>
      </p:sp>
    </p:spTree>
    <p:extLst>
      <p:ext uri="{BB962C8B-B14F-4D97-AF65-F5344CB8AC3E}">
        <p14:creationId xmlns:p14="http://schemas.microsoft.com/office/powerpoint/2010/main" val="10791155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When talking about direct streaming we can think of our investments as focused in 3 areas. The first one is built new Azure infrastructure including hardware via our partnerships with Nvidia/AMD that Windows 365, Xbox and Inferencing workload can share. Allowing us to drive COGS and COST down. We are also maturing our allocation and oversubscription capabilities, and we have more in the technical overview section. </a:t>
            </a:r>
          </a:p>
          <a:p>
            <a:endParaRPr lang="en-US"/>
          </a:p>
          <a:p>
            <a:r>
              <a:rPr lang="en-US"/>
              <a:t>The second area is where we bring the best technology and expertise from multiple organization to build new streaming platform that over time many different products can adopt. </a:t>
            </a:r>
          </a:p>
          <a:p>
            <a:endParaRPr lang="en-US"/>
          </a:p>
          <a:p>
            <a:r>
              <a:rPr lang="en-US"/>
              <a:t>The third area is showing our user focus approach. Having this shared infrastructure and state of the art streaming platform must bring to the end user an experience that is better and why not even exceed the performance of their local device. </a:t>
            </a:r>
          </a:p>
        </p:txBody>
      </p:sp>
      <p:sp>
        <p:nvSpPr>
          <p:cNvPr id="4" name="Slide Number Placeholder 3"/>
          <p:cNvSpPr>
            <a:spLocks noGrp="1"/>
          </p:cNvSpPr>
          <p:nvPr>
            <p:ph type="sldNum" sz="quarter" idx="5"/>
          </p:nvPr>
        </p:nvSpPr>
        <p:spPr/>
        <p:txBody>
          <a:bodyPr/>
          <a:lstStyle/>
          <a:p>
            <a:fld id="{D5939589-3E79-4C82-AA4A-FE78234FAA59}" type="slidenum">
              <a:rPr lang="en-US" smtClean="0"/>
              <a:t>31</a:t>
            </a:fld>
            <a:endParaRPr lang="en-US"/>
          </a:p>
        </p:txBody>
      </p:sp>
    </p:spTree>
    <p:extLst>
      <p:ext uri="{BB962C8B-B14F-4D97-AF65-F5344CB8AC3E}">
        <p14:creationId xmlns:p14="http://schemas.microsoft.com/office/powerpoint/2010/main" val="12961531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slide I want to go back to our users. We should not expect that IW run one type of workload. For Horizon 1, we have defined 4 workloads (light, medium, heavy, and power) </a:t>
            </a:r>
            <a:r>
              <a:rPr lang="en-US">
                <a:hlinkClick r:id="rId3"/>
              </a:rPr>
              <a:t>Session host virtual machine sizing guidelines for Azure Virtual Desktop and Remote Desktop Services | Microsoft Learn</a:t>
            </a:r>
            <a:r>
              <a:rPr lang="en-US"/>
              <a:t>. These workloads brings benefits like common language, building a baseline for performance, regression testing and are driving how partners/community/customer measure and define their experience. </a:t>
            </a:r>
          </a:p>
          <a:p>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We build the three profiles for Horizon 2. One of the goal for these new profiles was to capture the workloads and in session behavior that IW are likely to use in DS and Windows 365. We used few data sources (Windows app telemetry, multiple user studies, and existing Azure Virtual Desktop/Windows 365 data) We then spend time modeling, analyzing and clustering the results. We saw 3 clusters in the data, and we defined a user profile around each of them. e used the app usage telemetry to figure out how much a particular app is being used. Then leveraging Azure Virtual Desktop data we saw the # of screens and resolutions users are clustering around. We took that and applied our target user identity. We used the research done by our UX teams in the IW space to validate the patterns of usage. As we go through the profiles a little bit scenarios, please keep in mind that our goal here is not to match individual users but the overall patterns. Further, we want profiles that allow us to exercise difference scenarios, and we must expect that there is some overlap (e.g., Teams video and video streaming may be equivalent from impact and encoder usage). Obviously, there are assumptions in our analysis. We are updating our assumption and tweaking these profiles as new information is discovered. Down the road, as we get DS closer to production ready, we will come back to and ask for funding to do additional user research and now with product grade DS. </a:t>
            </a:r>
          </a:p>
          <a:p>
            <a:endParaRPr lang="en-US"/>
          </a:p>
          <a:p>
            <a:r>
              <a:rPr lang="en-US"/>
              <a:t>The 3 three profiles are: 1) Roaming, 2) in-office, and 3) Power/Creator. They have different mix of apps and behavior. Each gets a profile card that breaks down in to major </a:t>
            </a:r>
          </a:p>
          <a:p>
            <a:endParaRPr lang="en-US"/>
          </a:p>
          <a:p>
            <a:r>
              <a:rPr lang="en-US"/>
              <a:t>Here is how we should read the profile card. The roaming user type will spend 4 hours in Teams. 2 hours of those will in a meeting where the window is not maximized, and 2 hours will be when it is. Then that user will spend 2 hours in edge. 1 hour actively browsing and 1 hour reading a static content (aka static page). 1 hour will be spend streaming a video and finally 1 hour will be sped in different productivity apps. This is how we should read the other 2 profiles.</a:t>
            </a:r>
          </a:p>
        </p:txBody>
      </p:sp>
      <p:sp>
        <p:nvSpPr>
          <p:cNvPr id="4" name="Slide Number Placeholder 3"/>
          <p:cNvSpPr>
            <a:spLocks noGrp="1"/>
          </p:cNvSpPr>
          <p:nvPr>
            <p:ph type="sldNum" sz="quarter" idx="5"/>
          </p:nvPr>
        </p:nvSpPr>
        <p:spPr/>
        <p:txBody>
          <a:bodyPr/>
          <a:lstStyle/>
          <a:p>
            <a:fld id="{D5939589-3E79-4C82-AA4A-FE78234FAA59}" type="slidenum">
              <a:rPr lang="en-US" smtClean="0"/>
              <a:t>33</a:t>
            </a:fld>
            <a:endParaRPr lang="en-US"/>
          </a:p>
        </p:txBody>
      </p:sp>
    </p:spTree>
    <p:extLst>
      <p:ext uri="{BB962C8B-B14F-4D97-AF65-F5344CB8AC3E}">
        <p14:creationId xmlns:p14="http://schemas.microsoft.com/office/powerpoint/2010/main" val="16116845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02F9DD-8159-FAA9-06CD-F05363F30535}"/>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C87D5DF2-D2AF-F163-915E-697B69D7631E}"/>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9DF8B187-C96F-0DD7-FF69-1951D171697A}"/>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7F205EBA-2A96-9234-CD79-A194A5E7D1A5}"/>
              </a:ext>
            </a:extLst>
          </p:cNvPr>
          <p:cNvSpPr>
            <a:spLocks noGrp="1"/>
          </p:cNvSpPr>
          <p:nvPr>
            <p:ph type="sldNum" sz="quarter" idx="5"/>
          </p:nvPr>
        </p:nvSpPr>
        <p:spPr/>
        <p:txBody>
          <a:bodyPr/>
          <a:lstStyle/>
          <a:p>
            <a:fld id="{84350CE3-ADDC-4E40-8604-6C644BE1877C}" type="slidenum">
              <a:rPr lang="da-DK" smtClean="0"/>
              <a:t>38</a:t>
            </a:fld>
            <a:endParaRPr lang="da-DK"/>
          </a:p>
        </p:txBody>
      </p:sp>
    </p:spTree>
    <p:extLst>
      <p:ext uri="{BB962C8B-B14F-4D97-AF65-F5344CB8AC3E}">
        <p14:creationId xmlns:p14="http://schemas.microsoft.com/office/powerpoint/2010/main" val="1068044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6377C8-D8D6-B44D-985C-39D41A242F58}"/>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98F52B06-20F7-13AC-EC1C-7F5B49FB75E3}"/>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20ABE3D3-C65C-CCC7-55EC-E900962CF891}"/>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0D76F26C-F220-DF57-9419-F25BA6863437}"/>
              </a:ext>
            </a:extLst>
          </p:cNvPr>
          <p:cNvSpPr>
            <a:spLocks noGrp="1"/>
          </p:cNvSpPr>
          <p:nvPr>
            <p:ph type="sldNum" sz="quarter" idx="5"/>
          </p:nvPr>
        </p:nvSpPr>
        <p:spPr/>
        <p:txBody>
          <a:bodyPr/>
          <a:lstStyle/>
          <a:p>
            <a:fld id="{84350CE3-ADDC-4E40-8604-6C644BE1877C}" type="slidenum">
              <a:rPr lang="da-DK" smtClean="0"/>
              <a:t>39</a:t>
            </a:fld>
            <a:endParaRPr lang="da-DK"/>
          </a:p>
        </p:txBody>
      </p:sp>
    </p:spTree>
    <p:extLst>
      <p:ext uri="{BB962C8B-B14F-4D97-AF65-F5344CB8AC3E}">
        <p14:creationId xmlns:p14="http://schemas.microsoft.com/office/powerpoint/2010/main" val="4970193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a-DK" dirty="0"/>
              <a:t>Before we move forward I want to acknowledge our sponors. This type of events take time and efort to organize and every organziation on this slide has helped to get us together here today in a very cool place (if I may say) to talk about technologies and spaces we work with daily and we are all passionate about. </a:t>
            </a:r>
          </a:p>
        </p:txBody>
      </p:sp>
      <p:sp>
        <p:nvSpPr>
          <p:cNvPr id="4" name="Pladsholder til slidenummer 3"/>
          <p:cNvSpPr>
            <a:spLocks noGrp="1"/>
          </p:cNvSpPr>
          <p:nvPr>
            <p:ph type="sldNum" sz="quarter" idx="5"/>
          </p:nvPr>
        </p:nvSpPr>
        <p:spPr/>
        <p:txBody>
          <a:bodyPr/>
          <a:lstStyle/>
          <a:p>
            <a:fld id="{84350CE3-ADDC-4E40-8604-6C644BE1877C}" type="slidenum">
              <a:rPr lang="da-DK" smtClean="0"/>
              <a:t>4</a:t>
            </a:fld>
            <a:endParaRPr lang="da-DK"/>
          </a:p>
        </p:txBody>
      </p:sp>
    </p:spTree>
    <p:extLst>
      <p:ext uri="{BB962C8B-B14F-4D97-AF65-F5344CB8AC3E}">
        <p14:creationId xmlns:p14="http://schemas.microsoft.com/office/powerpoint/2010/main" val="31432467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a:t>Now, let’s </a:t>
            </a:r>
            <a:r>
              <a:rPr lang="en-US" b="0" i="0">
                <a:solidFill>
                  <a:srgbClr val="E8E6E3"/>
                </a:solidFill>
                <a:effectLst/>
                <a:latin typeface="Segoe UI" panose="020B0502040204020203" pitchFamily="34" charset="0"/>
              </a:rPr>
              <a:t>delve into some key aspects of delivering like-local experiences.</a:t>
            </a:r>
          </a:p>
          <a:p>
            <a:endParaRPr lang="en-US"/>
          </a:p>
          <a:p>
            <a:pPr algn="l"/>
            <a:r>
              <a:rPr lang="en-US" b="0" i="0">
                <a:solidFill>
                  <a:srgbClr val="E8E6E3"/>
                </a:solidFill>
                <a:effectLst/>
                <a:latin typeface="Segoe UI" panose="020B0502040204020203" pitchFamily="34" charset="0"/>
              </a:rPr>
              <a:t>Our NorthStar is to deliver an experience that feels like using a local machine, with graphics throughput of two 4K60, and support for all peripherals. This represents the ideal scenario where users experience no noticeable difference between local and remote performance.</a:t>
            </a:r>
          </a:p>
          <a:p>
            <a:pPr algn="l"/>
            <a:endParaRPr lang="en-US" b="0" i="0">
              <a:solidFill>
                <a:srgbClr val="E8E6E3"/>
              </a:solidFill>
              <a:effectLst/>
              <a:latin typeface="Segoe UI" panose="020B0502040204020203" pitchFamily="34" charset="0"/>
            </a:endParaRPr>
          </a:p>
          <a:p>
            <a:pPr algn="l"/>
            <a:r>
              <a:rPr lang="en-US" b="0" i="0">
                <a:solidFill>
                  <a:srgbClr val="E8E6E3"/>
                </a:solidFill>
                <a:effectLst/>
                <a:latin typeface="Segoe UI" panose="020B0502040204020203" pitchFamily="34" charset="0"/>
              </a:rPr>
              <a:t>However, we recognize that network conditions can vary, and we have designed our solution to gracefully degrade while still providing a usable experience. In the 'Better' scenario, we aim to provide mostly unnoticeable degradation in experience with good interactivity for most medium workloads, offering graphics throughput of 1080p at even 5 Mbps and support for storage, keyboard, and mouse. In the 'Acceptable' scenario, users may notice some degradation in experience, but it remains okay for mostly static content such as reading a document or viewing images, with graphics throughput of 720p and support only for peripherals that need low interaction.</a:t>
            </a:r>
          </a:p>
          <a:p>
            <a:pPr algn="l"/>
            <a:endParaRPr lang="en-US" b="0" i="0">
              <a:solidFill>
                <a:srgbClr val="E8E6E3"/>
              </a:solidFill>
              <a:effectLst/>
              <a:latin typeface="Segoe UI" panose="020B0502040204020203" pitchFamily="34" charset="0"/>
            </a:endParaRPr>
          </a:p>
          <a:p>
            <a:pPr algn="l"/>
            <a:r>
              <a:rPr lang="en-US" b="0" i="0">
                <a:solidFill>
                  <a:srgbClr val="E8E6E3"/>
                </a:solidFill>
                <a:effectLst/>
                <a:latin typeface="Segoe UI" panose="020B0502040204020203" pitchFamily="34" charset="0"/>
              </a:rPr>
              <a:t>Our service is designed to deliver performance with minimal cloud hardware, and performance, such as graphics throughput, improves with additional hardware. Our goal is always to get as close as possible to like-local performance regardless of network variability. We ensure a connection success rate of over 99.9% and reliability measured by Mean Time To Failure (MTTF) of greater than 8 hours. By minimizing endpoint requirements to what's necessary for peripherals, we can deliver optimal performance under ideal conditions while still providing a usable experience even when network conditions are less favorable.</a:t>
            </a:r>
          </a:p>
          <a:p>
            <a:endParaRPr lang="en-US"/>
          </a:p>
        </p:txBody>
      </p:sp>
      <p:sp>
        <p:nvSpPr>
          <p:cNvPr id="4" name="Slide Number Placeholder 3"/>
          <p:cNvSpPr>
            <a:spLocks noGrp="1"/>
          </p:cNvSpPr>
          <p:nvPr>
            <p:ph type="sldNum" sz="quarter" idx="5"/>
          </p:nvPr>
        </p:nvSpPr>
        <p:spPr/>
        <p:txBody>
          <a:bodyPr/>
          <a:lstStyle/>
          <a:p>
            <a:fld id="{5A57A88C-D68B-7E43-B6BD-8EAA3060908E}" type="slidenum">
              <a:rPr lang="en-US" smtClean="0"/>
              <a:t>6</a:t>
            </a:fld>
            <a:endParaRPr lang="en-US"/>
          </a:p>
        </p:txBody>
      </p:sp>
    </p:spTree>
    <p:extLst>
      <p:ext uri="{BB962C8B-B14F-4D97-AF65-F5344CB8AC3E}">
        <p14:creationId xmlns:p14="http://schemas.microsoft.com/office/powerpoint/2010/main" val="192138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Bef>
                <a:spcPts val="600"/>
              </a:spcBef>
              <a:spcAft>
                <a:spcPts val="600"/>
              </a:spcAft>
            </a:pPr>
            <a:r>
              <a:rPr lang="en-US" b="0" i="0">
                <a:solidFill>
                  <a:srgbClr val="E8E6E3"/>
                </a:solidFill>
                <a:effectLst/>
                <a:latin typeface="Segoe UI" panose="020B0502040204020203" pitchFamily="34" charset="0"/>
              </a:rPr>
              <a:t>We are driving innovation at every level of the technology stack - from silicon to the cloud. To deliver like-local Windows from the cloud, it is imperative that we innovate across all layers to stay ahead.</a:t>
            </a:r>
            <a:endParaRPr lang="en-US"/>
          </a:p>
          <a:p>
            <a:pPr>
              <a:spcBef>
                <a:spcPts val="600"/>
              </a:spcBef>
              <a:spcAft>
                <a:spcPts val="600"/>
              </a:spcAft>
            </a:pPr>
            <a:endParaRPr lang="en-US"/>
          </a:p>
          <a:p>
            <a:pPr algn="l"/>
            <a:r>
              <a:rPr lang="en-US" b="0" i="0">
                <a:solidFill>
                  <a:srgbClr val="E8E6E3"/>
                </a:solidFill>
                <a:effectLst/>
                <a:latin typeface="Segoe UI" panose="020B0502040204020203" pitchFamily="34" charset="0"/>
              </a:rPr>
              <a:t>At Microsoft, we are uniquely positioned to drive this innovation due to our comprehensive ownership and expertise across the entire stack. Starting from the foundational layer, silicon, where our strong relationships with leading silicon vendors enable us to push the boundaries of hardware capabilities. Moving up, our systems layer ensures that these hardware advancements are seamlessly integrated and optimized for performance.</a:t>
            </a:r>
          </a:p>
          <a:p>
            <a:pPr algn="l"/>
            <a:endParaRPr lang="en-US" b="0" i="0">
              <a:solidFill>
                <a:srgbClr val="E8E6E3"/>
              </a:solidFill>
              <a:effectLst/>
              <a:latin typeface="Segoe UI" panose="020B0502040204020203" pitchFamily="34" charset="0"/>
            </a:endParaRPr>
          </a:p>
          <a:p>
            <a:pPr algn="l"/>
            <a:r>
              <a:rPr lang="en-US" b="0" i="0">
                <a:solidFill>
                  <a:srgbClr val="E8E6E3"/>
                </a:solidFill>
                <a:effectLst/>
                <a:latin typeface="Segoe UI" panose="020B0502040204020203" pitchFamily="34" charset="0"/>
              </a:rPr>
              <a:t>Our Windows operating system serves as a robust platform that bridges hardware and software, providing a stable and secure environment for applications to thrive. On top of this foundation lies our Windows cloud solutions - including Windows 365 and Azure Virtual Desktop - which empower businesses with scalable and flexible cloud solutions.</a:t>
            </a:r>
          </a:p>
          <a:p>
            <a:pPr algn="l"/>
            <a:endParaRPr lang="en-US" b="0" i="0">
              <a:solidFill>
                <a:srgbClr val="E8E6E3"/>
              </a:solidFill>
              <a:effectLst/>
              <a:latin typeface="Segoe UI" panose="020B0502040204020203" pitchFamily="34" charset="0"/>
            </a:endParaRPr>
          </a:p>
          <a:p>
            <a:pPr algn="l"/>
            <a:r>
              <a:rPr lang="en-US" b="0" i="0">
                <a:solidFill>
                  <a:srgbClr val="E8E6E3"/>
                </a:solidFill>
                <a:effectLst/>
                <a:latin typeface="Segoe UI" panose="020B0502040204020203" pitchFamily="34" charset="0"/>
              </a:rPr>
              <a:t>Finally, at the apex of this stack is streaming technology. Our innovations in streaming help ensure that users can access high-quality content seamlessly across devices, enhancing productivity and entertainment experiences alike.</a:t>
            </a:r>
          </a:p>
          <a:p>
            <a:pPr algn="l"/>
            <a:endParaRPr lang="en-US" b="0" i="0">
              <a:solidFill>
                <a:srgbClr val="E8E6E3"/>
              </a:solidFill>
              <a:effectLst/>
              <a:latin typeface="Segoe UI" panose="020B0502040204020203" pitchFamily="34" charset="0"/>
            </a:endParaRPr>
          </a:p>
          <a:p>
            <a:pPr algn="l"/>
            <a:r>
              <a:rPr lang="en-US" b="0" i="0">
                <a:solidFill>
                  <a:srgbClr val="E8E6E3"/>
                </a:solidFill>
                <a:effectLst/>
                <a:latin typeface="Segoe UI" panose="020B0502040204020203" pitchFamily="34" charset="0"/>
              </a:rPr>
              <a:t>This holistic approach allows us not only to innovate within each layer but also to create synergies between them. By doing so, we deliver unparalleled value and performance to our customers.</a:t>
            </a:r>
          </a:p>
          <a:p>
            <a:pPr>
              <a:spcBef>
                <a:spcPts val="600"/>
              </a:spcBef>
              <a:spcAft>
                <a:spcPts val="600"/>
              </a:spcAft>
            </a:pPr>
            <a:endParaRPr lang="en-US"/>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Sans Display" pitchFamily="2" charset="0"/>
                <a:ea typeface="Segoe UI" pitchFamily="34" charset="0"/>
                <a:cs typeface="Segoe Sans Display" pitchFamily="2"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6A766687-FD4E-4D91-B41D-D0BF78917F95}" type="datetime8">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t>7/28/2025 11:23 PM</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Sans Display" pitchFamily="2"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Sans Display" pitchFamily="2" charset="0"/>
              <a:ea typeface="+mn-ea"/>
              <a:cs typeface="+mn-cs"/>
            </a:endParaRPr>
          </a:p>
        </p:txBody>
      </p:sp>
    </p:spTree>
    <p:extLst>
      <p:ext uri="{BB962C8B-B14F-4D97-AF65-F5344CB8AC3E}">
        <p14:creationId xmlns:p14="http://schemas.microsoft.com/office/powerpoint/2010/main" val="1661986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B7F550-B6F8-F832-9683-A74CFB14330E}"/>
            </a:ext>
          </a:extLst>
        </p:cNvPr>
        <p:cNvGrpSpPr/>
        <p:nvPr/>
      </p:nvGrpSpPr>
      <p:grpSpPr>
        <a:xfrm>
          <a:off x="0" y="0"/>
          <a:ext cx="0" cy="0"/>
          <a:chOff x="0" y="0"/>
          <a:chExt cx="0" cy="0"/>
        </a:xfrm>
      </p:grpSpPr>
      <p:sp>
        <p:nvSpPr>
          <p:cNvPr id="2" name="Pladsholder til slidebillede 1">
            <a:extLst>
              <a:ext uri="{FF2B5EF4-FFF2-40B4-BE49-F238E27FC236}">
                <a16:creationId xmlns:a16="http://schemas.microsoft.com/office/drawing/2014/main" id="{EEA2B881-F29F-48C2-49E3-CE71645DB5DC}"/>
              </a:ext>
            </a:extLst>
          </p:cNvPr>
          <p:cNvSpPr>
            <a:spLocks noGrp="1" noRot="1" noChangeAspect="1"/>
          </p:cNvSpPr>
          <p:nvPr>
            <p:ph type="sldImg"/>
          </p:nvPr>
        </p:nvSpPr>
        <p:spPr/>
      </p:sp>
      <p:sp>
        <p:nvSpPr>
          <p:cNvPr id="3" name="Pladsholder til noter 2">
            <a:extLst>
              <a:ext uri="{FF2B5EF4-FFF2-40B4-BE49-F238E27FC236}">
                <a16:creationId xmlns:a16="http://schemas.microsoft.com/office/drawing/2014/main" id="{DC5E94C0-1AFB-B3E2-1C66-C972A9A7AA29}"/>
              </a:ext>
            </a:extLst>
          </p:cNvPr>
          <p:cNvSpPr>
            <a:spLocks noGrp="1"/>
          </p:cNvSpPr>
          <p:nvPr>
            <p:ph type="body" idx="1"/>
          </p:nvPr>
        </p:nvSpPr>
        <p:spPr/>
        <p:txBody>
          <a:bodyPr/>
          <a:lstStyle/>
          <a:p>
            <a:endParaRPr lang="da-DK" dirty="0"/>
          </a:p>
        </p:txBody>
      </p:sp>
      <p:sp>
        <p:nvSpPr>
          <p:cNvPr id="4" name="Pladsholder til slidenummer 3">
            <a:extLst>
              <a:ext uri="{FF2B5EF4-FFF2-40B4-BE49-F238E27FC236}">
                <a16:creationId xmlns:a16="http://schemas.microsoft.com/office/drawing/2014/main" id="{EC204371-DBB7-3447-C835-996FACEA4565}"/>
              </a:ext>
            </a:extLst>
          </p:cNvPr>
          <p:cNvSpPr>
            <a:spLocks noGrp="1"/>
          </p:cNvSpPr>
          <p:nvPr>
            <p:ph type="sldNum" sz="quarter" idx="5"/>
          </p:nvPr>
        </p:nvSpPr>
        <p:spPr/>
        <p:txBody>
          <a:bodyPr/>
          <a:lstStyle/>
          <a:p>
            <a:fld id="{84350CE3-ADDC-4E40-8604-6C644BE1877C}" type="slidenum">
              <a:rPr lang="da-DK" smtClean="0"/>
              <a:t>8</a:t>
            </a:fld>
            <a:endParaRPr lang="da-DK"/>
          </a:p>
        </p:txBody>
      </p:sp>
    </p:spTree>
    <p:extLst>
      <p:ext uri="{BB962C8B-B14F-4D97-AF65-F5344CB8AC3E}">
        <p14:creationId xmlns:p14="http://schemas.microsoft.com/office/powerpoint/2010/main" val="21569694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buFont typeface="Arial" panose="020B0604020202020204" pitchFamily="34" charset="0"/>
              <a:buChar char="•"/>
            </a:pPr>
            <a:r>
              <a:rPr lang="en-US" sz="1800">
                <a:effectLst/>
                <a:latin typeface="Segoe UI" panose="020B0502040204020203" pitchFamily="34" charset="0"/>
              </a:rPr>
              <a:t> Current threshold is 15 seconds since that's our timeout logic to trigger a full reconnect</a:t>
            </a:r>
            <a:br>
              <a:rPr lang="en-US" sz="1800">
                <a:effectLst/>
                <a:latin typeface="Segoe UI" panose="020B0502040204020203" pitchFamily="34" charset="0"/>
              </a:rPr>
            </a:br>
            <a:br>
              <a:rPr lang="en-US" sz="1800">
                <a:effectLst/>
                <a:latin typeface="Segoe UI" panose="020B0502040204020203" pitchFamily="34" charset="0"/>
              </a:rPr>
            </a:br>
            <a:r>
              <a:rPr lang="en-US"/>
              <a:t>What gets marked as a ‘failure' today? </a:t>
            </a:r>
          </a:p>
          <a:p>
            <a:pPr rtl="0">
              <a:buFont typeface="Arial" panose="020B0604020202020204" pitchFamily="34" charset="0"/>
              <a:buChar char="•"/>
            </a:pPr>
            <a:r>
              <a:rPr lang="en-US"/>
              <a:t> Any time the user loses its connection to their VM, such as: goes from </a:t>
            </a:r>
            <a:r>
              <a:rPr lang="en-US" err="1"/>
              <a:t>WiFI</a:t>
            </a:r>
            <a:r>
              <a:rPr lang="en-US"/>
              <a:t> to VPN, and the full connection has to get re-established through VPN.</a:t>
            </a:r>
          </a:p>
          <a:p>
            <a:pPr rtl="0">
              <a:buFont typeface="Arial" panose="020B0604020202020204" pitchFamily="34" charset="0"/>
              <a:buChar char="•"/>
            </a:pPr>
            <a:r>
              <a:rPr lang="en-US"/>
              <a:t> User's home Internet goes out and must connect back.</a:t>
            </a:r>
          </a:p>
          <a:p>
            <a:pPr rtl="0">
              <a:buFont typeface="Arial" panose="020B0604020202020204" pitchFamily="34" charset="0"/>
              <a:buChar char="•"/>
            </a:pPr>
            <a:r>
              <a:rPr lang="en-US"/>
              <a:t> Azure WAN flap that cuts off the connection and user must re-establish.</a:t>
            </a:r>
          </a:p>
          <a:p>
            <a:endParaRPr lang="en-US"/>
          </a:p>
        </p:txBody>
      </p:sp>
      <p:sp>
        <p:nvSpPr>
          <p:cNvPr id="4" name="Slide Number Placeholder 3"/>
          <p:cNvSpPr>
            <a:spLocks noGrp="1"/>
          </p:cNvSpPr>
          <p:nvPr>
            <p:ph type="sldNum" sz="quarter" idx="5"/>
          </p:nvPr>
        </p:nvSpPr>
        <p:spPr/>
        <p:txBody>
          <a:bodyPr/>
          <a:lstStyle/>
          <a:p>
            <a:fld id="{0D03D70A-5A0A-4B9D-8A6D-D35DA2B411E7}" type="slidenum">
              <a:rPr lang="en-US" smtClean="0"/>
              <a:t>9</a:t>
            </a:fld>
            <a:endParaRPr lang="en-US"/>
          </a:p>
        </p:txBody>
      </p:sp>
    </p:spTree>
    <p:extLst>
      <p:ext uri="{BB962C8B-B14F-4D97-AF65-F5344CB8AC3E}">
        <p14:creationId xmlns:p14="http://schemas.microsoft.com/office/powerpoint/2010/main" val="3746762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a:effectLst/>
                <a:latin typeface="Segoe UI" panose="020B0502040204020203" pitchFamily="34" charset="0"/>
              </a:rPr>
              <a:t>Current threshold is 15 seconds since that's our timeout logic to trigger a full reconnect</a:t>
            </a:r>
          </a:p>
          <a:p>
            <a:endParaRPr lang="en-US" sz="1800">
              <a:effectLst/>
              <a:latin typeface="Segoe UI" panose="020B0502040204020203" pitchFamily="34" charset="0"/>
            </a:endParaRPr>
          </a:p>
          <a:p>
            <a:r>
              <a:rPr lang="en-US" sz="1800">
                <a:effectLst/>
                <a:latin typeface="Segoe UI" panose="020B0502040204020203" pitchFamily="34" charset="0"/>
              </a:rPr>
              <a:t>Future work can optimize for ‘internal’ or ‘external’ error, and ‘expected’ or ‘unexpected’.</a:t>
            </a:r>
            <a:endParaRPr lang="en-US"/>
          </a:p>
        </p:txBody>
      </p:sp>
      <p:sp>
        <p:nvSpPr>
          <p:cNvPr id="4" name="Slide Number Placeholder 3"/>
          <p:cNvSpPr>
            <a:spLocks noGrp="1"/>
          </p:cNvSpPr>
          <p:nvPr>
            <p:ph type="sldNum" sz="quarter" idx="5"/>
          </p:nvPr>
        </p:nvSpPr>
        <p:spPr/>
        <p:txBody>
          <a:bodyPr/>
          <a:lstStyle/>
          <a:p>
            <a:fld id="{0D03D70A-5A0A-4B9D-8A6D-D35DA2B411E7}" type="slidenum">
              <a:rPr lang="en-US" smtClean="0"/>
              <a:t>10</a:t>
            </a:fld>
            <a:endParaRPr lang="en-US"/>
          </a:p>
        </p:txBody>
      </p:sp>
    </p:spTree>
    <p:extLst>
      <p:ext uri="{BB962C8B-B14F-4D97-AF65-F5344CB8AC3E}">
        <p14:creationId xmlns:p14="http://schemas.microsoft.com/office/powerpoint/2010/main" val="3845778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DDDDDD"/>
                </a:solidFill>
                <a:effectLst/>
                <a:latin typeface="Segoe UI" panose="020B0502040204020203" pitchFamily="34" charset="0"/>
              </a:rPr>
              <a:t>I want to highlight two significant advancements in our network and service strategy: Region expansion and the SFI benefits. Let’s first talk about region expansion. </a:t>
            </a:r>
            <a:br>
              <a:rPr lang="en-US" b="0" i="0">
                <a:solidFill>
                  <a:srgbClr val="DDDDDD"/>
                </a:solidFill>
                <a:effectLst/>
                <a:latin typeface="Segoe UI" panose="020B0502040204020203" pitchFamily="34" charset="0"/>
              </a:rPr>
            </a:br>
            <a:br>
              <a:rPr lang="en-US" b="0" i="0">
                <a:solidFill>
                  <a:srgbClr val="DDDDDD"/>
                </a:solidFill>
                <a:effectLst/>
                <a:latin typeface="Segoe UI" panose="020B0502040204020203" pitchFamily="34" charset="0"/>
              </a:rPr>
            </a:br>
            <a:r>
              <a:rPr lang="en-US" b="0" i="0">
                <a:solidFill>
                  <a:srgbClr val="DDDDDD"/>
                </a:solidFill>
                <a:effectLst/>
                <a:latin typeface="Segoe UI" panose="020B0502040204020203" pitchFamily="34" charset="0"/>
              </a:rPr>
              <a:t>We’re making a major move by increasing the number of regions where our TURN relay is available. Currently, we have 14 regions, but soon, this will expand to 43 regions globally. </a:t>
            </a:r>
            <a:br>
              <a:rPr lang="en-US" b="0" i="0">
                <a:solidFill>
                  <a:srgbClr val="DDDDDD"/>
                </a:solidFill>
                <a:effectLst/>
                <a:latin typeface="Segoe UI" panose="020B0502040204020203" pitchFamily="34" charset="0"/>
              </a:rPr>
            </a:br>
            <a:br>
              <a:rPr lang="en-US" b="0" i="0">
                <a:solidFill>
                  <a:srgbClr val="DDDDDD"/>
                </a:solidFill>
                <a:effectLst/>
                <a:latin typeface="Segoe UI" panose="020B0502040204020203" pitchFamily="34" charset="0"/>
              </a:rPr>
            </a:br>
            <a:r>
              <a:rPr lang="en-US" b="0" i="0">
                <a:solidFill>
                  <a:srgbClr val="DDDDDD"/>
                </a:solidFill>
                <a:effectLst/>
                <a:latin typeface="Segoe UI" panose="020B0502040204020203" pitchFamily="34" charset="0"/>
              </a:rPr>
              <a:t>What does this mean? </a:t>
            </a:r>
            <a:br>
              <a:rPr lang="en-US" b="0" i="0">
                <a:solidFill>
                  <a:srgbClr val="DDDDDD"/>
                </a:solidFill>
                <a:effectLst/>
                <a:latin typeface="Segoe UI" panose="020B0502040204020203" pitchFamily="34" charset="0"/>
              </a:rPr>
            </a:br>
            <a:r>
              <a:rPr lang="en-US" b="0" i="0">
                <a:solidFill>
                  <a:srgbClr val="DDDDDD"/>
                </a:solidFill>
                <a:effectLst/>
                <a:latin typeface="Segoe UI" panose="020B0502040204020203" pitchFamily="34" charset="0"/>
              </a:rPr>
              <a:t>•  With more regions, our dedicated WCX IP can serve users from more geographically diverse locations, which allows us to significantly reduce latency. In short, data has a shorter distance to travel, meaning faster connections and less lag for users. </a:t>
            </a:r>
            <a:br>
              <a:rPr lang="en-US" b="0" i="0">
                <a:solidFill>
                  <a:srgbClr val="DDDDDD"/>
                </a:solidFill>
                <a:effectLst/>
                <a:latin typeface="Segoe UI" panose="020B0502040204020203" pitchFamily="34" charset="0"/>
              </a:rPr>
            </a:br>
            <a:r>
              <a:rPr lang="en-US" b="0" i="0">
                <a:solidFill>
                  <a:srgbClr val="DDDDDD"/>
                </a:solidFill>
                <a:effectLst/>
                <a:latin typeface="Segoe UI" panose="020B0502040204020203" pitchFamily="34" charset="0"/>
              </a:rPr>
              <a:t>•  Enhanced regional coverage also improves overall connection reliability. Users will experience fewer dropped connections and more stable communication sessions, which is especially important for real-time applications relying on reliable UDP connectivity. </a:t>
            </a:r>
            <a:br>
              <a:rPr lang="en-US" b="0" i="0">
                <a:solidFill>
                  <a:srgbClr val="DDDDDD"/>
                </a:solidFill>
                <a:effectLst/>
                <a:latin typeface="Segoe UI" panose="020B0502040204020203" pitchFamily="34" charset="0"/>
              </a:rPr>
            </a:br>
            <a:r>
              <a:rPr lang="en-US" b="0" i="0">
                <a:solidFill>
                  <a:srgbClr val="DDDDDD"/>
                </a:solidFill>
                <a:effectLst/>
                <a:latin typeface="Segoe UI" panose="020B0502040204020203" pitchFamily="34" charset="0"/>
              </a:rPr>
              <a:t>• Ultimately, what we’re aiming for is a substantial increase in the success rate for reliable UDP transmission. This means that whether users are sending voice, video, or any real-time data, they’ll enjoy smoother, more dependable performance even under varying network conditions. </a:t>
            </a:r>
            <a:br>
              <a:rPr lang="en-US" b="0" i="0">
                <a:solidFill>
                  <a:srgbClr val="DDDDDD"/>
                </a:solidFill>
                <a:effectLst/>
                <a:latin typeface="Segoe UI" panose="020B0502040204020203" pitchFamily="34" charset="0"/>
              </a:rPr>
            </a:br>
            <a:br>
              <a:rPr lang="en-US" b="0" i="0">
                <a:solidFill>
                  <a:srgbClr val="DDDDDD"/>
                </a:solidFill>
                <a:effectLst/>
                <a:latin typeface="Segoe UI" panose="020B0502040204020203" pitchFamily="34" charset="0"/>
              </a:rPr>
            </a:br>
            <a:r>
              <a:rPr lang="en-US" b="0" i="0">
                <a:solidFill>
                  <a:srgbClr val="DDDDDD"/>
                </a:solidFill>
                <a:effectLst/>
                <a:latin typeface="Segoe UI" panose="020B0502040204020203" pitchFamily="34" charset="0"/>
              </a:rPr>
              <a:t>The second key area is the SFI benefits. With this expansion, the dedicated IP range has been tailored specifically for WCX traffic. It’s important to note that this setup is distinct from what we currently have with the ACS TURN relay. What’s the benefit of having a dedicated IP range for WCX traffic? </a:t>
            </a:r>
            <a:br>
              <a:rPr lang="en-US" b="0" i="0">
                <a:solidFill>
                  <a:srgbClr val="DDDDDD"/>
                </a:solidFill>
                <a:effectLst/>
                <a:latin typeface="Segoe UI" panose="020B0502040204020203" pitchFamily="34" charset="0"/>
              </a:rPr>
            </a:br>
            <a:r>
              <a:rPr lang="en-US" b="0" i="0">
                <a:solidFill>
                  <a:srgbClr val="DDDDDD"/>
                </a:solidFill>
                <a:effectLst/>
                <a:latin typeface="Segoe UI" panose="020B0502040204020203" pitchFamily="34" charset="0"/>
              </a:rPr>
              <a:t>• Firstly, because the IP range is uniquely scoped for Azure Virtual Desktop and Windows 365, it isolates and optimizes traffic flowing through these channels. </a:t>
            </a:r>
          </a:p>
          <a:p>
            <a:r>
              <a:rPr lang="en-US" b="0" i="0">
                <a:solidFill>
                  <a:srgbClr val="DDDDDD"/>
                </a:solidFill>
                <a:effectLst/>
                <a:latin typeface="Segoe UI" panose="020B0502040204020203" pitchFamily="34" charset="0"/>
              </a:rPr>
              <a:t>• It also creates a scenario where customers can better control and navigate potential limitations imposed by their own network security set-ups. Essentially, by leveraging this dedicated IP, customers have the flexibility to bypass certain network restrictions. This means that the quality and speed of WCX traffic aren’t hindered or filtered by generic security measures designed for broader, non-optimized data. </a:t>
            </a:r>
            <a:br>
              <a:rPr lang="en-US" b="0" i="0">
                <a:solidFill>
                  <a:srgbClr val="DDDDDD"/>
                </a:solidFill>
                <a:effectLst/>
                <a:latin typeface="Segoe UI" panose="020B0502040204020203" pitchFamily="34" charset="0"/>
              </a:rPr>
            </a:br>
            <a:r>
              <a:rPr lang="en-US" b="0" i="0">
                <a:solidFill>
                  <a:srgbClr val="DDDDDD"/>
                </a:solidFill>
                <a:effectLst/>
                <a:latin typeface="Segoe UI" panose="020B0502040204020203" pitchFamily="34" charset="0"/>
              </a:rPr>
              <a:t>• This dedicated approach underscores our commitment to delivering a highly optimized, reliable, and customer-friendly networking experience, ensuring that the specialized needs of WCX are met without compromise. </a:t>
            </a:r>
            <a:br>
              <a:rPr lang="en-US" b="0" i="0">
                <a:solidFill>
                  <a:srgbClr val="DDDDDD"/>
                </a:solidFill>
                <a:effectLst/>
                <a:latin typeface="Segoe UI" panose="020B0502040204020203" pitchFamily="34" charset="0"/>
              </a:rPr>
            </a:br>
            <a:br>
              <a:rPr lang="en-US" b="0" i="0">
                <a:solidFill>
                  <a:srgbClr val="DDDDDD"/>
                </a:solidFill>
                <a:effectLst/>
                <a:latin typeface="Segoe UI" panose="020B0502040204020203" pitchFamily="34" charset="0"/>
              </a:rPr>
            </a:br>
            <a:r>
              <a:rPr lang="en-US" b="0" i="0">
                <a:solidFill>
                  <a:srgbClr val="DDDDDD"/>
                </a:solidFill>
                <a:effectLst/>
                <a:latin typeface="Segoe UI" panose="020B0502040204020203" pitchFamily="34" charset="0"/>
              </a:rPr>
              <a:t>In summary, the global expansion from 14 to 48 regions will empower us with improved latency and more reliable connections, which directly contributes to a higher success rate in UDP communications. Paired with the dedicated SFI IP range that optimizes WCX traffic handling – and affords our customers the benefit of bypassing less tailored network security restrictions – these initiatives are set to dramatically enhance the performance and user experience across our platform.</a:t>
            </a:r>
            <a:endParaRPr lang="en-US"/>
          </a:p>
        </p:txBody>
      </p:sp>
      <p:sp>
        <p:nvSpPr>
          <p:cNvPr id="4" name="Slide Number Placeholder 3"/>
          <p:cNvSpPr>
            <a:spLocks noGrp="1"/>
          </p:cNvSpPr>
          <p:nvPr>
            <p:ph type="sldNum" sz="quarter" idx="5"/>
          </p:nvPr>
        </p:nvSpPr>
        <p:spPr/>
        <p:txBody>
          <a:bodyPr/>
          <a:lstStyle/>
          <a:p>
            <a:fld id="{5A57A88C-D68B-7E43-B6BD-8EAA3060908E}" type="slidenum">
              <a:rPr lang="en-US" smtClean="0"/>
              <a:t>11</a:t>
            </a:fld>
            <a:endParaRPr lang="en-US"/>
          </a:p>
        </p:txBody>
      </p:sp>
    </p:spTree>
    <p:extLst>
      <p:ext uri="{BB962C8B-B14F-4D97-AF65-F5344CB8AC3E}">
        <p14:creationId xmlns:p14="http://schemas.microsoft.com/office/powerpoint/2010/main" val="4192503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00BFB-A2CE-6B10-E1BE-08626E95C4D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33C5A9E-D4D8-5954-EC02-1A615B5F7E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2E60C45-E945-B6EA-CA55-66CEA201810F}"/>
              </a:ext>
            </a:extLst>
          </p:cNvPr>
          <p:cNvSpPr>
            <a:spLocks noGrp="1"/>
          </p:cNvSpPr>
          <p:nvPr>
            <p:ph type="dt" sz="half" idx="10"/>
          </p:nvPr>
        </p:nvSpPr>
        <p:spPr/>
        <p:txBody>
          <a:bodyPr/>
          <a:lstStyle/>
          <a:p>
            <a:fld id="{2AC09556-8E23-4EDB-8A00-89B7CF51BF1D}" type="datetimeFigureOut">
              <a:rPr lang="en-US" smtClean="0"/>
              <a:t>7/28/2025</a:t>
            </a:fld>
            <a:endParaRPr lang="en-US"/>
          </a:p>
        </p:txBody>
      </p:sp>
      <p:sp>
        <p:nvSpPr>
          <p:cNvPr id="5" name="Footer Placeholder 4">
            <a:extLst>
              <a:ext uri="{FF2B5EF4-FFF2-40B4-BE49-F238E27FC236}">
                <a16:creationId xmlns:a16="http://schemas.microsoft.com/office/drawing/2014/main" id="{C9EC9F45-70B1-9C96-853B-555EC79BA6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4C49E8-A782-8706-6EED-58364B95FE11}"/>
              </a:ext>
            </a:extLst>
          </p:cNvPr>
          <p:cNvSpPr>
            <a:spLocks noGrp="1"/>
          </p:cNvSpPr>
          <p:nvPr>
            <p:ph type="sldNum" sz="quarter" idx="12"/>
          </p:nvPr>
        </p:nvSpPr>
        <p:spPr/>
        <p:txBody>
          <a:bodyPr/>
          <a:lstStyle/>
          <a:p>
            <a:fld id="{416DEA2D-A922-4ADC-9C0A-6A1EF5722526}" type="slidenum">
              <a:rPr lang="en-US" smtClean="0"/>
              <a:t>‹#›</a:t>
            </a:fld>
            <a:endParaRPr lang="en-US"/>
          </a:p>
        </p:txBody>
      </p:sp>
    </p:spTree>
    <p:extLst>
      <p:ext uri="{BB962C8B-B14F-4D97-AF65-F5344CB8AC3E}">
        <p14:creationId xmlns:p14="http://schemas.microsoft.com/office/powerpoint/2010/main" val="20554420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2735B-A47A-A45A-04C9-A24A87A6B82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D0D6E4AE-5140-D7D7-E59D-754AED36CFE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F1E0AE2-9077-77D6-593C-C779C19F27F0}"/>
              </a:ext>
            </a:extLst>
          </p:cNvPr>
          <p:cNvSpPr>
            <a:spLocks noGrp="1"/>
          </p:cNvSpPr>
          <p:nvPr>
            <p:ph type="dt" sz="half" idx="10"/>
          </p:nvPr>
        </p:nvSpPr>
        <p:spPr/>
        <p:txBody>
          <a:bodyPr/>
          <a:lstStyle/>
          <a:p>
            <a:fld id="{2AC09556-8E23-4EDB-8A00-89B7CF51BF1D}" type="datetimeFigureOut">
              <a:rPr lang="en-US" smtClean="0"/>
              <a:t>7/28/2025</a:t>
            </a:fld>
            <a:endParaRPr lang="en-US"/>
          </a:p>
        </p:txBody>
      </p:sp>
      <p:sp>
        <p:nvSpPr>
          <p:cNvPr id="5" name="Footer Placeholder 4">
            <a:extLst>
              <a:ext uri="{FF2B5EF4-FFF2-40B4-BE49-F238E27FC236}">
                <a16:creationId xmlns:a16="http://schemas.microsoft.com/office/drawing/2014/main" id="{643FCDCF-55FB-D571-7C5D-0ED41FEEEC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2B6018-7F7C-887C-D0DF-39B083B5C4AC}"/>
              </a:ext>
            </a:extLst>
          </p:cNvPr>
          <p:cNvSpPr>
            <a:spLocks noGrp="1"/>
          </p:cNvSpPr>
          <p:nvPr>
            <p:ph type="sldNum" sz="quarter" idx="12"/>
          </p:nvPr>
        </p:nvSpPr>
        <p:spPr/>
        <p:txBody>
          <a:bodyPr/>
          <a:lstStyle/>
          <a:p>
            <a:fld id="{416DEA2D-A922-4ADC-9C0A-6A1EF5722526}" type="slidenum">
              <a:rPr lang="en-US" smtClean="0"/>
              <a:t>‹#›</a:t>
            </a:fld>
            <a:endParaRPr lang="en-US"/>
          </a:p>
        </p:txBody>
      </p:sp>
    </p:spTree>
    <p:extLst>
      <p:ext uri="{BB962C8B-B14F-4D97-AF65-F5344CB8AC3E}">
        <p14:creationId xmlns:p14="http://schemas.microsoft.com/office/powerpoint/2010/main" val="27369774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8C98E75-3F0F-61CC-4406-D90252B267C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840E7A0-D0AE-57E5-4FDE-891F1D3B3B0D}"/>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3DF128-7D51-F469-9E2F-4BAEDFBEE54F}"/>
              </a:ext>
            </a:extLst>
          </p:cNvPr>
          <p:cNvSpPr>
            <a:spLocks noGrp="1"/>
          </p:cNvSpPr>
          <p:nvPr>
            <p:ph type="dt" sz="half" idx="10"/>
          </p:nvPr>
        </p:nvSpPr>
        <p:spPr/>
        <p:txBody>
          <a:bodyPr/>
          <a:lstStyle/>
          <a:p>
            <a:fld id="{2AC09556-8E23-4EDB-8A00-89B7CF51BF1D}" type="datetimeFigureOut">
              <a:rPr lang="en-US" smtClean="0"/>
              <a:t>7/28/2025</a:t>
            </a:fld>
            <a:endParaRPr lang="en-US"/>
          </a:p>
        </p:txBody>
      </p:sp>
      <p:sp>
        <p:nvSpPr>
          <p:cNvPr id="5" name="Footer Placeholder 4">
            <a:extLst>
              <a:ext uri="{FF2B5EF4-FFF2-40B4-BE49-F238E27FC236}">
                <a16:creationId xmlns:a16="http://schemas.microsoft.com/office/drawing/2014/main" id="{41D51524-E264-3CE0-50AD-3D5771045B3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5F872A-081D-366A-8059-CE90AA585E95}"/>
              </a:ext>
            </a:extLst>
          </p:cNvPr>
          <p:cNvSpPr>
            <a:spLocks noGrp="1"/>
          </p:cNvSpPr>
          <p:nvPr>
            <p:ph type="sldNum" sz="quarter" idx="12"/>
          </p:nvPr>
        </p:nvSpPr>
        <p:spPr/>
        <p:txBody>
          <a:bodyPr/>
          <a:lstStyle/>
          <a:p>
            <a:fld id="{416DEA2D-A922-4ADC-9C0A-6A1EF5722526}" type="slidenum">
              <a:rPr lang="en-US" smtClean="0"/>
              <a:t>‹#›</a:t>
            </a:fld>
            <a:endParaRPr lang="en-US"/>
          </a:p>
        </p:txBody>
      </p:sp>
    </p:spTree>
    <p:extLst>
      <p:ext uri="{BB962C8B-B14F-4D97-AF65-F5344CB8AC3E}">
        <p14:creationId xmlns:p14="http://schemas.microsoft.com/office/powerpoint/2010/main" val="101573057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771482"/>
            <a:ext cx="4127692" cy="1315040"/>
          </a:xfrm>
        </p:spPr>
        <p:txBody>
          <a:bodyPr wrap="square" anchor="ctr">
            <a:spAutoFit/>
          </a:bodyPr>
          <a:lstStyle/>
          <a:p>
            <a:r>
              <a:rPr lang="en-US"/>
              <a:t>Click to edit Master title style</a:t>
            </a:r>
          </a:p>
        </p:txBody>
      </p:sp>
      <p:sp>
        <p:nvSpPr>
          <p:cNvPr id="4" name="Footer Placeholder 4">
            <a:extLst>
              <a:ext uri="{FF2B5EF4-FFF2-40B4-BE49-F238E27FC236}">
                <a16:creationId xmlns:a16="http://schemas.microsoft.com/office/drawing/2014/main" id="{31B4FA15-D36D-7D4C-E578-9E31397BFD55}"/>
              </a:ext>
            </a:extLst>
          </p:cNvPr>
          <p:cNvSpPr>
            <a:spLocks noGrp="1"/>
          </p:cNvSpPr>
          <p:nvPr>
            <p:ph type="ftr" sz="quarter" idx="3"/>
          </p:nvPr>
        </p:nvSpPr>
        <p:spPr>
          <a:xfrm>
            <a:off x="589281" y="6519802"/>
            <a:ext cx="4114800" cy="209042"/>
          </a:xfrm>
          <a:prstGeom prst="rect">
            <a:avLst/>
          </a:prstGeom>
        </p:spPr>
        <p:txBody>
          <a:bodyPr vert="horz" lIns="0" tIns="45720" rIns="0" bIns="45720" rtlCol="0" anchor="ctr"/>
          <a:lstStyle>
            <a:lvl1pPr algn="l">
              <a:defRPr sz="720">
                <a:solidFill>
                  <a:schemeClr val="tx1">
                    <a:tint val="82000"/>
                  </a:schemeClr>
                </a:solidFill>
              </a:defRPr>
            </a:lvl1pPr>
          </a:lstStyle>
          <a:p>
            <a:r>
              <a:rPr lang="en-US"/>
              <a:t>Microsoft Confidential</a:t>
            </a:r>
          </a:p>
        </p:txBody>
      </p:sp>
    </p:spTree>
    <p:extLst>
      <p:ext uri="{BB962C8B-B14F-4D97-AF65-F5344CB8AC3E}">
        <p14:creationId xmlns:p14="http://schemas.microsoft.com/office/powerpoint/2010/main" val="264536478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F141-F987-8E3E-2518-40EBCD1AA27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AC91F9-588F-518E-AC30-1B7764C220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8606C5-F0F9-3F7B-9F6C-2275FA178314}"/>
              </a:ext>
            </a:extLst>
          </p:cNvPr>
          <p:cNvSpPr>
            <a:spLocks noGrp="1"/>
          </p:cNvSpPr>
          <p:nvPr>
            <p:ph type="dt" sz="half" idx="10"/>
          </p:nvPr>
        </p:nvSpPr>
        <p:spPr/>
        <p:txBody>
          <a:bodyPr/>
          <a:lstStyle/>
          <a:p>
            <a:fld id="{2AC09556-8E23-4EDB-8A00-89B7CF51BF1D}" type="datetimeFigureOut">
              <a:rPr lang="en-US" smtClean="0"/>
              <a:t>7/28/2025</a:t>
            </a:fld>
            <a:endParaRPr lang="en-US"/>
          </a:p>
        </p:txBody>
      </p:sp>
      <p:sp>
        <p:nvSpPr>
          <p:cNvPr id="5" name="Footer Placeholder 4">
            <a:extLst>
              <a:ext uri="{FF2B5EF4-FFF2-40B4-BE49-F238E27FC236}">
                <a16:creationId xmlns:a16="http://schemas.microsoft.com/office/drawing/2014/main" id="{6C3E2D80-1D49-D6FD-F14E-707DECC038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465BF3-BD4F-A43A-D2E1-05BC3A7D8935}"/>
              </a:ext>
            </a:extLst>
          </p:cNvPr>
          <p:cNvSpPr>
            <a:spLocks noGrp="1"/>
          </p:cNvSpPr>
          <p:nvPr>
            <p:ph type="sldNum" sz="quarter" idx="12"/>
          </p:nvPr>
        </p:nvSpPr>
        <p:spPr/>
        <p:txBody>
          <a:bodyPr/>
          <a:lstStyle/>
          <a:p>
            <a:fld id="{416DEA2D-A922-4ADC-9C0A-6A1EF5722526}" type="slidenum">
              <a:rPr lang="en-US" smtClean="0"/>
              <a:t>‹#›</a:t>
            </a:fld>
            <a:endParaRPr lang="en-US"/>
          </a:p>
        </p:txBody>
      </p:sp>
    </p:spTree>
    <p:extLst>
      <p:ext uri="{BB962C8B-B14F-4D97-AF65-F5344CB8AC3E}">
        <p14:creationId xmlns:p14="http://schemas.microsoft.com/office/powerpoint/2010/main" val="306610858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CECBBA-F162-91B2-A2CC-50159EB0BE6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F915A3F3-E956-3DCF-77B8-44ACFDF87A4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138CC47-7C9F-97EF-1455-7677CD7C34D2}"/>
              </a:ext>
            </a:extLst>
          </p:cNvPr>
          <p:cNvSpPr>
            <a:spLocks noGrp="1"/>
          </p:cNvSpPr>
          <p:nvPr>
            <p:ph type="dt" sz="half" idx="10"/>
          </p:nvPr>
        </p:nvSpPr>
        <p:spPr/>
        <p:txBody>
          <a:bodyPr/>
          <a:lstStyle/>
          <a:p>
            <a:fld id="{2AC09556-8E23-4EDB-8A00-89B7CF51BF1D}" type="datetimeFigureOut">
              <a:rPr lang="en-US" smtClean="0"/>
              <a:t>7/28/2025</a:t>
            </a:fld>
            <a:endParaRPr lang="en-US"/>
          </a:p>
        </p:txBody>
      </p:sp>
      <p:sp>
        <p:nvSpPr>
          <p:cNvPr id="5" name="Footer Placeholder 4">
            <a:extLst>
              <a:ext uri="{FF2B5EF4-FFF2-40B4-BE49-F238E27FC236}">
                <a16:creationId xmlns:a16="http://schemas.microsoft.com/office/drawing/2014/main" id="{38B3BE38-F6B3-4BA3-31F3-F0FB50B568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6699115-BD9D-BF29-092A-B9424F7156DD}"/>
              </a:ext>
            </a:extLst>
          </p:cNvPr>
          <p:cNvSpPr>
            <a:spLocks noGrp="1"/>
          </p:cNvSpPr>
          <p:nvPr>
            <p:ph type="sldNum" sz="quarter" idx="12"/>
          </p:nvPr>
        </p:nvSpPr>
        <p:spPr/>
        <p:txBody>
          <a:bodyPr/>
          <a:lstStyle/>
          <a:p>
            <a:fld id="{416DEA2D-A922-4ADC-9C0A-6A1EF5722526}" type="slidenum">
              <a:rPr lang="en-US" smtClean="0"/>
              <a:t>‹#›</a:t>
            </a:fld>
            <a:endParaRPr lang="en-US"/>
          </a:p>
        </p:txBody>
      </p:sp>
    </p:spTree>
    <p:extLst>
      <p:ext uri="{BB962C8B-B14F-4D97-AF65-F5344CB8AC3E}">
        <p14:creationId xmlns:p14="http://schemas.microsoft.com/office/powerpoint/2010/main" val="24435143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29B24-6F6A-ECA0-AB82-CB6359FDE6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E1A8022-C307-9C6B-0A4A-C4400D6DC6E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CDBA35B-B962-E07C-11D1-A37FF0EAFFF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14D96A3-6F14-7304-2E24-17DE2215A95D}"/>
              </a:ext>
            </a:extLst>
          </p:cNvPr>
          <p:cNvSpPr>
            <a:spLocks noGrp="1"/>
          </p:cNvSpPr>
          <p:nvPr>
            <p:ph type="dt" sz="half" idx="10"/>
          </p:nvPr>
        </p:nvSpPr>
        <p:spPr/>
        <p:txBody>
          <a:bodyPr/>
          <a:lstStyle/>
          <a:p>
            <a:fld id="{2AC09556-8E23-4EDB-8A00-89B7CF51BF1D}" type="datetimeFigureOut">
              <a:rPr lang="en-US" smtClean="0"/>
              <a:t>7/28/2025</a:t>
            </a:fld>
            <a:endParaRPr lang="en-US"/>
          </a:p>
        </p:txBody>
      </p:sp>
      <p:sp>
        <p:nvSpPr>
          <p:cNvPr id="6" name="Footer Placeholder 5">
            <a:extLst>
              <a:ext uri="{FF2B5EF4-FFF2-40B4-BE49-F238E27FC236}">
                <a16:creationId xmlns:a16="http://schemas.microsoft.com/office/drawing/2014/main" id="{4FC51B4F-0183-977D-8FFE-224F2DFC224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27E700-9317-9A1F-D0CE-5D5D18522B91}"/>
              </a:ext>
            </a:extLst>
          </p:cNvPr>
          <p:cNvSpPr>
            <a:spLocks noGrp="1"/>
          </p:cNvSpPr>
          <p:nvPr>
            <p:ph type="sldNum" sz="quarter" idx="12"/>
          </p:nvPr>
        </p:nvSpPr>
        <p:spPr/>
        <p:txBody>
          <a:bodyPr/>
          <a:lstStyle/>
          <a:p>
            <a:fld id="{416DEA2D-A922-4ADC-9C0A-6A1EF5722526}" type="slidenum">
              <a:rPr lang="en-US" smtClean="0"/>
              <a:t>‹#›</a:t>
            </a:fld>
            <a:endParaRPr lang="en-US"/>
          </a:p>
        </p:txBody>
      </p:sp>
    </p:spTree>
    <p:extLst>
      <p:ext uri="{BB962C8B-B14F-4D97-AF65-F5344CB8AC3E}">
        <p14:creationId xmlns:p14="http://schemas.microsoft.com/office/powerpoint/2010/main" val="20013128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F2EB75-93B0-0381-94FD-C9374BF187C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EEADB7F-FB67-1763-2A34-85544CD6F29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1226633-6421-B613-B664-CA78F43C12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F0A45A5-3A35-C836-8379-324BBBF0809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00D14DE-C9AC-0099-2689-E5C2DA6CC24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AF10286-EE2A-8124-A5C7-867440DC545A}"/>
              </a:ext>
            </a:extLst>
          </p:cNvPr>
          <p:cNvSpPr>
            <a:spLocks noGrp="1"/>
          </p:cNvSpPr>
          <p:nvPr>
            <p:ph type="dt" sz="half" idx="10"/>
          </p:nvPr>
        </p:nvSpPr>
        <p:spPr/>
        <p:txBody>
          <a:bodyPr/>
          <a:lstStyle/>
          <a:p>
            <a:fld id="{2AC09556-8E23-4EDB-8A00-89B7CF51BF1D}" type="datetimeFigureOut">
              <a:rPr lang="en-US" smtClean="0"/>
              <a:t>7/28/2025</a:t>
            </a:fld>
            <a:endParaRPr lang="en-US"/>
          </a:p>
        </p:txBody>
      </p:sp>
      <p:sp>
        <p:nvSpPr>
          <p:cNvPr id="8" name="Footer Placeholder 7">
            <a:extLst>
              <a:ext uri="{FF2B5EF4-FFF2-40B4-BE49-F238E27FC236}">
                <a16:creationId xmlns:a16="http://schemas.microsoft.com/office/drawing/2014/main" id="{9DCD7DB3-DC60-59E1-9892-A6D922663ED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B3F5885-77D0-4C8F-D68D-846880D5CCAB}"/>
              </a:ext>
            </a:extLst>
          </p:cNvPr>
          <p:cNvSpPr>
            <a:spLocks noGrp="1"/>
          </p:cNvSpPr>
          <p:nvPr>
            <p:ph type="sldNum" sz="quarter" idx="12"/>
          </p:nvPr>
        </p:nvSpPr>
        <p:spPr/>
        <p:txBody>
          <a:bodyPr/>
          <a:lstStyle/>
          <a:p>
            <a:fld id="{416DEA2D-A922-4ADC-9C0A-6A1EF5722526}" type="slidenum">
              <a:rPr lang="en-US" smtClean="0"/>
              <a:t>‹#›</a:t>
            </a:fld>
            <a:endParaRPr lang="en-US"/>
          </a:p>
        </p:txBody>
      </p:sp>
    </p:spTree>
    <p:extLst>
      <p:ext uri="{BB962C8B-B14F-4D97-AF65-F5344CB8AC3E}">
        <p14:creationId xmlns:p14="http://schemas.microsoft.com/office/powerpoint/2010/main" val="7437607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704497-EF33-1722-B94A-D7F1EF747B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D5731A3-79C4-FF18-8595-CD1BAA1D36B6}"/>
              </a:ext>
            </a:extLst>
          </p:cNvPr>
          <p:cNvSpPr>
            <a:spLocks noGrp="1"/>
          </p:cNvSpPr>
          <p:nvPr>
            <p:ph type="dt" sz="half" idx="10"/>
          </p:nvPr>
        </p:nvSpPr>
        <p:spPr/>
        <p:txBody>
          <a:bodyPr/>
          <a:lstStyle/>
          <a:p>
            <a:fld id="{2AC09556-8E23-4EDB-8A00-89B7CF51BF1D}" type="datetimeFigureOut">
              <a:rPr lang="en-US" smtClean="0"/>
              <a:t>7/28/2025</a:t>
            </a:fld>
            <a:endParaRPr lang="en-US"/>
          </a:p>
        </p:txBody>
      </p:sp>
      <p:sp>
        <p:nvSpPr>
          <p:cNvPr id="4" name="Footer Placeholder 3">
            <a:extLst>
              <a:ext uri="{FF2B5EF4-FFF2-40B4-BE49-F238E27FC236}">
                <a16:creationId xmlns:a16="http://schemas.microsoft.com/office/drawing/2014/main" id="{773F4847-137D-7E4D-CBF4-7D29F2435F7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295B008-D800-7848-1A46-743DE6379291}"/>
              </a:ext>
            </a:extLst>
          </p:cNvPr>
          <p:cNvSpPr>
            <a:spLocks noGrp="1"/>
          </p:cNvSpPr>
          <p:nvPr>
            <p:ph type="sldNum" sz="quarter" idx="12"/>
          </p:nvPr>
        </p:nvSpPr>
        <p:spPr/>
        <p:txBody>
          <a:bodyPr/>
          <a:lstStyle/>
          <a:p>
            <a:fld id="{416DEA2D-A922-4ADC-9C0A-6A1EF5722526}" type="slidenum">
              <a:rPr lang="en-US" smtClean="0"/>
              <a:t>‹#›</a:t>
            </a:fld>
            <a:endParaRPr lang="en-US"/>
          </a:p>
        </p:txBody>
      </p:sp>
    </p:spTree>
    <p:extLst>
      <p:ext uri="{BB962C8B-B14F-4D97-AF65-F5344CB8AC3E}">
        <p14:creationId xmlns:p14="http://schemas.microsoft.com/office/powerpoint/2010/main" val="27674744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3636A4-F75C-15DF-94F9-0AD68114D5CE}"/>
              </a:ext>
            </a:extLst>
          </p:cNvPr>
          <p:cNvSpPr>
            <a:spLocks noGrp="1"/>
          </p:cNvSpPr>
          <p:nvPr>
            <p:ph type="dt" sz="half" idx="10"/>
          </p:nvPr>
        </p:nvSpPr>
        <p:spPr/>
        <p:txBody>
          <a:bodyPr/>
          <a:lstStyle/>
          <a:p>
            <a:fld id="{2AC09556-8E23-4EDB-8A00-89B7CF51BF1D}" type="datetimeFigureOut">
              <a:rPr lang="en-US" smtClean="0"/>
              <a:t>7/28/2025</a:t>
            </a:fld>
            <a:endParaRPr lang="en-US"/>
          </a:p>
        </p:txBody>
      </p:sp>
      <p:sp>
        <p:nvSpPr>
          <p:cNvPr id="3" name="Footer Placeholder 2">
            <a:extLst>
              <a:ext uri="{FF2B5EF4-FFF2-40B4-BE49-F238E27FC236}">
                <a16:creationId xmlns:a16="http://schemas.microsoft.com/office/drawing/2014/main" id="{6B6A25BD-888B-9EC7-25CC-1EC2713EA75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2E30539-2594-23E2-2E84-B1A87A358D98}"/>
              </a:ext>
            </a:extLst>
          </p:cNvPr>
          <p:cNvSpPr>
            <a:spLocks noGrp="1"/>
          </p:cNvSpPr>
          <p:nvPr>
            <p:ph type="sldNum" sz="quarter" idx="12"/>
          </p:nvPr>
        </p:nvSpPr>
        <p:spPr/>
        <p:txBody>
          <a:bodyPr/>
          <a:lstStyle/>
          <a:p>
            <a:fld id="{416DEA2D-A922-4ADC-9C0A-6A1EF5722526}" type="slidenum">
              <a:rPr lang="en-US" smtClean="0"/>
              <a:t>‹#›</a:t>
            </a:fld>
            <a:endParaRPr lang="en-US"/>
          </a:p>
        </p:txBody>
      </p:sp>
    </p:spTree>
    <p:extLst>
      <p:ext uri="{BB962C8B-B14F-4D97-AF65-F5344CB8AC3E}">
        <p14:creationId xmlns:p14="http://schemas.microsoft.com/office/powerpoint/2010/main" val="15157747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97A33-608B-A654-77BB-6BC2A88DB7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D73F0E-731A-1186-1723-BEC3C9E8446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EF94F0-FF3C-D995-3286-7ADA2DB5AC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823129C-3B78-3B9C-79E2-1C69698B75FF}"/>
              </a:ext>
            </a:extLst>
          </p:cNvPr>
          <p:cNvSpPr>
            <a:spLocks noGrp="1"/>
          </p:cNvSpPr>
          <p:nvPr>
            <p:ph type="dt" sz="half" idx="10"/>
          </p:nvPr>
        </p:nvSpPr>
        <p:spPr/>
        <p:txBody>
          <a:bodyPr/>
          <a:lstStyle/>
          <a:p>
            <a:fld id="{2AC09556-8E23-4EDB-8A00-89B7CF51BF1D}" type="datetimeFigureOut">
              <a:rPr lang="en-US" smtClean="0"/>
              <a:t>7/28/2025</a:t>
            </a:fld>
            <a:endParaRPr lang="en-US"/>
          </a:p>
        </p:txBody>
      </p:sp>
      <p:sp>
        <p:nvSpPr>
          <p:cNvPr id="6" name="Footer Placeholder 5">
            <a:extLst>
              <a:ext uri="{FF2B5EF4-FFF2-40B4-BE49-F238E27FC236}">
                <a16:creationId xmlns:a16="http://schemas.microsoft.com/office/drawing/2014/main" id="{E48600AC-5D0F-9960-E301-A21A4BB2E12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0769616-B23A-1531-506F-9E4E78C6784A}"/>
              </a:ext>
            </a:extLst>
          </p:cNvPr>
          <p:cNvSpPr>
            <a:spLocks noGrp="1"/>
          </p:cNvSpPr>
          <p:nvPr>
            <p:ph type="sldNum" sz="quarter" idx="12"/>
          </p:nvPr>
        </p:nvSpPr>
        <p:spPr/>
        <p:txBody>
          <a:bodyPr/>
          <a:lstStyle/>
          <a:p>
            <a:fld id="{416DEA2D-A922-4ADC-9C0A-6A1EF5722526}" type="slidenum">
              <a:rPr lang="en-US" smtClean="0"/>
              <a:t>‹#›</a:t>
            </a:fld>
            <a:endParaRPr lang="en-US"/>
          </a:p>
        </p:txBody>
      </p:sp>
    </p:spTree>
    <p:extLst>
      <p:ext uri="{BB962C8B-B14F-4D97-AF65-F5344CB8AC3E}">
        <p14:creationId xmlns:p14="http://schemas.microsoft.com/office/powerpoint/2010/main" val="41828820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24F26A-5EF9-4231-5BD4-046C3AAC87D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038CF9C-65BF-EC73-5A3A-09019F65A8E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AFFC9C1-E0DD-5FAD-5E83-C5F8A193789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D2C2ED-F52B-2C73-B82F-E5B2A668CD92}"/>
              </a:ext>
            </a:extLst>
          </p:cNvPr>
          <p:cNvSpPr>
            <a:spLocks noGrp="1"/>
          </p:cNvSpPr>
          <p:nvPr>
            <p:ph type="dt" sz="half" idx="10"/>
          </p:nvPr>
        </p:nvSpPr>
        <p:spPr/>
        <p:txBody>
          <a:bodyPr/>
          <a:lstStyle/>
          <a:p>
            <a:fld id="{2AC09556-8E23-4EDB-8A00-89B7CF51BF1D}" type="datetimeFigureOut">
              <a:rPr lang="en-US" smtClean="0"/>
              <a:t>7/28/2025</a:t>
            </a:fld>
            <a:endParaRPr lang="en-US"/>
          </a:p>
        </p:txBody>
      </p:sp>
      <p:sp>
        <p:nvSpPr>
          <p:cNvPr id="6" name="Footer Placeholder 5">
            <a:extLst>
              <a:ext uri="{FF2B5EF4-FFF2-40B4-BE49-F238E27FC236}">
                <a16:creationId xmlns:a16="http://schemas.microsoft.com/office/drawing/2014/main" id="{92F1D706-47E4-37E1-FB01-D485C22A0AD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CE5A4CF-A3D6-FC65-AFF4-0413B9BB8CE3}"/>
              </a:ext>
            </a:extLst>
          </p:cNvPr>
          <p:cNvSpPr>
            <a:spLocks noGrp="1"/>
          </p:cNvSpPr>
          <p:nvPr>
            <p:ph type="sldNum" sz="quarter" idx="12"/>
          </p:nvPr>
        </p:nvSpPr>
        <p:spPr/>
        <p:txBody>
          <a:bodyPr/>
          <a:lstStyle/>
          <a:p>
            <a:fld id="{416DEA2D-A922-4ADC-9C0A-6A1EF5722526}" type="slidenum">
              <a:rPr lang="en-US" smtClean="0"/>
              <a:t>‹#›</a:t>
            </a:fld>
            <a:endParaRPr lang="en-US"/>
          </a:p>
        </p:txBody>
      </p:sp>
    </p:spTree>
    <p:extLst>
      <p:ext uri="{BB962C8B-B14F-4D97-AF65-F5344CB8AC3E}">
        <p14:creationId xmlns:p14="http://schemas.microsoft.com/office/powerpoint/2010/main" val="36934464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E961CAC-7AC6-5093-FEB3-02BC4687989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210CE6-92CF-3E31-4163-7EC920CB70D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46CAC4-421E-388A-7A7C-D14BA9C36A5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AC09556-8E23-4EDB-8A00-89B7CF51BF1D}" type="datetimeFigureOut">
              <a:rPr lang="en-US" smtClean="0"/>
              <a:t>7/28/2025</a:t>
            </a:fld>
            <a:endParaRPr lang="en-US"/>
          </a:p>
        </p:txBody>
      </p:sp>
      <p:sp>
        <p:nvSpPr>
          <p:cNvPr id="5" name="Footer Placeholder 4">
            <a:extLst>
              <a:ext uri="{FF2B5EF4-FFF2-40B4-BE49-F238E27FC236}">
                <a16:creationId xmlns:a16="http://schemas.microsoft.com/office/drawing/2014/main" id="{22B603F3-1F44-417C-88BA-E218E09AEB9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50FDC672-0C96-8781-2C94-CD9990489EE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16DEA2D-A922-4ADC-9C0A-6A1EF5722526}" type="slidenum">
              <a:rPr lang="en-US" smtClean="0"/>
              <a:t>‹#›</a:t>
            </a:fld>
            <a:endParaRPr lang="en-US"/>
          </a:p>
        </p:txBody>
      </p:sp>
    </p:spTree>
    <p:extLst>
      <p:ext uri="{BB962C8B-B14F-4D97-AF65-F5344CB8AC3E}">
        <p14:creationId xmlns:p14="http://schemas.microsoft.com/office/powerpoint/2010/main" val="353401171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6.png"/><Relationship Id="rId1" Type="http://schemas.openxmlformats.org/officeDocument/2006/relationships/slideLayout" Target="../slideLayouts/slideLayout6.xml"/><Relationship Id="rId5" Type="http://schemas.microsoft.com/office/2007/relationships/hdphoto" Target="../media/hdphoto2.wdp"/><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37.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37.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microsoft.com/office/2007/relationships/hdphoto" Target="../media/hdphoto2.wdp"/><Relationship Id="rId5" Type="http://schemas.openxmlformats.org/officeDocument/2006/relationships/image" Target="../media/image37.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microsoft.com/office/2018/10/relationships/comments" Target="../comments/modernComment_12D_37B669A4.xml"/><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microsoft.com/office/2018/10/relationships/comments" Target="../comments/modernComment_12E_A9B8F3A2.xml"/><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18" Type="http://schemas.openxmlformats.org/officeDocument/2006/relationships/image" Target="../media/image20.png"/><Relationship Id="rId3" Type="http://schemas.openxmlformats.org/officeDocument/2006/relationships/image" Target="../media/image1.png"/><Relationship Id="rId21" Type="http://schemas.openxmlformats.org/officeDocument/2006/relationships/image" Target="../media/image23.png"/><Relationship Id="rId7" Type="http://schemas.openxmlformats.org/officeDocument/2006/relationships/image" Target="../media/image9.png"/><Relationship Id="rId12" Type="http://schemas.openxmlformats.org/officeDocument/2006/relationships/image" Target="../media/image14.png"/><Relationship Id="rId17" Type="http://schemas.openxmlformats.org/officeDocument/2006/relationships/image" Target="../media/image19.png"/><Relationship Id="rId2" Type="http://schemas.openxmlformats.org/officeDocument/2006/relationships/notesSlide" Target="../notesSlides/notesSlide3.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8.png"/><Relationship Id="rId11" Type="http://schemas.openxmlformats.org/officeDocument/2006/relationships/image" Target="../media/image13.png"/><Relationship Id="rId5" Type="http://schemas.openxmlformats.org/officeDocument/2006/relationships/image" Target="../media/image7.svg"/><Relationship Id="rId15" Type="http://schemas.openxmlformats.org/officeDocument/2006/relationships/image" Target="../media/image17.png"/><Relationship Id="rId10" Type="http://schemas.openxmlformats.org/officeDocument/2006/relationships/image" Target="../media/image12.png"/><Relationship Id="rId19" Type="http://schemas.openxmlformats.org/officeDocument/2006/relationships/image" Target="../media/image21.jpg"/><Relationship Id="rId4" Type="http://schemas.openxmlformats.org/officeDocument/2006/relationships/image" Target="../media/image6.png"/><Relationship Id="rId9" Type="http://schemas.openxmlformats.org/officeDocument/2006/relationships/image" Target="../media/image11.png"/><Relationship Id="rId14" Type="http://schemas.openxmlformats.org/officeDocument/2006/relationships/image" Target="../media/image16.jpeg"/><Relationship Id="rId22" Type="http://schemas.openxmlformats.org/officeDocument/2006/relationships/image" Target="../media/image24.png"/></Relationships>
</file>

<file path=ppt/slides/_rels/slide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sv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5479D5-67FF-1D4F-49BA-35D320907BC5}"/>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3E5E0C20-30E5-90BA-CA47-CFEEA355D949}"/>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33137193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B3B69-031B-687E-8310-301B6424A551}"/>
              </a:ext>
            </a:extLst>
          </p:cNvPr>
          <p:cNvSpPr>
            <a:spLocks noGrp="1"/>
          </p:cNvSpPr>
          <p:nvPr>
            <p:ph type="title"/>
          </p:nvPr>
        </p:nvSpPr>
        <p:spPr>
          <a:xfrm>
            <a:off x="1139036" y="754381"/>
            <a:ext cx="9916668" cy="443198"/>
          </a:xfrm>
        </p:spPr>
        <p:txBody>
          <a:bodyPr>
            <a:normAutofit fontScale="90000"/>
          </a:bodyPr>
          <a:lstStyle/>
          <a:p>
            <a:r>
              <a:rPr lang="en-US" sz="2880"/>
              <a:t>What gets marked as a ‘failure’ today? </a:t>
            </a:r>
          </a:p>
        </p:txBody>
      </p:sp>
      <p:sp>
        <p:nvSpPr>
          <p:cNvPr id="28" name="Graphic 95">
            <a:extLst>
              <a:ext uri="{FF2B5EF4-FFF2-40B4-BE49-F238E27FC236}">
                <a16:creationId xmlns:a16="http://schemas.microsoft.com/office/drawing/2014/main" id="{85FF1F09-10D2-3376-C134-F46954BC0CE2}"/>
              </a:ext>
              <a:ext uri="{C183D7F6-B498-43B3-948B-1728B52AA6E4}">
                <adec:decorative xmlns:adec="http://schemas.microsoft.com/office/drawing/2017/decorative" val="1"/>
              </a:ext>
            </a:extLst>
          </p:cNvPr>
          <p:cNvSpPr/>
          <p:nvPr/>
        </p:nvSpPr>
        <p:spPr>
          <a:xfrm>
            <a:off x="5650037" y="2297536"/>
            <a:ext cx="520566" cy="867605"/>
          </a:xfrm>
          <a:custGeom>
            <a:avLst/>
            <a:gdLst>
              <a:gd name="connsiteX0" fmla="*/ 42255 w 156019"/>
              <a:gd name="connsiteY0" fmla="*/ 52006 h 260031"/>
              <a:gd name="connsiteX1" fmla="*/ 32504 w 156019"/>
              <a:gd name="connsiteY1" fmla="*/ 61758 h 260031"/>
              <a:gd name="connsiteX2" fmla="*/ 42255 w 156019"/>
              <a:gd name="connsiteY2" fmla="*/ 71509 h 260031"/>
              <a:gd name="connsiteX3" fmla="*/ 113764 w 156019"/>
              <a:gd name="connsiteY3" fmla="*/ 71509 h 260031"/>
              <a:gd name="connsiteX4" fmla="*/ 123515 w 156019"/>
              <a:gd name="connsiteY4" fmla="*/ 61758 h 260031"/>
              <a:gd name="connsiteX5" fmla="*/ 113764 w 156019"/>
              <a:gd name="connsiteY5" fmla="*/ 52006 h 260031"/>
              <a:gd name="connsiteX6" fmla="*/ 42255 w 156019"/>
              <a:gd name="connsiteY6" fmla="*/ 52006 h 260031"/>
              <a:gd name="connsiteX7" fmla="*/ 32504 w 156019"/>
              <a:gd name="connsiteY7" fmla="*/ 204775 h 260031"/>
              <a:gd name="connsiteX8" fmla="*/ 42255 w 156019"/>
              <a:gd name="connsiteY8" fmla="*/ 195024 h 260031"/>
              <a:gd name="connsiteX9" fmla="*/ 113764 w 156019"/>
              <a:gd name="connsiteY9" fmla="*/ 195024 h 260031"/>
              <a:gd name="connsiteX10" fmla="*/ 123515 w 156019"/>
              <a:gd name="connsiteY10" fmla="*/ 204775 h 260031"/>
              <a:gd name="connsiteX11" fmla="*/ 113764 w 156019"/>
              <a:gd name="connsiteY11" fmla="*/ 214526 h 260031"/>
              <a:gd name="connsiteX12" fmla="*/ 42255 w 156019"/>
              <a:gd name="connsiteY12" fmla="*/ 214526 h 260031"/>
              <a:gd name="connsiteX13" fmla="*/ 32504 w 156019"/>
              <a:gd name="connsiteY13" fmla="*/ 204775 h 260031"/>
              <a:gd name="connsiteX14" fmla="*/ 42255 w 156019"/>
              <a:gd name="connsiteY14" fmla="*/ 156019 h 260031"/>
              <a:gd name="connsiteX15" fmla="*/ 32504 w 156019"/>
              <a:gd name="connsiteY15" fmla="*/ 165770 h 260031"/>
              <a:gd name="connsiteX16" fmla="*/ 42255 w 156019"/>
              <a:gd name="connsiteY16" fmla="*/ 175521 h 260031"/>
              <a:gd name="connsiteX17" fmla="*/ 113764 w 156019"/>
              <a:gd name="connsiteY17" fmla="*/ 175521 h 260031"/>
              <a:gd name="connsiteX18" fmla="*/ 123515 w 156019"/>
              <a:gd name="connsiteY18" fmla="*/ 165770 h 260031"/>
              <a:gd name="connsiteX19" fmla="*/ 113764 w 156019"/>
              <a:gd name="connsiteY19" fmla="*/ 156019 h 260031"/>
              <a:gd name="connsiteX20" fmla="*/ 42255 w 156019"/>
              <a:gd name="connsiteY20" fmla="*/ 156019 h 260031"/>
              <a:gd name="connsiteX21" fmla="*/ 0 w 156019"/>
              <a:gd name="connsiteY21" fmla="*/ 39005 h 260031"/>
              <a:gd name="connsiteX22" fmla="*/ 39005 w 156019"/>
              <a:gd name="connsiteY22" fmla="*/ 0 h 260031"/>
              <a:gd name="connsiteX23" fmla="*/ 117014 w 156019"/>
              <a:gd name="connsiteY23" fmla="*/ 0 h 260031"/>
              <a:gd name="connsiteX24" fmla="*/ 156019 w 156019"/>
              <a:gd name="connsiteY24" fmla="*/ 39005 h 260031"/>
              <a:gd name="connsiteX25" fmla="*/ 156019 w 156019"/>
              <a:gd name="connsiteY25" fmla="*/ 221027 h 260031"/>
              <a:gd name="connsiteX26" fmla="*/ 117014 w 156019"/>
              <a:gd name="connsiteY26" fmla="*/ 260032 h 260031"/>
              <a:gd name="connsiteX27" fmla="*/ 39005 w 156019"/>
              <a:gd name="connsiteY27" fmla="*/ 260032 h 260031"/>
              <a:gd name="connsiteX28" fmla="*/ 0 w 156019"/>
              <a:gd name="connsiteY28" fmla="*/ 221027 h 260031"/>
              <a:gd name="connsiteX29" fmla="*/ 0 w 156019"/>
              <a:gd name="connsiteY29" fmla="*/ 39005 h 260031"/>
              <a:gd name="connsiteX30" fmla="*/ 39005 w 156019"/>
              <a:gd name="connsiteY30" fmla="*/ 19502 h 260031"/>
              <a:gd name="connsiteX31" fmla="*/ 19502 w 156019"/>
              <a:gd name="connsiteY31" fmla="*/ 39005 h 260031"/>
              <a:gd name="connsiteX32" fmla="*/ 19502 w 156019"/>
              <a:gd name="connsiteY32" fmla="*/ 221027 h 260031"/>
              <a:gd name="connsiteX33" fmla="*/ 39005 w 156019"/>
              <a:gd name="connsiteY33" fmla="*/ 240529 h 260031"/>
              <a:gd name="connsiteX34" fmla="*/ 117014 w 156019"/>
              <a:gd name="connsiteY34" fmla="*/ 240529 h 260031"/>
              <a:gd name="connsiteX35" fmla="*/ 136517 w 156019"/>
              <a:gd name="connsiteY35" fmla="*/ 221027 h 260031"/>
              <a:gd name="connsiteX36" fmla="*/ 136517 w 156019"/>
              <a:gd name="connsiteY36" fmla="*/ 39005 h 260031"/>
              <a:gd name="connsiteX37" fmla="*/ 117014 w 156019"/>
              <a:gd name="connsiteY37" fmla="*/ 19502 h 260031"/>
              <a:gd name="connsiteX38" fmla="*/ 39005 w 156019"/>
              <a:gd name="connsiteY38" fmla="*/ 19502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6019" h="260031">
                <a:moveTo>
                  <a:pt x="42255" y="52006"/>
                </a:moveTo>
                <a:cubicBezTo>
                  <a:pt x="36870" y="52006"/>
                  <a:pt x="32504" y="56372"/>
                  <a:pt x="32504" y="61758"/>
                </a:cubicBezTo>
                <a:cubicBezTo>
                  <a:pt x="32504" y="67143"/>
                  <a:pt x="36870" y="71509"/>
                  <a:pt x="42255" y="71509"/>
                </a:cubicBezTo>
                <a:lnTo>
                  <a:pt x="113764" y="71509"/>
                </a:lnTo>
                <a:cubicBezTo>
                  <a:pt x="119149" y="71509"/>
                  <a:pt x="123515" y="67143"/>
                  <a:pt x="123515" y="61758"/>
                </a:cubicBezTo>
                <a:cubicBezTo>
                  <a:pt x="123515" y="56372"/>
                  <a:pt x="119149" y="52006"/>
                  <a:pt x="113764" y="52006"/>
                </a:cubicBezTo>
                <a:lnTo>
                  <a:pt x="42255" y="52006"/>
                </a:lnTo>
                <a:close/>
                <a:moveTo>
                  <a:pt x="32504" y="204775"/>
                </a:moveTo>
                <a:cubicBezTo>
                  <a:pt x="32504" y="199390"/>
                  <a:pt x="36870" y="195024"/>
                  <a:pt x="42255" y="195024"/>
                </a:cubicBezTo>
                <a:lnTo>
                  <a:pt x="113764" y="195024"/>
                </a:lnTo>
                <a:cubicBezTo>
                  <a:pt x="119149" y="195024"/>
                  <a:pt x="123515" y="199390"/>
                  <a:pt x="123515" y="204775"/>
                </a:cubicBezTo>
                <a:cubicBezTo>
                  <a:pt x="123515" y="210160"/>
                  <a:pt x="119149" y="214526"/>
                  <a:pt x="113764" y="214526"/>
                </a:cubicBezTo>
                <a:lnTo>
                  <a:pt x="42255" y="214526"/>
                </a:lnTo>
                <a:cubicBezTo>
                  <a:pt x="36870" y="214526"/>
                  <a:pt x="32504" y="210160"/>
                  <a:pt x="32504" y="204775"/>
                </a:cubicBezTo>
                <a:close/>
                <a:moveTo>
                  <a:pt x="42255" y="156019"/>
                </a:moveTo>
                <a:cubicBezTo>
                  <a:pt x="36870" y="156019"/>
                  <a:pt x="32504" y="160385"/>
                  <a:pt x="32504" y="165770"/>
                </a:cubicBezTo>
                <a:cubicBezTo>
                  <a:pt x="32504" y="171155"/>
                  <a:pt x="36870" y="175521"/>
                  <a:pt x="42255" y="175521"/>
                </a:cubicBezTo>
                <a:lnTo>
                  <a:pt x="113764" y="175521"/>
                </a:lnTo>
                <a:cubicBezTo>
                  <a:pt x="119149" y="175521"/>
                  <a:pt x="123515" y="171155"/>
                  <a:pt x="123515" y="165770"/>
                </a:cubicBezTo>
                <a:cubicBezTo>
                  <a:pt x="123515" y="160385"/>
                  <a:pt x="119149" y="156019"/>
                  <a:pt x="113764" y="156019"/>
                </a:cubicBezTo>
                <a:lnTo>
                  <a:pt x="42255" y="156019"/>
                </a:lnTo>
                <a:close/>
                <a:moveTo>
                  <a:pt x="0" y="39005"/>
                </a:moveTo>
                <a:cubicBezTo>
                  <a:pt x="0" y="17463"/>
                  <a:pt x="17463" y="0"/>
                  <a:pt x="39005" y="0"/>
                </a:cubicBezTo>
                <a:lnTo>
                  <a:pt x="117014" y="0"/>
                </a:lnTo>
                <a:cubicBezTo>
                  <a:pt x="138557" y="0"/>
                  <a:pt x="156019" y="17463"/>
                  <a:pt x="156019" y="39005"/>
                </a:cubicBezTo>
                <a:lnTo>
                  <a:pt x="156019" y="221027"/>
                </a:lnTo>
                <a:cubicBezTo>
                  <a:pt x="156019" y="242569"/>
                  <a:pt x="138557" y="260032"/>
                  <a:pt x="117014" y="260032"/>
                </a:cubicBezTo>
                <a:lnTo>
                  <a:pt x="39005" y="260032"/>
                </a:lnTo>
                <a:cubicBezTo>
                  <a:pt x="17463" y="260032"/>
                  <a:pt x="0" y="242569"/>
                  <a:pt x="0" y="221027"/>
                </a:cubicBezTo>
                <a:lnTo>
                  <a:pt x="0" y="39005"/>
                </a:lnTo>
                <a:close/>
                <a:moveTo>
                  <a:pt x="39005" y="19502"/>
                </a:moveTo>
                <a:cubicBezTo>
                  <a:pt x="28234" y="19502"/>
                  <a:pt x="19502" y="28234"/>
                  <a:pt x="19502" y="39005"/>
                </a:cubicBezTo>
                <a:lnTo>
                  <a:pt x="19502" y="221027"/>
                </a:lnTo>
                <a:cubicBezTo>
                  <a:pt x="19502" y="231797"/>
                  <a:pt x="28234" y="240529"/>
                  <a:pt x="39005" y="240529"/>
                </a:cubicBezTo>
                <a:lnTo>
                  <a:pt x="117014" y="240529"/>
                </a:lnTo>
                <a:cubicBezTo>
                  <a:pt x="127785" y="240529"/>
                  <a:pt x="136517" y="231797"/>
                  <a:pt x="136517" y="221027"/>
                </a:cubicBezTo>
                <a:lnTo>
                  <a:pt x="136517" y="39005"/>
                </a:lnTo>
                <a:cubicBezTo>
                  <a:pt x="136517" y="28234"/>
                  <a:pt x="127785" y="19502"/>
                  <a:pt x="117014" y="19502"/>
                </a:cubicBezTo>
                <a:lnTo>
                  <a:pt x="39005" y="19502"/>
                </a:ln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29" name="Graphic 274">
            <a:extLst>
              <a:ext uri="{FF2B5EF4-FFF2-40B4-BE49-F238E27FC236}">
                <a16:creationId xmlns:a16="http://schemas.microsoft.com/office/drawing/2014/main" id="{0DEEFB67-E285-CE96-B4BE-DF2D6DF60914}"/>
              </a:ext>
              <a:ext uri="{C183D7F6-B498-43B3-948B-1728B52AA6E4}">
                <adec:decorative xmlns:adec="http://schemas.microsoft.com/office/drawing/2017/decorative" val="1"/>
              </a:ext>
            </a:extLst>
          </p:cNvPr>
          <p:cNvSpPr/>
          <p:nvPr/>
        </p:nvSpPr>
        <p:spPr>
          <a:xfrm>
            <a:off x="8897494" y="2300381"/>
            <a:ext cx="774954" cy="882857"/>
          </a:xfrm>
          <a:custGeom>
            <a:avLst/>
            <a:gdLst>
              <a:gd name="connsiteX0" fmla="*/ 0 w 300114"/>
              <a:gd name="connsiteY0" fmla="*/ 58711 h 341902"/>
              <a:gd name="connsiteX1" fmla="*/ 37161 w 300114"/>
              <a:gd name="connsiteY1" fmla="*/ 15233 h 341902"/>
              <a:gd name="connsiteX2" fmla="*/ 117349 w 300114"/>
              <a:gd name="connsiteY2" fmla="*/ 37 h 341902"/>
              <a:gd name="connsiteX3" fmla="*/ 197538 w 300114"/>
              <a:gd name="connsiteY3" fmla="*/ 15233 h 341902"/>
              <a:gd name="connsiteX4" fmla="*/ 234698 w 300114"/>
              <a:gd name="connsiteY4" fmla="*/ 58711 h 341902"/>
              <a:gd name="connsiteX5" fmla="*/ 234698 w 300114"/>
              <a:gd name="connsiteY5" fmla="*/ 158632 h 341902"/>
              <a:gd name="connsiteX6" fmla="*/ 216998 w 300114"/>
              <a:gd name="connsiteY6" fmla="*/ 162874 h 341902"/>
              <a:gd name="connsiteX7" fmla="*/ 215140 w 300114"/>
              <a:gd name="connsiteY7" fmla="*/ 163684 h 341902"/>
              <a:gd name="connsiteX8" fmla="*/ 215140 w 300114"/>
              <a:gd name="connsiteY8" fmla="*/ 91960 h 341902"/>
              <a:gd name="connsiteX9" fmla="*/ 197538 w 300114"/>
              <a:gd name="connsiteY9" fmla="*/ 102228 h 341902"/>
              <a:gd name="connsiteX10" fmla="*/ 117349 w 300114"/>
              <a:gd name="connsiteY10" fmla="*/ 117386 h 341902"/>
              <a:gd name="connsiteX11" fmla="*/ 37161 w 300114"/>
              <a:gd name="connsiteY11" fmla="*/ 102189 h 341902"/>
              <a:gd name="connsiteX12" fmla="*/ 19558 w 300114"/>
              <a:gd name="connsiteY12" fmla="*/ 91960 h 341902"/>
              <a:gd name="connsiteX13" fmla="*/ 19558 w 300114"/>
              <a:gd name="connsiteY13" fmla="*/ 254293 h 341902"/>
              <a:gd name="connsiteX14" fmla="*/ 45336 w 300114"/>
              <a:gd name="connsiteY14" fmla="*/ 279973 h 341902"/>
              <a:gd name="connsiteX15" fmla="*/ 117349 w 300114"/>
              <a:gd name="connsiteY15" fmla="*/ 293409 h 341902"/>
              <a:gd name="connsiteX16" fmla="*/ 117766 w 300114"/>
              <a:gd name="connsiteY16" fmla="*/ 293417 h 341902"/>
              <a:gd name="connsiteX17" fmla="*/ 118523 w 300114"/>
              <a:gd name="connsiteY17" fmla="*/ 296560 h 341902"/>
              <a:gd name="connsiteX18" fmla="*/ 103659 w 300114"/>
              <a:gd name="connsiteY18" fmla="*/ 311503 h 341902"/>
              <a:gd name="connsiteX19" fmla="*/ 102528 w 300114"/>
              <a:gd name="connsiteY19" fmla="*/ 312700 h 341902"/>
              <a:gd name="connsiteX20" fmla="*/ 37161 w 300114"/>
              <a:gd name="connsiteY20" fmla="*/ 297771 h 341902"/>
              <a:gd name="connsiteX21" fmla="*/ 0 w 300114"/>
              <a:gd name="connsiteY21" fmla="*/ 254293 h 341902"/>
              <a:gd name="connsiteX22" fmla="*/ 0 w 300114"/>
              <a:gd name="connsiteY22" fmla="*/ 58711 h 341902"/>
              <a:gd name="connsiteX23" fmla="*/ 19558 w 300114"/>
              <a:gd name="connsiteY23" fmla="*/ 58711 h 341902"/>
              <a:gd name="connsiteX24" fmla="*/ 45336 w 300114"/>
              <a:gd name="connsiteY24" fmla="*/ 84391 h 341902"/>
              <a:gd name="connsiteX25" fmla="*/ 117349 w 300114"/>
              <a:gd name="connsiteY25" fmla="*/ 97828 h 341902"/>
              <a:gd name="connsiteX26" fmla="*/ 189363 w 300114"/>
              <a:gd name="connsiteY26" fmla="*/ 84391 h 341902"/>
              <a:gd name="connsiteX27" fmla="*/ 215140 w 300114"/>
              <a:gd name="connsiteY27" fmla="*/ 58711 h 341902"/>
              <a:gd name="connsiteX28" fmla="*/ 189363 w 300114"/>
              <a:gd name="connsiteY28" fmla="*/ 33031 h 341902"/>
              <a:gd name="connsiteX29" fmla="*/ 117349 w 300114"/>
              <a:gd name="connsiteY29" fmla="*/ 19595 h 341902"/>
              <a:gd name="connsiteX30" fmla="*/ 45336 w 300114"/>
              <a:gd name="connsiteY30" fmla="*/ 33031 h 341902"/>
              <a:gd name="connsiteX31" fmla="*/ 19558 w 300114"/>
              <a:gd name="connsiteY31" fmla="*/ 58711 h 341902"/>
              <a:gd name="connsiteX32" fmla="*/ 297244 w 300114"/>
              <a:gd name="connsiteY32" fmla="*/ 173207 h 341902"/>
              <a:gd name="connsiteX33" fmla="*/ 300115 w 300114"/>
              <a:gd name="connsiteY33" fmla="*/ 166291 h 341902"/>
              <a:gd name="connsiteX34" fmla="*/ 297253 w 300114"/>
              <a:gd name="connsiteY34" fmla="*/ 159369 h 341902"/>
              <a:gd name="connsiteX35" fmla="*/ 290338 w 300114"/>
              <a:gd name="connsiteY35" fmla="*/ 156499 h 341902"/>
              <a:gd name="connsiteX36" fmla="*/ 283416 w 300114"/>
              <a:gd name="connsiteY36" fmla="*/ 159359 h 341902"/>
              <a:gd name="connsiteX37" fmla="*/ 260220 w 300114"/>
              <a:gd name="connsiteY37" fmla="*/ 182555 h 341902"/>
              <a:gd name="connsiteX38" fmla="*/ 259535 w 300114"/>
              <a:gd name="connsiteY38" fmla="*/ 183592 h 341902"/>
              <a:gd name="connsiteX39" fmla="*/ 234708 w 300114"/>
              <a:gd name="connsiteY39" fmla="*/ 178358 h 341902"/>
              <a:gd name="connsiteX40" fmla="*/ 211892 w 300114"/>
              <a:gd name="connsiteY40" fmla="*/ 189459 h 341902"/>
              <a:gd name="connsiteX41" fmla="*/ 200157 w 300114"/>
              <a:gd name="connsiteY41" fmla="*/ 201194 h 341902"/>
              <a:gd name="connsiteX42" fmla="*/ 194551 w 300114"/>
              <a:gd name="connsiteY42" fmla="*/ 214748 h 341902"/>
              <a:gd name="connsiteX43" fmla="*/ 200157 w 300114"/>
              <a:gd name="connsiteY43" fmla="*/ 228302 h 341902"/>
              <a:gd name="connsiteX44" fmla="*/ 228360 w 300114"/>
              <a:gd name="connsiteY44" fmla="*/ 256446 h 341902"/>
              <a:gd name="connsiteX45" fmla="*/ 241923 w 300114"/>
              <a:gd name="connsiteY45" fmla="*/ 262063 h 341902"/>
              <a:gd name="connsiteX46" fmla="*/ 255487 w 300114"/>
              <a:gd name="connsiteY46" fmla="*/ 256446 h 341902"/>
              <a:gd name="connsiteX47" fmla="*/ 267222 w 300114"/>
              <a:gd name="connsiteY47" fmla="*/ 244711 h 341902"/>
              <a:gd name="connsiteX48" fmla="*/ 278331 w 300114"/>
              <a:gd name="connsiteY48" fmla="*/ 221887 h 341902"/>
              <a:gd name="connsiteX49" fmla="*/ 273089 w 300114"/>
              <a:gd name="connsiteY49" fmla="*/ 197048 h 341902"/>
              <a:gd name="connsiteX50" fmla="*/ 274126 w 300114"/>
              <a:gd name="connsiteY50" fmla="*/ 196363 h 341902"/>
              <a:gd name="connsiteX51" fmla="*/ 297244 w 300114"/>
              <a:gd name="connsiteY51" fmla="*/ 173207 h 341902"/>
              <a:gd name="connsiteX52" fmla="*/ 186323 w 300114"/>
              <a:gd name="connsiteY52" fmla="*/ 242071 h 341902"/>
              <a:gd name="connsiteX53" fmla="*/ 180104 w 300114"/>
              <a:gd name="connsiteY53" fmla="*/ 237915 h 341902"/>
              <a:gd name="connsiteX54" fmla="*/ 172769 w 300114"/>
              <a:gd name="connsiteY54" fmla="*/ 236456 h 341902"/>
              <a:gd name="connsiteX55" fmla="*/ 165433 w 300114"/>
              <a:gd name="connsiteY55" fmla="*/ 237915 h 341902"/>
              <a:gd name="connsiteX56" fmla="*/ 159215 w 300114"/>
              <a:gd name="connsiteY56" fmla="*/ 242071 h 341902"/>
              <a:gd name="connsiteX57" fmla="*/ 147481 w 300114"/>
              <a:gd name="connsiteY57" fmla="*/ 253806 h 341902"/>
              <a:gd name="connsiteX58" fmla="*/ 136372 w 300114"/>
              <a:gd name="connsiteY58" fmla="*/ 276630 h 341902"/>
              <a:gd name="connsiteX59" fmla="*/ 141613 w 300114"/>
              <a:gd name="connsiteY59" fmla="*/ 301469 h 341902"/>
              <a:gd name="connsiteX60" fmla="*/ 140577 w 300114"/>
              <a:gd name="connsiteY60" fmla="*/ 302154 h 341902"/>
              <a:gd name="connsiteX61" fmla="*/ 117459 w 300114"/>
              <a:gd name="connsiteY61" fmla="*/ 325330 h 341902"/>
              <a:gd name="connsiteX62" fmla="*/ 114714 w 300114"/>
              <a:gd name="connsiteY62" fmla="*/ 332209 h 341902"/>
              <a:gd name="connsiteX63" fmla="*/ 117578 w 300114"/>
              <a:gd name="connsiteY63" fmla="*/ 339039 h 341902"/>
              <a:gd name="connsiteX64" fmla="*/ 124408 w 300114"/>
              <a:gd name="connsiteY64" fmla="*/ 341902 h 341902"/>
              <a:gd name="connsiteX65" fmla="*/ 131286 w 300114"/>
              <a:gd name="connsiteY65" fmla="*/ 339158 h 341902"/>
              <a:gd name="connsiteX66" fmla="*/ 154463 w 300114"/>
              <a:gd name="connsiteY66" fmla="*/ 315962 h 341902"/>
              <a:gd name="connsiteX67" fmla="*/ 155167 w 300114"/>
              <a:gd name="connsiteY67" fmla="*/ 314925 h 341902"/>
              <a:gd name="connsiteX68" fmla="*/ 179994 w 300114"/>
              <a:gd name="connsiteY68" fmla="*/ 320159 h 341902"/>
              <a:gd name="connsiteX69" fmla="*/ 202811 w 300114"/>
              <a:gd name="connsiteY69" fmla="*/ 309058 h 341902"/>
              <a:gd name="connsiteX70" fmla="*/ 214546 w 300114"/>
              <a:gd name="connsiteY70" fmla="*/ 297323 h 341902"/>
              <a:gd name="connsiteX71" fmla="*/ 220161 w 300114"/>
              <a:gd name="connsiteY71" fmla="*/ 283759 h 341902"/>
              <a:gd name="connsiteX72" fmla="*/ 214546 w 300114"/>
              <a:gd name="connsiteY72" fmla="*/ 270196 h 341902"/>
              <a:gd name="connsiteX73" fmla="*/ 186323 w 300114"/>
              <a:gd name="connsiteY73" fmla="*/ 242071 h 341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00114" h="341902">
                <a:moveTo>
                  <a:pt x="0" y="58711"/>
                </a:moveTo>
                <a:cubicBezTo>
                  <a:pt x="0" y="39016"/>
                  <a:pt x="17113" y="24387"/>
                  <a:pt x="37161" y="15233"/>
                </a:cubicBezTo>
                <a:cubicBezTo>
                  <a:pt x="62554" y="4683"/>
                  <a:pt x="89857" y="-491"/>
                  <a:pt x="117349" y="37"/>
                </a:cubicBezTo>
                <a:cubicBezTo>
                  <a:pt x="144842" y="-491"/>
                  <a:pt x="172145" y="4683"/>
                  <a:pt x="197538" y="15233"/>
                </a:cubicBezTo>
                <a:cubicBezTo>
                  <a:pt x="217585" y="24387"/>
                  <a:pt x="234698" y="39016"/>
                  <a:pt x="234698" y="58711"/>
                </a:cubicBezTo>
                <a:lnTo>
                  <a:pt x="234698" y="158632"/>
                </a:lnTo>
                <a:cubicBezTo>
                  <a:pt x="228622" y="159105"/>
                  <a:pt x="222647" y="160535"/>
                  <a:pt x="216998" y="162874"/>
                </a:cubicBezTo>
                <a:cubicBezTo>
                  <a:pt x="216374" y="163134"/>
                  <a:pt x="215754" y="163402"/>
                  <a:pt x="215140" y="163684"/>
                </a:cubicBezTo>
                <a:lnTo>
                  <a:pt x="215140" y="91960"/>
                </a:lnTo>
                <a:cubicBezTo>
                  <a:pt x="209652" y="95996"/>
                  <a:pt x="203751" y="99438"/>
                  <a:pt x="197538" y="102228"/>
                </a:cubicBezTo>
                <a:cubicBezTo>
                  <a:pt x="172142" y="112765"/>
                  <a:pt x="144838" y="117926"/>
                  <a:pt x="117349" y="117386"/>
                </a:cubicBezTo>
                <a:cubicBezTo>
                  <a:pt x="89857" y="117914"/>
                  <a:pt x="62554" y="112739"/>
                  <a:pt x="37161" y="102189"/>
                </a:cubicBezTo>
                <a:cubicBezTo>
                  <a:pt x="30948" y="99411"/>
                  <a:pt x="25048" y="95982"/>
                  <a:pt x="19558" y="91960"/>
                </a:cubicBezTo>
                <a:lnTo>
                  <a:pt x="19558" y="254293"/>
                </a:lnTo>
                <a:cubicBezTo>
                  <a:pt x="19558" y="261608"/>
                  <a:pt x="26521" y="271406"/>
                  <a:pt x="45336" y="279973"/>
                </a:cubicBezTo>
                <a:cubicBezTo>
                  <a:pt x="68165" y="289343"/>
                  <a:pt x="92677" y="293916"/>
                  <a:pt x="117349" y="293409"/>
                </a:cubicBezTo>
                <a:lnTo>
                  <a:pt x="117766" y="293417"/>
                </a:lnTo>
                <a:cubicBezTo>
                  <a:pt x="117989" y="294469"/>
                  <a:pt x="118241" y="295518"/>
                  <a:pt x="118523" y="296560"/>
                </a:cubicBezTo>
                <a:lnTo>
                  <a:pt x="103659" y="311503"/>
                </a:lnTo>
                <a:cubicBezTo>
                  <a:pt x="103270" y="311892"/>
                  <a:pt x="102893" y="312291"/>
                  <a:pt x="102528" y="312700"/>
                </a:cubicBezTo>
                <a:cubicBezTo>
                  <a:pt x="80087" y="311458"/>
                  <a:pt x="57981" y="306421"/>
                  <a:pt x="37161" y="297771"/>
                </a:cubicBezTo>
                <a:cubicBezTo>
                  <a:pt x="17113" y="288618"/>
                  <a:pt x="0" y="273988"/>
                  <a:pt x="0" y="254293"/>
                </a:cubicBezTo>
                <a:lnTo>
                  <a:pt x="0" y="58711"/>
                </a:lnTo>
                <a:close/>
                <a:moveTo>
                  <a:pt x="19558" y="58711"/>
                </a:moveTo>
                <a:cubicBezTo>
                  <a:pt x="19558" y="66026"/>
                  <a:pt x="26521" y="75825"/>
                  <a:pt x="45336" y="84391"/>
                </a:cubicBezTo>
                <a:cubicBezTo>
                  <a:pt x="68165" y="93761"/>
                  <a:pt x="92677" y="98334"/>
                  <a:pt x="117349" y="97828"/>
                </a:cubicBezTo>
                <a:cubicBezTo>
                  <a:pt x="142022" y="98334"/>
                  <a:pt x="166534" y="93761"/>
                  <a:pt x="189363" y="84391"/>
                </a:cubicBezTo>
                <a:cubicBezTo>
                  <a:pt x="208177" y="75825"/>
                  <a:pt x="215140" y="66026"/>
                  <a:pt x="215140" y="58711"/>
                </a:cubicBezTo>
                <a:cubicBezTo>
                  <a:pt x="215140" y="51396"/>
                  <a:pt x="208177" y="41598"/>
                  <a:pt x="189363" y="33031"/>
                </a:cubicBezTo>
                <a:cubicBezTo>
                  <a:pt x="166534" y="23662"/>
                  <a:pt x="142022" y="19088"/>
                  <a:pt x="117349" y="19595"/>
                </a:cubicBezTo>
                <a:cubicBezTo>
                  <a:pt x="92677" y="19088"/>
                  <a:pt x="68165" y="23662"/>
                  <a:pt x="45336" y="33031"/>
                </a:cubicBezTo>
                <a:cubicBezTo>
                  <a:pt x="26521" y="41598"/>
                  <a:pt x="19558" y="51396"/>
                  <a:pt x="19558" y="58711"/>
                </a:cubicBezTo>
                <a:close/>
                <a:moveTo>
                  <a:pt x="297244" y="173207"/>
                </a:moveTo>
                <a:cubicBezTo>
                  <a:pt x="299080" y="171374"/>
                  <a:pt x="300113" y="168886"/>
                  <a:pt x="300115" y="166291"/>
                </a:cubicBezTo>
                <a:cubicBezTo>
                  <a:pt x="300117" y="163695"/>
                  <a:pt x="299088" y="161206"/>
                  <a:pt x="297253" y="159369"/>
                </a:cubicBezTo>
                <a:cubicBezTo>
                  <a:pt x="295421" y="157533"/>
                  <a:pt x="292933" y="156501"/>
                  <a:pt x="290338" y="156499"/>
                </a:cubicBezTo>
                <a:cubicBezTo>
                  <a:pt x="287742" y="156497"/>
                  <a:pt x="285252" y="157527"/>
                  <a:pt x="283416" y="159359"/>
                </a:cubicBezTo>
                <a:lnTo>
                  <a:pt x="260220" y="182555"/>
                </a:lnTo>
                <a:cubicBezTo>
                  <a:pt x="259973" y="182890"/>
                  <a:pt x="259747" y="183236"/>
                  <a:pt x="259535" y="183592"/>
                </a:cubicBezTo>
                <a:cubicBezTo>
                  <a:pt x="252072" y="179139"/>
                  <a:pt x="243335" y="177296"/>
                  <a:pt x="234708" y="178358"/>
                </a:cubicBezTo>
                <a:cubicBezTo>
                  <a:pt x="226081" y="179420"/>
                  <a:pt x="218052" y="183328"/>
                  <a:pt x="211892" y="189459"/>
                </a:cubicBezTo>
                <a:lnTo>
                  <a:pt x="200157" y="201194"/>
                </a:lnTo>
                <a:cubicBezTo>
                  <a:pt x="196568" y="204793"/>
                  <a:pt x="194551" y="209667"/>
                  <a:pt x="194551" y="214748"/>
                </a:cubicBezTo>
                <a:cubicBezTo>
                  <a:pt x="194551" y="219831"/>
                  <a:pt x="196568" y="224705"/>
                  <a:pt x="200157" y="228302"/>
                </a:cubicBezTo>
                <a:lnTo>
                  <a:pt x="228360" y="256446"/>
                </a:lnTo>
                <a:cubicBezTo>
                  <a:pt x="231958" y="260043"/>
                  <a:pt x="236836" y="262063"/>
                  <a:pt x="241923" y="262063"/>
                </a:cubicBezTo>
                <a:cubicBezTo>
                  <a:pt x="247010" y="262063"/>
                  <a:pt x="251890" y="260043"/>
                  <a:pt x="255487" y="256446"/>
                </a:cubicBezTo>
                <a:lnTo>
                  <a:pt x="267222" y="244711"/>
                </a:lnTo>
                <a:cubicBezTo>
                  <a:pt x="273359" y="238550"/>
                  <a:pt x="277269" y="230518"/>
                  <a:pt x="278331" y="221887"/>
                </a:cubicBezTo>
                <a:cubicBezTo>
                  <a:pt x="279393" y="213254"/>
                  <a:pt x="277550" y="204515"/>
                  <a:pt x="273089" y="197048"/>
                </a:cubicBezTo>
                <a:cubicBezTo>
                  <a:pt x="273455" y="196850"/>
                  <a:pt x="273801" y="196622"/>
                  <a:pt x="274126" y="196363"/>
                </a:cubicBezTo>
                <a:lnTo>
                  <a:pt x="297244" y="173207"/>
                </a:lnTo>
                <a:close/>
                <a:moveTo>
                  <a:pt x="186323" y="242071"/>
                </a:moveTo>
                <a:cubicBezTo>
                  <a:pt x="184543" y="240289"/>
                  <a:pt x="182429" y="238879"/>
                  <a:pt x="180104" y="237915"/>
                </a:cubicBezTo>
                <a:cubicBezTo>
                  <a:pt x="177778" y="236951"/>
                  <a:pt x="175286" y="236456"/>
                  <a:pt x="172769" y="236456"/>
                </a:cubicBezTo>
                <a:cubicBezTo>
                  <a:pt x="170252" y="236456"/>
                  <a:pt x="167759" y="236951"/>
                  <a:pt x="165433" y="237915"/>
                </a:cubicBezTo>
                <a:cubicBezTo>
                  <a:pt x="163108" y="238879"/>
                  <a:pt x="160995" y="240289"/>
                  <a:pt x="159215" y="242071"/>
                </a:cubicBezTo>
                <a:lnTo>
                  <a:pt x="147481" y="253806"/>
                </a:lnTo>
                <a:cubicBezTo>
                  <a:pt x="141343" y="259967"/>
                  <a:pt x="137434" y="267999"/>
                  <a:pt x="136372" y="276630"/>
                </a:cubicBezTo>
                <a:cubicBezTo>
                  <a:pt x="135309" y="285261"/>
                  <a:pt x="137154" y="294002"/>
                  <a:pt x="141613" y="301469"/>
                </a:cubicBezTo>
                <a:cubicBezTo>
                  <a:pt x="141251" y="301671"/>
                  <a:pt x="140905" y="301899"/>
                  <a:pt x="140577" y="302154"/>
                </a:cubicBezTo>
                <a:lnTo>
                  <a:pt x="117459" y="325330"/>
                </a:lnTo>
                <a:cubicBezTo>
                  <a:pt x="115677" y="327175"/>
                  <a:pt x="114691" y="329645"/>
                  <a:pt x="114714" y="332209"/>
                </a:cubicBezTo>
                <a:cubicBezTo>
                  <a:pt x="114736" y="334773"/>
                  <a:pt x="115765" y="337226"/>
                  <a:pt x="117578" y="339039"/>
                </a:cubicBezTo>
                <a:cubicBezTo>
                  <a:pt x="119391" y="340852"/>
                  <a:pt x="121844" y="341880"/>
                  <a:pt x="124408" y="341902"/>
                </a:cubicBezTo>
                <a:cubicBezTo>
                  <a:pt x="126972" y="341923"/>
                  <a:pt x="129442" y="340938"/>
                  <a:pt x="131286" y="339158"/>
                </a:cubicBezTo>
                <a:lnTo>
                  <a:pt x="154463" y="315962"/>
                </a:lnTo>
                <a:cubicBezTo>
                  <a:pt x="154719" y="315631"/>
                  <a:pt x="154956" y="315285"/>
                  <a:pt x="155167" y="314925"/>
                </a:cubicBezTo>
                <a:cubicBezTo>
                  <a:pt x="162630" y="319379"/>
                  <a:pt x="171367" y="321221"/>
                  <a:pt x="179994" y="320159"/>
                </a:cubicBezTo>
                <a:cubicBezTo>
                  <a:pt x="188621" y="319095"/>
                  <a:pt x="196650" y="315189"/>
                  <a:pt x="202811" y="309058"/>
                </a:cubicBezTo>
                <a:lnTo>
                  <a:pt x="214546" y="297323"/>
                </a:lnTo>
                <a:cubicBezTo>
                  <a:pt x="218142" y="293724"/>
                  <a:pt x="220161" y="288846"/>
                  <a:pt x="220161" y="283759"/>
                </a:cubicBezTo>
                <a:cubicBezTo>
                  <a:pt x="220161" y="278672"/>
                  <a:pt x="218142" y="273792"/>
                  <a:pt x="214546" y="270196"/>
                </a:cubicBezTo>
                <a:lnTo>
                  <a:pt x="186323" y="242071"/>
                </a:ln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30" name="Graphic 326">
            <a:extLst>
              <a:ext uri="{FF2B5EF4-FFF2-40B4-BE49-F238E27FC236}">
                <a16:creationId xmlns:a16="http://schemas.microsoft.com/office/drawing/2014/main" id="{7F1E8FC3-5748-C436-B8F4-5EFA70CDDF47}"/>
              </a:ext>
              <a:ext uri="{C183D7F6-B498-43B3-948B-1728B52AA6E4}">
                <adec:decorative xmlns:adec="http://schemas.microsoft.com/office/drawing/2017/decorative" val="1"/>
              </a:ext>
            </a:extLst>
          </p:cNvPr>
          <p:cNvSpPr/>
          <p:nvPr/>
        </p:nvSpPr>
        <p:spPr>
          <a:xfrm>
            <a:off x="2280664" y="2403730"/>
            <a:ext cx="815881" cy="699318"/>
          </a:xfrm>
          <a:custGeom>
            <a:avLst/>
            <a:gdLst>
              <a:gd name="connsiteX0" fmla="*/ 9713 w 226644"/>
              <a:gd name="connsiteY0" fmla="*/ 155414 h 194265"/>
              <a:gd name="connsiteX1" fmla="*/ 19336 w 226644"/>
              <a:gd name="connsiteY1" fmla="*/ 163806 h 194265"/>
              <a:gd name="connsiteX2" fmla="*/ 19427 w 226644"/>
              <a:gd name="connsiteY2" fmla="*/ 165127 h 194265"/>
              <a:gd name="connsiteX3" fmla="*/ 19427 w 226644"/>
              <a:gd name="connsiteY3" fmla="*/ 184554 h 194265"/>
              <a:gd name="connsiteX4" fmla="*/ 9710 w 226644"/>
              <a:gd name="connsiteY4" fmla="*/ 194264 h 194265"/>
              <a:gd name="connsiteX5" fmla="*/ 91 w 226644"/>
              <a:gd name="connsiteY5" fmla="*/ 185875 h 194265"/>
              <a:gd name="connsiteX6" fmla="*/ 0 w 226644"/>
              <a:gd name="connsiteY6" fmla="*/ 184554 h 194265"/>
              <a:gd name="connsiteX7" fmla="*/ 0 w 226644"/>
              <a:gd name="connsiteY7" fmla="*/ 165127 h 194265"/>
              <a:gd name="connsiteX8" fmla="*/ 9713 w 226644"/>
              <a:gd name="connsiteY8" fmla="*/ 155414 h 194265"/>
              <a:gd name="connsiteX9" fmla="*/ 113322 w 226644"/>
              <a:gd name="connsiteY9" fmla="*/ 77707 h 194265"/>
              <a:gd name="connsiteX10" fmla="*/ 122945 w 226644"/>
              <a:gd name="connsiteY10" fmla="*/ 86099 h 194265"/>
              <a:gd name="connsiteX11" fmla="*/ 123035 w 226644"/>
              <a:gd name="connsiteY11" fmla="*/ 87420 h 194265"/>
              <a:gd name="connsiteX12" fmla="*/ 123035 w 226644"/>
              <a:gd name="connsiteY12" fmla="*/ 184554 h 194265"/>
              <a:gd name="connsiteX13" fmla="*/ 113319 w 226644"/>
              <a:gd name="connsiteY13" fmla="*/ 194264 h 194265"/>
              <a:gd name="connsiteX14" fmla="*/ 103699 w 226644"/>
              <a:gd name="connsiteY14" fmla="*/ 185875 h 194265"/>
              <a:gd name="connsiteX15" fmla="*/ 103609 w 226644"/>
              <a:gd name="connsiteY15" fmla="*/ 184554 h 194265"/>
              <a:gd name="connsiteX16" fmla="*/ 103609 w 226644"/>
              <a:gd name="connsiteY16" fmla="*/ 87420 h 194265"/>
              <a:gd name="connsiteX17" fmla="*/ 113322 w 226644"/>
              <a:gd name="connsiteY17" fmla="*/ 77707 h 194265"/>
              <a:gd name="connsiteX18" fmla="*/ 165126 w 226644"/>
              <a:gd name="connsiteY18" fmla="*/ 38854 h 194265"/>
              <a:gd name="connsiteX19" fmla="*/ 174749 w 226644"/>
              <a:gd name="connsiteY19" fmla="*/ 47246 h 194265"/>
              <a:gd name="connsiteX20" fmla="*/ 174840 w 226644"/>
              <a:gd name="connsiteY20" fmla="*/ 48567 h 194265"/>
              <a:gd name="connsiteX21" fmla="*/ 174840 w 226644"/>
              <a:gd name="connsiteY21" fmla="*/ 184554 h 194265"/>
              <a:gd name="connsiteX22" fmla="*/ 165124 w 226644"/>
              <a:gd name="connsiteY22" fmla="*/ 194264 h 194265"/>
              <a:gd name="connsiteX23" fmla="*/ 155504 w 226644"/>
              <a:gd name="connsiteY23" fmla="*/ 185875 h 194265"/>
              <a:gd name="connsiteX24" fmla="*/ 155413 w 226644"/>
              <a:gd name="connsiteY24" fmla="*/ 184554 h 194265"/>
              <a:gd name="connsiteX25" fmla="*/ 155413 w 226644"/>
              <a:gd name="connsiteY25" fmla="*/ 48567 h 194265"/>
              <a:gd name="connsiteX26" fmla="*/ 165126 w 226644"/>
              <a:gd name="connsiteY26" fmla="*/ 38854 h 194265"/>
              <a:gd name="connsiteX27" fmla="*/ 216840 w 226644"/>
              <a:gd name="connsiteY27" fmla="*/ 1 h 194265"/>
              <a:gd name="connsiteX28" fmla="*/ 226553 w 226644"/>
              <a:gd name="connsiteY28" fmla="*/ 8289 h 194265"/>
              <a:gd name="connsiteX29" fmla="*/ 226644 w 226644"/>
              <a:gd name="connsiteY29" fmla="*/ 9610 h 194265"/>
              <a:gd name="connsiteX30" fmla="*/ 226644 w 226644"/>
              <a:gd name="connsiteY30" fmla="*/ 184463 h 194265"/>
              <a:gd name="connsiteX31" fmla="*/ 217021 w 226644"/>
              <a:gd name="connsiteY31" fmla="*/ 194266 h 194265"/>
              <a:gd name="connsiteX32" fmla="*/ 207321 w 226644"/>
              <a:gd name="connsiteY32" fmla="*/ 185965 h 194265"/>
              <a:gd name="connsiteX33" fmla="*/ 207217 w 226644"/>
              <a:gd name="connsiteY33" fmla="*/ 184657 h 194265"/>
              <a:gd name="connsiteX34" fmla="*/ 207217 w 226644"/>
              <a:gd name="connsiteY34" fmla="*/ 9805 h 194265"/>
              <a:gd name="connsiteX35" fmla="*/ 216839 w 226644"/>
              <a:gd name="connsiteY35" fmla="*/ 1 h 194265"/>
              <a:gd name="connsiteX36" fmla="*/ 216840 w 226644"/>
              <a:gd name="connsiteY36" fmla="*/ 1 h 194265"/>
              <a:gd name="connsiteX37" fmla="*/ 61518 w 226644"/>
              <a:gd name="connsiteY37" fmla="*/ 116560 h 194265"/>
              <a:gd name="connsiteX38" fmla="*/ 71140 w 226644"/>
              <a:gd name="connsiteY38" fmla="*/ 124953 h 194265"/>
              <a:gd name="connsiteX39" fmla="*/ 71231 w 226644"/>
              <a:gd name="connsiteY39" fmla="*/ 126274 h 194265"/>
              <a:gd name="connsiteX40" fmla="*/ 71231 w 226644"/>
              <a:gd name="connsiteY40" fmla="*/ 184541 h 194265"/>
              <a:gd name="connsiteX41" fmla="*/ 61515 w 226644"/>
              <a:gd name="connsiteY41" fmla="*/ 194251 h 194265"/>
              <a:gd name="connsiteX42" fmla="*/ 51895 w 226644"/>
              <a:gd name="connsiteY42" fmla="*/ 185862 h 194265"/>
              <a:gd name="connsiteX43" fmla="*/ 51804 w 226644"/>
              <a:gd name="connsiteY43" fmla="*/ 184528 h 194265"/>
              <a:gd name="connsiteX44" fmla="*/ 51804 w 226644"/>
              <a:gd name="connsiteY44" fmla="*/ 126274 h 194265"/>
              <a:gd name="connsiteX45" fmla="*/ 61518 w 226644"/>
              <a:gd name="connsiteY45" fmla="*/ 116560 h 194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226644" h="194265">
                <a:moveTo>
                  <a:pt x="9713" y="155414"/>
                </a:moveTo>
                <a:cubicBezTo>
                  <a:pt x="14567" y="155414"/>
                  <a:pt x="18676" y="158997"/>
                  <a:pt x="19336" y="163806"/>
                </a:cubicBezTo>
                <a:lnTo>
                  <a:pt x="19427" y="165127"/>
                </a:lnTo>
                <a:lnTo>
                  <a:pt x="19427" y="184554"/>
                </a:lnTo>
                <a:cubicBezTo>
                  <a:pt x="19425" y="189918"/>
                  <a:pt x="15075" y="194266"/>
                  <a:pt x="9710" y="194264"/>
                </a:cubicBezTo>
                <a:cubicBezTo>
                  <a:pt x="4859" y="194263"/>
                  <a:pt x="752" y="190681"/>
                  <a:pt x="91" y="185875"/>
                </a:cubicBezTo>
                <a:lnTo>
                  <a:pt x="0" y="184554"/>
                </a:lnTo>
                <a:lnTo>
                  <a:pt x="0" y="165127"/>
                </a:lnTo>
                <a:cubicBezTo>
                  <a:pt x="0" y="159763"/>
                  <a:pt x="4349" y="155414"/>
                  <a:pt x="9713" y="155414"/>
                </a:cubicBezTo>
                <a:close/>
                <a:moveTo>
                  <a:pt x="113322" y="77707"/>
                </a:moveTo>
                <a:cubicBezTo>
                  <a:pt x="118176" y="77707"/>
                  <a:pt x="122284" y="81291"/>
                  <a:pt x="122945" y="86099"/>
                </a:cubicBezTo>
                <a:lnTo>
                  <a:pt x="123035" y="87420"/>
                </a:lnTo>
                <a:lnTo>
                  <a:pt x="123035" y="184554"/>
                </a:lnTo>
                <a:cubicBezTo>
                  <a:pt x="123034" y="189918"/>
                  <a:pt x="118684" y="194266"/>
                  <a:pt x="113319" y="194264"/>
                </a:cubicBezTo>
                <a:cubicBezTo>
                  <a:pt x="108467" y="194263"/>
                  <a:pt x="104361" y="190681"/>
                  <a:pt x="103699" y="185875"/>
                </a:cubicBezTo>
                <a:lnTo>
                  <a:pt x="103609" y="184554"/>
                </a:lnTo>
                <a:lnTo>
                  <a:pt x="103609" y="87420"/>
                </a:lnTo>
                <a:cubicBezTo>
                  <a:pt x="103609" y="82056"/>
                  <a:pt x="107958" y="77707"/>
                  <a:pt x="113322" y="77707"/>
                </a:cubicBezTo>
                <a:close/>
                <a:moveTo>
                  <a:pt x="165126" y="38854"/>
                </a:moveTo>
                <a:cubicBezTo>
                  <a:pt x="169980" y="38854"/>
                  <a:pt x="174088" y="42437"/>
                  <a:pt x="174749" y="47246"/>
                </a:cubicBezTo>
                <a:lnTo>
                  <a:pt x="174840" y="48567"/>
                </a:lnTo>
                <a:lnTo>
                  <a:pt x="174840" y="184554"/>
                </a:lnTo>
                <a:cubicBezTo>
                  <a:pt x="174838" y="189918"/>
                  <a:pt x="170488" y="194266"/>
                  <a:pt x="165124" y="194264"/>
                </a:cubicBezTo>
                <a:cubicBezTo>
                  <a:pt x="160271" y="194263"/>
                  <a:pt x="156165" y="190681"/>
                  <a:pt x="155504" y="185875"/>
                </a:cubicBezTo>
                <a:lnTo>
                  <a:pt x="155413" y="184554"/>
                </a:lnTo>
                <a:lnTo>
                  <a:pt x="155413" y="48567"/>
                </a:lnTo>
                <a:cubicBezTo>
                  <a:pt x="155413" y="43203"/>
                  <a:pt x="159762" y="38854"/>
                  <a:pt x="165126" y="38854"/>
                </a:cubicBezTo>
                <a:close/>
                <a:moveTo>
                  <a:pt x="216840" y="1"/>
                </a:moveTo>
                <a:cubicBezTo>
                  <a:pt x="221694" y="-52"/>
                  <a:pt x="225841" y="3487"/>
                  <a:pt x="226553" y="8289"/>
                </a:cubicBezTo>
                <a:lnTo>
                  <a:pt x="226644" y="9610"/>
                </a:lnTo>
                <a:lnTo>
                  <a:pt x="226644" y="184463"/>
                </a:lnTo>
                <a:cubicBezTo>
                  <a:pt x="226693" y="189827"/>
                  <a:pt x="222386" y="194216"/>
                  <a:pt x="217021" y="194266"/>
                </a:cubicBezTo>
                <a:cubicBezTo>
                  <a:pt x="212169" y="194311"/>
                  <a:pt x="208027" y="190767"/>
                  <a:pt x="207321" y="185965"/>
                </a:cubicBezTo>
                <a:lnTo>
                  <a:pt x="207217" y="184657"/>
                </a:lnTo>
                <a:lnTo>
                  <a:pt x="207217" y="9805"/>
                </a:lnTo>
                <a:cubicBezTo>
                  <a:pt x="207167" y="4440"/>
                  <a:pt x="211474" y="51"/>
                  <a:pt x="216839" y="1"/>
                </a:cubicBezTo>
                <a:cubicBezTo>
                  <a:pt x="216840" y="1"/>
                  <a:pt x="216840" y="1"/>
                  <a:pt x="216840" y="1"/>
                </a:cubicBezTo>
                <a:close/>
                <a:moveTo>
                  <a:pt x="61518" y="116560"/>
                </a:moveTo>
                <a:cubicBezTo>
                  <a:pt x="66372" y="116560"/>
                  <a:pt x="70480" y="120144"/>
                  <a:pt x="71140" y="124953"/>
                </a:cubicBezTo>
                <a:lnTo>
                  <a:pt x="71231" y="126274"/>
                </a:lnTo>
                <a:lnTo>
                  <a:pt x="71231" y="184541"/>
                </a:lnTo>
                <a:cubicBezTo>
                  <a:pt x="71229" y="189905"/>
                  <a:pt x="66879" y="194253"/>
                  <a:pt x="61515" y="194251"/>
                </a:cubicBezTo>
                <a:cubicBezTo>
                  <a:pt x="56663" y="194250"/>
                  <a:pt x="52556" y="190668"/>
                  <a:pt x="51895" y="185862"/>
                </a:cubicBezTo>
                <a:lnTo>
                  <a:pt x="51804" y="184528"/>
                </a:lnTo>
                <a:lnTo>
                  <a:pt x="51804" y="126274"/>
                </a:lnTo>
                <a:cubicBezTo>
                  <a:pt x="51804" y="120909"/>
                  <a:pt x="56153" y="116560"/>
                  <a:pt x="61518" y="116560"/>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algn="ctr" defTabSz="823014"/>
            <a:endParaRPr lang="en-US" sz="1589">
              <a:solidFill>
                <a:srgbClr val="000000"/>
              </a:solidFill>
              <a:latin typeface="Segoe UI"/>
            </a:endParaRPr>
          </a:p>
        </p:txBody>
      </p:sp>
      <p:sp>
        <p:nvSpPr>
          <p:cNvPr id="32" name="Content Placeholder 2">
            <a:extLst>
              <a:ext uri="{FF2B5EF4-FFF2-40B4-BE49-F238E27FC236}">
                <a16:creationId xmlns:a16="http://schemas.microsoft.com/office/drawing/2014/main" id="{2ABF7BC0-3859-53BA-D48D-33B1FDF42B85}"/>
              </a:ext>
            </a:extLst>
          </p:cNvPr>
          <p:cNvSpPr txBox="1">
            <a:spLocks/>
          </p:cNvSpPr>
          <p:nvPr/>
        </p:nvSpPr>
        <p:spPr>
          <a:xfrm>
            <a:off x="1137668" y="3479792"/>
            <a:ext cx="3101874" cy="1246495"/>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700"/>
              </a:spcAft>
              <a:buSzPct val="100000"/>
              <a:buNone/>
            </a:pPr>
            <a:r>
              <a:rPr lang="en-US" sz="1620"/>
              <a:t>Any time the user loses its connection to their VM., e.g., connect from </a:t>
            </a:r>
            <a:r>
              <a:rPr lang="en-US" sz="1620" err="1"/>
              <a:t>WiFi</a:t>
            </a:r>
            <a:r>
              <a:rPr lang="en-US" sz="1620"/>
              <a:t> to VPN, and the full connection must get </a:t>
            </a:r>
            <a:br>
              <a:rPr lang="en-US" sz="1620"/>
            </a:br>
            <a:r>
              <a:rPr lang="en-US" sz="1620"/>
              <a:t>re-established through VPN.</a:t>
            </a:r>
          </a:p>
        </p:txBody>
      </p:sp>
      <p:sp>
        <p:nvSpPr>
          <p:cNvPr id="33" name="Content Placeholder 2">
            <a:extLst>
              <a:ext uri="{FF2B5EF4-FFF2-40B4-BE49-F238E27FC236}">
                <a16:creationId xmlns:a16="http://schemas.microsoft.com/office/drawing/2014/main" id="{8C1A17BA-1ADB-55F9-AEE6-F4220A3BFE60}"/>
              </a:ext>
            </a:extLst>
          </p:cNvPr>
          <p:cNvSpPr txBox="1">
            <a:spLocks/>
          </p:cNvSpPr>
          <p:nvPr/>
        </p:nvSpPr>
        <p:spPr>
          <a:xfrm>
            <a:off x="4545064" y="3479792"/>
            <a:ext cx="2730512" cy="498598"/>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700"/>
              </a:spcAft>
              <a:buSzPct val="100000"/>
              <a:buNone/>
            </a:pPr>
            <a:r>
              <a:rPr lang="en-US" sz="1620"/>
              <a:t>User’s home Internet goes out and must connect back.</a:t>
            </a:r>
          </a:p>
        </p:txBody>
      </p:sp>
      <p:sp>
        <p:nvSpPr>
          <p:cNvPr id="34" name="Content Placeholder 2">
            <a:extLst>
              <a:ext uri="{FF2B5EF4-FFF2-40B4-BE49-F238E27FC236}">
                <a16:creationId xmlns:a16="http://schemas.microsoft.com/office/drawing/2014/main" id="{12838789-DF2A-E26B-CA73-573785EAF50A}"/>
              </a:ext>
            </a:extLst>
          </p:cNvPr>
          <p:cNvSpPr txBox="1">
            <a:spLocks/>
          </p:cNvSpPr>
          <p:nvPr/>
        </p:nvSpPr>
        <p:spPr>
          <a:xfrm>
            <a:off x="7951090" y="3479792"/>
            <a:ext cx="2667762" cy="74789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700"/>
              </a:spcAft>
              <a:buSzPct val="100000"/>
              <a:buNone/>
            </a:pPr>
            <a:r>
              <a:rPr lang="en-US" sz="1620"/>
              <a:t>Azure WAN flap that cuts off the connection and user must re-establish.</a:t>
            </a:r>
          </a:p>
        </p:txBody>
      </p:sp>
    </p:spTree>
    <p:extLst>
      <p:ext uri="{BB962C8B-B14F-4D97-AF65-F5344CB8AC3E}">
        <p14:creationId xmlns:p14="http://schemas.microsoft.com/office/powerpoint/2010/main" val="23936595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58FA4A8E-2B87-CD7D-EBA8-1ECB1A19A395}"/>
              </a:ext>
              <a:ext uri="{C183D7F6-B498-43B3-948B-1728B52AA6E4}">
                <adec:decorative xmlns:adec="http://schemas.microsoft.com/office/drawing/2017/decorative" val="1"/>
              </a:ext>
            </a:extLst>
          </p:cNvPr>
          <p:cNvSpPr>
            <a:spLocks/>
          </p:cNvSpPr>
          <p:nvPr/>
        </p:nvSpPr>
        <p:spPr bwMode="auto">
          <a:xfrm>
            <a:off x="1876696" y="1652778"/>
            <a:ext cx="8438608" cy="4419190"/>
          </a:xfrm>
          <a:prstGeom prst="rect">
            <a:avLst/>
          </a:pr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864D78D9-F946-E197-F9F0-569D3B2F48BB}"/>
              </a:ext>
            </a:extLst>
          </p:cNvPr>
          <p:cNvSpPr>
            <a:spLocks noGrp="1"/>
          </p:cNvSpPr>
          <p:nvPr>
            <p:ph type="title"/>
          </p:nvPr>
        </p:nvSpPr>
        <p:spPr>
          <a:xfrm>
            <a:off x="1139036" y="754381"/>
            <a:ext cx="9916668" cy="443198"/>
          </a:xfrm>
        </p:spPr>
        <p:txBody>
          <a:bodyPr>
            <a:normAutofit fontScale="90000"/>
          </a:bodyPr>
          <a:lstStyle/>
          <a:p>
            <a:r>
              <a:rPr lang="en-US" sz="2880"/>
              <a:t>Global TURN relay expansion</a:t>
            </a:r>
          </a:p>
        </p:txBody>
      </p:sp>
      <p:sp>
        <p:nvSpPr>
          <p:cNvPr id="4" name="TextBox 3">
            <a:extLst>
              <a:ext uri="{FF2B5EF4-FFF2-40B4-BE49-F238E27FC236}">
                <a16:creationId xmlns:a16="http://schemas.microsoft.com/office/drawing/2014/main" id="{649F2816-E19F-7BB4-7319-05A4137214F5}"/>
              </a:ext>
            </a:extLst>
          </p:cNvPr>
          <p:cNvSpPr txBox="1"/>
          <p:nvPr/>
        </p:nvSpPr>
        <p:spPr>
          <a:xfrm>
            <a:off x="1139667" y="1274649"/>
            <a:ext cx="10108645" cy="250903"/>
          </a:xfrm>
          <a:prstGeom prst="rect">
            <a:avLst/>
          </a:prstGeom>
        </p:spPr>
        <p:txBody>
          <a:bodyPr vert="horz" wrap="square" lIns="0" tIns="0" rIns="0" bIns="0" rtlCol="0">
            <a:spAutoFit/>
          </a:bodyPr>
          <a:lstStyle>
            <a:lvl1pPr marR="0" indent="0" defTabSz="932742" fontAlgn="auto">
              <a:lnSpc>
                <a:spcPct val="90000"/>
              </a:lnSpc>
              <a:spcBef>
                <a:spcPts val="0"/>
              </a:spcBef>
              <a:spcAft>
                <a:spcPts val="600"/>
              </a:spcAft>
              <a:buClr>
                <a:schemeClr val="accent1"/>
              </a:buClr>
              <a:buSzPct val="90000"/>
              <a:buFont typeface="Wingdings" panose="05000000000000000000" pitchFamily="2" charset="2"/>
              <a:buNone/>
              <a:tabLst/>
              <a:defRPr lang="en-US" sz="1400" b="0" i="1" cap="none" spc="-50" baseline="0" dirty="0" smtClean="0">
                <a:ln w="3175">
                  <a:noFill/>
                </a:ln>
                <a:solidFill>
                  <a:schemeClr val="accent1">
                    <a:lumMod val="60000"/>
                    <a:lumOff val="40000"/>
                  </a:schemeClr>
                </a:solidFill>
                <a:effectLst/>
                <a:latin typeface="Segoe UI Semibold"/>
                <a:cs typeface="Segoe UI Semibold"/>
              </a:defRPr>
            </a:lvl1pPr>
            <a:lvl2pPr marR="0" indent="-228600"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2pPr>
            <a:lvl3pPr marL="657225" marR="0" indent="-20002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3pPr>
            <a:lvl4pPr marL="842963" marR="0" indent="-1809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4pPr>
            <a:lvl5pPr marL="1023938" marR="0" indent="-1682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a:ln w="3175">
                  <a:noFill/>
                </a:ln>
                <a:solidFill>
                  <a:schemeClr val="tx1">
                    <a:lumMod val="50000"/>
                    <a:lumOff val="50000"/>
                  </a:schemeClr>
                </a:solidFill>
                <a:effectLst/>
                <a:cs typeface="Segoe UI" pitchFamily="34" charset="0"/>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i="0">
                <a:solidFill>
                  <a:schemeClr val="tx1"/>
                </a:solidFill>
                <a:latin typeface="+mn-lt"/>
                <a:cs typeface="Segoe UI Semibold" panose="020B0702040204020203" pitchFamily="34" charset="0"/>
              </a:rPr>
              <a:t>Enhancing reliability and optimizing Windows 365 and Azure Virtual Desktop traffic</a:t>
            </a:r>
          </a:p>
        </p:txBody>
      </p:sp>
      <p:pic>
        <p:nvPicPr>
          <p:cNvPr id="5" name="Content Placeholder 11" descr="A world map with various locations marked by circles, representing different regions. The circles are colored to indicate the status of each region: light blue for 'Available regions', dark blue for 'Expanded regions TBA with WCX IP', gray for 'Work in progress', and orange for 'Excluded region'.  Labels next to each circle provide the region's name, such as 'Central US', 'Norway East', 'Japan East', etc.  A legend at the bottom left explains the color coding.">
            <a:extLst>
              <a:ext uri="{FF2B5EF4-FFF2-40B4-BE49-F238E27FC236}">
                <a16:creationId xmlns:a16="http://schemas.microsoft.com/office/drawing/2014/main" id="{D90A712A-1C73-30B6-D76E-30626B152C8F}"/>
              </a:ext>
            </a:extLst>
          </p:cNvPr>
          <p:cNvPicPr>
            <a:picLocks noChangeAspect="1"/>
          </p:cNvPicPr>
          <p:nvPr/>
        </p:nvPicPr>
        <p:blipFill>
          <a:blip r:embed="rId3"/>
          <a:stretch>
            <a:fillRect/>
          </a:stretch>
        </p:blipFill>
        <p:spPr>
          <a:xfrm>
            <a:off x="1953766" y="1729847"/>
            <a:ext cx="8284466" cy="4264706"/>
          </a:xfrm>
          <a:prstGeom prst="rect">
            <a:avLst/>
          </a:prstGeom>
        </p:spPr>
      </p:pic>
    </p:spTree>
    <p:extLst>
      <p:ext uri="{BB962C8B-B14F-4D97-AF65-F5344CB8AC3E}">
        <p14:creationId xmlns:p14="http://schemas.microsoft.com/office/powerpoint/2010/main" val="24268716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4D78D9-F946-E197-F9F0-569D3B2F48BB}"/>
              </a:ext>
            </a:extLst>
          </p:cNvPr>
          <p:cNvSpPr>
            <a:spLocks noGrp="1"/>
          </p:cNvSpPr>
          <p:nvPr>
            <p:ph type="title"/>
          </p:nvPr>
        </p:nvSpPr>
        <p:spPr>
          <a:xfrm>
            <a:off x="1139666" y="754381"/>
            <a:ext cx="9915526" cy="443198"/>
          </a:xfrm>
        </p:spPr>
        <p:txBody>
          <a:bodyPr>
            <a:normAutofit fontScale="90000"/>
          </a:bodyPr>
          <a:lstStyle/>
          <a:p>
            <a:r>
              <a:rPr lang="en-US" sz="2880"/>
              <a:t>Demo: RDP Multipath</a:t>
            </a:r>
          </a:p>
        </p:txBody>
      </p:sp>
      <p:sp>
        <p:nvSpPr>
          <p:cNvPr id="5" name="TextBox 4">
            <a:extLst>
              <a:ext uri="{FF2B5EF4-FFF2-40B4-BE49-F238E27FC236}">
                <a16:creationId xmlns:a16="http://schemas.microsoft.com/office/drawing/2014/main" id="{56AD0594-41AF-05E4-F08A-FDA1AE21F7F7}"/>
              </a:ext>
            </a:extLst>
          </p:cNvPr>
          <p:cNvSpPr txBox="1"/>
          <p:nvPr/>
        </p:nvSpPr>
        <p:spPr>
          <a:xfrm>
            <a:off x="1139667" y="1287978"/>
            <a:ext cx="10108645" cy="250903"/>
          </a:xfrm>
          <a:prstGeom prst="rect">
            <a:avLst/>
          </a:prstGeom>
        </p:spPr>
        <p:txBody>
          <a:bodyPr vert="horz" wrap="square" lIns="0" tIns="0" rIns="0" bIns="0" rtlCol="0">
            <a:spAutoFit/>
          </a:bodyPr>
          <a:lstStyle>
            <a:lvl1pPr marR="0" indent="0" defTabSz="932742" fontAlgn="auto">
              <a:lnSpc>
                <a:spcPct val="90000"/>
              </a:lnSpc>
              <a:spcBef>
                <a:spcPts val="0"/>
              </a:spcBef>
              <a:spcAft>
                <a:spcPts val="600"/>
              </a:spcAft>
              <a:buClr>
                <a:schemeClr val="accent1"/>
              </a:buClr>
              <a:buSzPct val="90000"/>
              <a:buFont typeface="Wingdings" panose="05000000000000000000" pitchFamily="2" charset="2"/>
              <a:buNone/>
              <a:tabLst/>
              <a:defRPr lang="en-US" sz="1400" b="0" i="1" cap="none" spc="-50" baseline="0" dirty="0" smtClean="0">
                <a:ln w="3175">
                  <a:noFill/>
                </a:ln>
                <a:solidFill>
                  <a:schemeClr val="accent1">
                    <a:lumMod val="60000"/>
                    <a:lumOff val="40000"/>
                  </a:schemeClr>
                </a:solidFill>
                <a:effectLst/>
                <a:latin typeface="Segoe UI Semibold"/>
                <a:cs typeface="Segoe UI Semibold"/>
              </a:defRPr>
            </a:lvl1pPr>
            <a:lvl2pPr marR="0" indent="-228600"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2pPr>
            <a:lvl3pPr marL="657225" marR="0" indent="-20002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3pPr>
            <a:lvl4pPr marL="842963" marR="0" indent="-1809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4pPr>
            <a:lvl5pPr marL="1023938" marR="0" indent="-1682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a:ln w="3175">
                  <a:noFill/>
                </a:ln>
                <a:solidFill>
                  <a:schemeClr val="tx1">
                    <a:lumMod val="50000"/>
                    <a:lumOff val="50000"/>
                  </a:schemeClr>
                </a:solidFill>
                <a:effectLst/>
                <a:cs typeface="Segoe UI" pitchFamily="34" charset="0"/>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i="0">
                <a:solidFill>
                  <a:schemeClr val="tx1"/>
                </a:solidFill>
                <a:latin typeface="+mn-lt"/>
                <a:cs typeface="Segoe UI Semibold" panose="020B0702040204020203" pitchFamily="34" charset="0"/>
              </a:rPr>
              <a:t>Time to recover when network drops</a:t>
            </a:r>
          </a:p>
        </p:txBody>
      </p:sp>
      <p:pic>
        <p:nvPicPr>
          <p:cNvPr id="10" name="Picture 9">
            <a:extLst>
              <a:ext uri="{FF2B5EF4-FFF2-40B4-BE49-F238E27FC236}">
                <a16:creationId xmlns:a16="http://schemas.microsoft.com/office/drawing/2014/main" id="{D56457CF-0D52-CCD3-B6F5-43C35DD661B4}"/>
              </a:ext>
            </a:extLst>
          </p:cNvPr>
          <p:cNvPicPr>
            <a:picLocks noChangeAspect="1"/>
          </p:cNvPicPr>
          <p:nvPr/>
        </p:nvPicPr>
        <p:blipFill>
          <a:blip r:embed="rId3"/>
          <a:stretch>
            <a:fillRect/>
          </a:stretch>
        </p:blipFill>
        <p:spPr>
          <a:xfrm>
            <a:off x="609600" y="1629292"/>
            <a:ext cx="10972800" cy="4470016"/>
          </a:xfrm>
          <a:prstGeom prst="rect">
            <a:avLst/>
          </a:prstGeom>
        </p:spPr>
      </p:pic>
    </p:spTree>
    <p:extLst>
      <p:ext uri="{BB962C8B-B14F-4D97-AF65-F5344CB8AC3E}">
        <p14:creationId xmlns:p14="http://schemas.microsoft.com/office/powerpoint/2010/main" val="3474524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31E0A0A2-DDD8-0D02-5C38-780FCBDF75B4}"/>
              </a:ext>
              <a:ext uri="{C183D7F6-B498-43B3-948B-1728B52AA6E4}">
                <adec:decorative xmlns:adec="http://schemas.microsoft.com/office/drawing/2017/decorative" val="1"/>
              </a:ext>
            </a:extLst>
          </p:cNvPr>
          <p:cNvCxnSpPr>
            <a:cxnSpLocks/>
          </p:cNvCxnSpPr>
          <p:nvPr/>
        </p:nvCxnSpPr>
        <p:spPr>
          <a:xfrm>
            <a:off x="1139668" y="2158842"/>
            <a:ext cx="860107"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Title 1">
            <a:extLst>
              <a:ext uri="{FF2B5EF4-FFF2-40B4-BE49-F238E27FC236}">
                <a16:creationId xmlns:a16="http://schemas.microsoft.com/office/drawing/2014/main" id="{24275615-02C7-2FB1-4FBD-CA47D1767625}"/>
              </a:ext>
            </a:extLst>
          </p:cNvPr>
          <p:cNvSpPr>
            <a:spLocks noGrp="1"/>
          </p:cNvSpPr>
          <p:nvPr>
            <p:ph type="title"/>
          </p:nvPr>
        </p:nvSpPr>
        <p:spPr>
          <a:xfrm>
            <a:off x="1139036" y="729053"/>
            <a:ext cx="9916668" cy="493853"/>
          </a:xfrm>
        </p:spPr>
        <p:txBody>
          <a:bodyPr>
            <a:spAutoFit/>
          </a:bodyPr>
          <a:lstStyle/>
          <a:p>
            <a:r>
              <a:rPr lang="en-US" sz="2880"/>
              <a:t>IDEA of SMILES</a:t>
            </a:r>
          </a:p>
        </p:txBody>
      </p:sp>
      <p:sp>
        <p:nvSpPr>
          <p:cNvPr id="14" name="Content Placeholder 2">
            <a:extLst>
              <a:ext uri="{FF2B5EF4-FFF2-40B4-BE49-F238E27FC236}">
                <a16:creationId xmlns:a16="http://schemas.microsoft.com/office/drawing/2014/main" id="{CC89F50C-4B1A-C88F-0388-8B56F11DABF1}"/>
              </a:ext>
            </a:extLst>
          </p:cNvPr>
          <p:cNvSpPr txBox="1">
            <a:spLocks/>
          </p:cNvSpPr>
          <p:nvPr/>
        </p:nvSpPr>
        <p:spPr>
          <a:xfrm>
            <a:off x="1139668" y="2337746"/>
            <a:ext cx="9915524" cy="2687915"/>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Bef>
                <a:spcPts val="0"/>
              </a:spcBef>
              <a:spcAft>
                <a:spcPts val="1620"/>
              </a:spcAft>
              <a:buClr>
                <a:schemeClr val="tx1"/>
              </a:buClr>
              <a:buSzPct val="100000"/>
              <a:buFont typeface="Arial" panose="020B0604020202020204" pitchFamily="34" charset="0"/>
              <a:buChar char="•"/>
            </a:pPr>
            <a:r>
              <a:rPr lang="en-US" sz="1800">
                <a:solidFill>
                  <a:schemeClr val="accent1"/>
                </a:solidFill>
                <a:latin typeface="+mj-lt"/>
              </a:rPr>
              <a:t>No change needed to get SMILES.</a:t>
            </a:r>
          </a:p>
          <a:p>
            <a:pPr>
              <a:spcBef>
                <a:spcPts val="0"/>
              </a:spcBef>
              <a:spcAft>
                <a:spcPts val="1620"/>
              </a:spcAft>
              <a:buClr>
                <a:schemeClr val="tx1"/>
              </a:buClr>
              <a:buSzPct val="100000"/>
              <a:buFont typeface="Arial" panose="020B0604020202020204" pitchFamily="34" charset="0"/>
              <a:buChar char="•"/>
            </a:pPr>
            <a:r>
              <a:rPr lang="en-US" sz="1800"/>
              <a:t>Evaluate multiple paths at the same time and switch active path at runtime behind the scene.</a:t>
            </a:r>
          </a:p>
          <a:p>
            <a:pPr>
              <a:spcBef>
                <a:spcPts val="0"/>
              </a:spcBef>
              <a:spcAft>
                <a:spcPts val="1620"/>
              </a:spcAft>
              <a:buClr>
                <a:schemeClr val="tx1"/>
              </a:buClr>
              <a:buSzPct val="100000"/>
              <a:buFont typeface="Arial" panose="020B0604020202020204" pitchFamily="34" charset="0"/>
              <a:buChar char="•"/>
            </a:pPr>
            <a:r>
              <a:rPr lang="en-US" sz="1800"/>
              <a:t>Avoid single points of failure.</a:t>
            </a:r>
          </a:p>
          <a:p>
            <a:pPr>
              <a:spcBef>
                <a:spcPts val="0"/>
              </a:spcBef>
              <a:spcAft>
                <a:spcPts val="1620"/>
              </a:spcAft>
              <a:buClr>
                <a:schemeClr val="tx1"/>
              </a:buClr>
              <a:buSzPct val="100000"/>
              <a:buFont typeface="Arial" panose="020B0604020202020204" pitchFamily="34" charset="0"/>
              <a:buChar char="•"/>
            </a:pPr>
            <a:r>
              <a:rPr lang="en-US" sz="1800"/>
              <a:t>If single point of failure breaks, then only one of the paths is affected.</a:t>
            </a:r>
          </a:p>
          <a:p>
            <a:pPr>
              <a:spcBef>
                <a:spcPts val="0"/>
              </a:spcBef>
              <a:spcAft>
                <a:spcPts val="1620"/>
              </a:spcAft>
              <a:buClr>
                <a:schemeClr val="tx1"/>
              </a:buClr>
              <a:buSzPct val="100000"/>
              <a:buFont typeface="Arial" panose="020B0604020202020204" pitchFamily="34" charset="0"/>
              <a:buChar char="•"/>
            </a:pPr>
            <a:r>
              <a:rPr lang="en-US" sz="1800"/>
              <a:t>UDP paths are discovered using ICE.</a:t>
            </a:r>
          </a:p>
          <a:p>
            <a:pPr>
              <a:spcBef>
                <a:spcPts val="0"/>
              </a:spcBef>
              <a:spcAft>
                <a:spcPts val="1620"/>
              </a:spcAft>
              <a:buClr>
                <a:schemeClr val="tx1"/>
              </a:buClr>
              <a:buSzPct val="100000"/>
              <a:buFont typeface="Arial" panose="020B0604020202020204" pitchFamily="34" charset="0"/>
              <a:buChar char="•"/>
            </a:pPr>
            <a:r>
              <a:rPr lang="en-US" sz="1800"/>
              <a:t>Supports TCP and UDP paths.</a:t>
            </a:r>
          </a:p>
        </p:txBody>
      </p:sp>
      <p:sp>
        <p:nvSpPr>
          <p:cNvPr id="2" name="TextBox 1">
            <a:extLst>
              <a:ext uri="{FF2B5EF4-FFF2-40B4-BE49-F238E27FC236}">
                <a16:creationId xmlns:a16="http://schemas.microsoft.com/office/drawing/2014/main" id="{B6BCEEDA-92A9-3EEF-AACD-AE213AA43A13}"/>
              </a:ext>
            </a:extLst>
          </p:cNvPr>
          <p:cNvSpPr txBox="1"/>
          <p:nvPr/>
        </p:nvSpPr>
        <p:spPr>
          <a:xfrm>
            <a:off x="1139667" y="1287978"/>
            <a:ext cx="10108645" cy="250903"/>
          </a:xfrm>
          <a:prstGeom prst="rect">
            <a:avLst/>
          </a:prstGeom>
        </p:spPr>
        <p:txBody>
          <a:bodyPr vert="horz" wrap="square" lIns="0" tIns="0" rIns="0" bIns="0" rtlCol="0">
            <a:spAutoFit/>
          </a:bodyPr>
          <a:lstStyle>
            <a:lvl1pPr marR="0" indent="0" defTabSz="932742" fontAlgn="auto">
              <a:lnSpc>
                <a:spcPct val="90000"/>
              </a:lnSpc>
              <a:spcBef>
                <a:spcPts val="0"/>
              </a:spcBef>
              <a:spcAft>
                <a:spcPts val="600"/>
              </a:spcAft>
              <a:buClr>
                <a:schemeClr val="accent1"/>
              </a:buClr>
              <a:buSzPct val="90000"/>
              <a:buFont typeface="Wingdings" panose="05000000000000000000" pitchFamily="2" charset="2"/>
              <a:buNone/>
              <a:tabLst/>
              <a:defRPr lang="en-US" sz="1400" b="0" i="1" cap="none" spc="-50" baseline="0" dirty="0" smtClean="0">
                <a:ln w="3175">
                  <a:noFill/>
                </a:ln>
                <a:solidFill>
                  <a:schemeClr val="accent1">
                    <a:lumMod val="60000"/>
                    <a:lumOff val="40000"/>
                  </a:schemeClr>
                </a:solidFill>
                <a:effectLst/>
                <a:latin typeface="Segoe UI Semibold"/>
                <a:cs typeface="Segoe UI Semibold"/>
              </a:defRPr>
            </a:lvl1pPr>
            <a:lvl2pPr marR="0" indent="-228600"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2pPr>
            <a:lvl3pPr marL="657225" marR="0" indent="-20002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3pPr>
            <a:lvl4pPr marL="842963" marR="0" indent="-1809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4pPr>
            <a:lvl5pPr marL="1023938" marR="0" indent="-1682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a:ln w="3175">
                  <a:noFill/>
                </a:ln>
                <a:solidFill>
                  <a:schemeClr val="tx1">
                    <a:lumMod val="50000"/>
                    <a:lumOff val="50000"/>
                  </a:schemeClr>
                </a:solidFill>
                <a:effectLst/>
                <a:cs typeface="Segoe UI" pitchFamily="34" charset="0"/>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800" i="0">
                <a:solidFill>
                  <a:schemeClr val="tx1"/>
                </a:solidFill>
                <a:latin typeface="+mn-lt"/>
                <a:cs typeface="Segoe UI Semibold" panose="020B0702040204020203" pitchFamily="34" charset="0"/>
              </a:rPr>
              <a:t>Simple Multiple Independent Links Evaluation and Switching</a:t>
            </a:r>
          </a:p>
        </p:txBody>
      </p:sp>
    </p:spTree>
    <p:extLst>
      <p:ext uri="{BB962C8B-B14F-4D97-AF65-F5344CB8AC3E}">
        <p14:creationId xmlns:p14="http://schemas.microsoft.com/office/powerpoint/2010/main" val="1832531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B83B1CF9-EFA2-12DA-E2CE-028E71AA74FD}"/>
              </a:ext>
              <a:ext uri="{C183D7F6-B498-43B3-948B-1728B52AA6E4}">
                <adec:decorative xmlns:adec="http://schemas.microsoft.com/office/drawing/2017/decorative" val="1"/>
              </a:ext>
            </a:extLst>
          </p:cNvPr>
          <p:cNvCxnSpPr>
            <a:cxnSpLocks/>
          </p:cNvCxnSpPr>
          <p:nvPr/>
        </p:nvCxnSpPr>
        <p:spPr>
          <a:xfrm>
            <a:off x="1334996" y="1856912"/>
            <a:ext cx="414337" cy="0"/>
          </a:xfrm>
          <a:prstGeom prst="line">
            <a:avLst/>
          </a:prstGeom>
          <a:ln w="762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9C21FD04-DB42-E9D9-2B41-273D046A767C}"/>
              </a:ext>
              <a:ext uri="{C183D7F6-B498-43B3-948B-1728B52AA6E4}">
                <adec:decorative xmlns:adec="http://schemas.microsoft.com/office/drawing/2017/decorative" val="1"/>
              </a:ext>
            </a:extLst>
          </p:cNvPr>
          <p:cNvCxnSpPr>
            <a:cxnSpLocks/>
          </p:cNvCxnSpPr>
          <p:nvPr/>
        </p:nvCxnSpPr>
        <p:spPr>
          <a:xfrm>
            <a:off x="1334996" y="2239313"/>
            <a:ext cx="414337"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B1586046-C973-3517-4BDF-EAF8FA7415B3}"/>
              </a:ext>
              <a:ext uri="{C183D7F6-B498-43B3-948B-1728B52AA6E4}">
                <adec:decorative xmlns:adec="http://schemas.microsoft.com/office/drawing/2017/decorative" val="1"/>
              </a:ext>
            </a:extLst>
          </p:cNvPr>
          <p:cNvSpPr/>
          <p:nvPr/>
        </p:nvSpPr>
        <p:spPr bwMode="auto">
          <a:xfrm>
            <a:off x="1123950" y="1557320"/>
            <a:ext cx="9944100" cy="4349116"/>
          </a:xfrm>
          <a:prstGeom prst="rect">
            <a:avLst/>
          </a:pr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grpSp>
        <p:nvGrpSpPr>
          <p:cNvPr id="25" name="Group 24">
            <a:extLst>
              <a:ext uri="{FF2B5EF4-FFF2-40B4-BE49-F238E27FC236}">
                <a16:creationId xmlns:a16="http://schemas.microsoft.com/office/drawing/2014/main" id="{267C5246-B7F4-E401-C4CD-5530CA41DDF8}"/>
              </a:ext>
              <a:ext uri="{C183D7F6-B498-43B3-948B-1728B52AA6E4}">
                <adec:decorative xmlns:adec="http://schemas.microsoft.com/office/drawing/2017/decorative" val="1"/>
              </a:ext>
            </a:extLst>
          </p:cNvPr>
          <p:cNvGrpSpPr>
            <a:grpSpLocks/>
          </p:cNvGrpSpPr>
          <p:nvPr/>
        </p:nvGrpSpPr>
        <p:grpSpPr>
          <a:xfrm>
            <a:off x="1832612" y="1738772"/>
            <a:ext cx="8520572" cy="3983502"/>
            <a:chOff x="1362349" y="5221149"/>
            <a:chExt cx="9467303" cy="4426113"/>
          </a:xfrm>
        </p:grpSpPr>
        <p:cxnSp>
          <p:nvCxnSpPr>
            <p:cNvPr id="93" name="Straight Connector 92">
              <a:extLst>
                <a:ext uri="{FF2B5EF4-FFF2-40B4-BE49-F238E27FC236}">
                  <a16:creationId xmlns:a16="http://schemas.microsoft.com/office/drawing/2014/main" id="{DF6E0A70-745F-930E-F70B-ABB5097756C3}"/>
                </a:ext>
              </a:extLst>
            </p:cNvPr>
            <p:cNvCxnSpPr>
              <a:cxnSpLocks/>
              <a:stCxn id="125" idx="7"/>
              <a:endCxn id="119" idx="3"/>
            </p:cNvCxnSpPr>
            <p:nvPr/>
          </p:nvCxnSpPr>
          <p:spPr>
            <a:xfrm flipH="1" flipV="1">
              <a:off x="9576409" y="8333242"/>
              <a:ext cx="499041" cy="245046"/>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sp>
          <p:nvSpPr>
            <p:cNvPr id="66" name="Oval 65">
              <a:extLst>
                <a:ext uri="{FF2B5EF4-FFF2-40B4-BE49-F238E27FC236}">
                  <a16:creationId xmlns:a16="http://schemas.microsoft.com/office/drawing/2014/main" id="{2B8B5E54-9FBA-DF06-0447-56DFB8BE575C}"/>
                </a:ext>
              </a:extLst>
            </p:cNvPr>
            <p:cNvSpPr/>
            <p:nvPr/>
          </p:nvSpPr>
          <p:spPr>
            <a:xfrm flipH="1">
              <a:off x="10368399" y="82266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67" name="Oval 66">
              <a:extLst>
                <a:ext uri="{FF2B5EF4-FFF2-40B4-BE49-F238E27FC236}">
                  <a16:creationId xmlns:a16="http://schemas.microsoft.com/office/drawing/2014/main" id="{2E7F2422-726E-1F22-0803-1AC5DC30D452}"/>
                </a:ext>
              </a:extLst>
            </p:cNvPr>
            <p:cNvSpPr/>
            <p:nvPr/>
          </p:nvSpPr>
          <p:spPr>
            <a:xfrm flipH="1">
              <a:off x="10198490" y="83790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pic>
          <p:nvPicPr>
            <p:cNvPr id="26" name="Picture 25" descr="See the source image">
              <a:extLst>
                <a:ext uri="{FF2B5EF4-FFF2-40B4-BE49-F238E27FC236}">
                  <a16:creationId xmlns:a16="http://schemas.microsoft.com/office/drawing/2014/main" id="{36E513DA-EAFB-9726-3AF0-6DF9DA080C4B}"/>
                </a:ext>
              </a:extLst>
            </p:cNvPr>
            <p:cNvPicPr>
              <a:picLocks noChangeAspect="1" noChangeArrowheads="1"/>
            </p:cNvPicPr>
            <p:nvPr/>
          </p:nvPicPr>
          <p:blipFill>
            <a:blip r:embed="rId2">
              <a:duotone>
                <a:prstClr val="black"/>
                <a:schemeClr val="accent1">
                  <a:tint val="45000"/>
                  <a:satMod val="400000"/>
                </a:schemeClr>
              </a:duotone>
              <a:extLst>
                <a:ext uri="{BEBA8EAE-BF5A-486C-A8C5-ECC9F3942E4B}">
                  <a14:imgProps xmlns:a14="http://schemas.microsoft.com/office/drawing/2010/main">
                    <a14:imgLayer r:embed="rId3">
                      <a14:imgEffect>
                        <a14:colorTemperature colorTemp="59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345560" y="9095784"/>
              <a:ext cx="484092" cy="551478"/>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descr="See related image detail">
              <a:extLst>
                <a:ext uri="{FF2B5EF4-FFF2-40B4-BE49-F238E27FC236}">
                  <a16:creationId xmlns:a16="http://schemas.microsoft.com/office/drawing/2014/main" id="{385F1437-4433-35AD-C178-096301069027}"/>
                </a:ext>
              </a:extLst>
            </p:cNvPr>
            <p:cNvPicPr>
              <a:picLocks noChangeAspect="1" noChangeArrowheads="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62349" y="9314167"/>
              <a:ext cx="636850" cy="333095"/>
            </a:xfrm>
            <a:prstGeom prst="rect">
              <a:avLst/>
            </a:prstGeom>
            <a:noFill/>
            <a:ln>
              <a:noFill/>
            </a:ln>
          </p:spPr>
        </p:pic>
        <p:sp>
          <p:nvSpPr>
            <p:cNvPr id="28" name="Oval 27">
              <a:extLst>
                <a:ext uri="{FF2B5EF4-FFF2-40B4-BE49-F238E27FC236}">
                  <a16:creationId xmlns:a16="http://schemas.microsoft.com/office/drawing/2014/main" id="{343291BC-5D3E-D006-FC36-D9A34DAE7B3F}"/>
                </a:ext>
              </a:extLst>
            </p:cNvPr>
            <p:cNvSpPr/>
            <p:nvPr/>
          </p:nvSpPr>
          <p:spPr>
            <a:xfrm>
              <a:off x="1626954" y="83040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9" name="Oval 28">
              <a:extLst>
                <a:ext uri="{FF2B5EF4-FFF2-40B4-BE49-F238E27FC236}">
                  <a16:creationId xmlns:a16="http://schemas.microsoft.com/office/drawing/2014/main" id="{D34C2994-6024-9E5F-A404-136E91F1BD0D}"/>
                </a:ext>
              </a:extLst>
            </p:cNvPr>
            <p:cNvSpPr/>
            <p:nvPr/>
          </p:nvSpPr>
          <p:spPr>
            <a:xfrm>
              <a:off x="1779354" y="84564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0" name="Oval 29">
              <a:extLst>
                <a:ext uri="{FF2B5EF4-FFF2-40B4-BE49-F238E27FC236}">
                  <a16:creationId xmlns:a16="http://schemas.microsoft.com/office/drawing/2014/main" id="{2C3A5A5C-BB28-33C5-C956-507F7A908BB2}"/>
                </a:ext>
              </a:extLst>
            </p:cNvPr>
            <p:cNvSpPr/>
            <p:nvPr/>
          </p:nvSpPr>
          <p:spPr>
            <a:xfrm>
              <a:off x="1931754" y="8608821"/>
              <a:ext cx="320040" cy="3200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1" name="Oval 30">
              <a:extLst>
                <a:ext uri="{FF2B5EF4-FFF2-40B4-BE49-F238E27FC236}">
                  <a16:creationId xmlns:a16="http://schemas.microsoft.com/office/drawing/2014/main" id="{D825717D-BCF9-7C8D-2ABD-5583DBA2C738}"/>
                </a:ext>
              </a:extLst>
            </p:cNvPr>
            <p:cNvSpPr/>
            <p:nvPr/>
          </p:nvSpPr>
          <p:spPr>
            <a:xfrm>
              <a:off x="2084154" y="87612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 name="Oval 31">
              <a:extLst>
                <a:ext uri="{FF2B5EF4-FFF2-40B4-BE49-F238E27FC236}">
                  <a16:creationId xmlns:a16="http://schemas.microsoft.com/office/drawing/2014/main" id="{D3C48F76-A1DC-D004-4081-02D74B36EFB9}"/>
                </a:ext>
              </a:extLst>
            </p:cNvPr>
            <p:cNvSpPr/>
            <p:nvPr/>
          </p:nvSpPr>
          <p:spPr>
            <a:xfrm>
              <a:off x="2236554" y="89136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3" name="Oval 32">
              <a:extLst>
                <a:ext uri="{FF2B5EF4-FFF2-40B4-BE49-F238E27FC236}">
                  <a16:creationId xmlns:a16="http://schemas.microsoft.com/office/drawing/2014/main" id="{B51A7D6D-2AB5-F3EE-B3D2-29A0879A4905}"/>
                </a:ext>
              </a:extLst>
            </p:cNvPr>
            <p:cNvSpPr/>
            <p:nvPr/>
          </p:nvSpPr>
          <p:spPr>
            <a:xfrm>
              <a:off x="2523471" y="9071434"/>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34" name="Straight Connector 33">
              <a:extLst>
                <a:ext uri="{FF2B5EF4-FFF2-40B4-BE49-F238E27FC236}">
                  <a16:creationId xmlns:a16="http://schemas.microsoft.com/office/drawing/2014/main" id="{1602C41F-3445-F0E6-C934-66E98D31E1FF}"/>
                </a:ext>
              </a:extLst>
            </p:cNvPr>
            <p:cNvCxnSpPr>
              <a:stCxn id="28" idx="7"/>
              <a:endCxn id="95" idx="3"/>
            </p:cNvCxnSpPr>
            <p:nvPr/>
          </p:nvCxnSpPr>
          <p:spPr>
            <a:xfrm>
              <a:off x="1900125" y="8350890"/>
              <a:ext cx="729093" cy="59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792798CC-A23E-0332-0BD9-3449BD44C477}"/>
                </a:ext>
              </a:extLst>
            </p:cNvPr>
            <p:cNvCxnSpPr>
              <a:stCxn id="29" idx="7"/>
              <a:endCxn id="95" idx="3"/>
            </p:cNvCxnSpPr>
            <p:nvPr/>
          </p:nvCxnSpPr>
          <p:spPr>
            <a:xfrm flipV="1">
              <a:off x="2052525" y="8410644"/>
              <a:ext cx="576693" cy="92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2F0ACE2F-3066-5E4E-CE02-C7E800C75444}"/>
                </a:ext>
              </a:extLst>
            </p:cNvPr>
            <p:cNvCxnSpPr>
              <a:stCxn id="30" idx="7"/>
              <a:endCxn id="95" idx="3"/>
            </p:cNvCxnSpPr>
            <p:nvPr/>
          </p:nvCxnSpPr>
          <p:spPr>
            <a:xfrm flipV="1">
              <a:off x="2204925" y="8410644"/>
              <a:ext cx="424293" cy="245046"/>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37" name="Straight Connector 36">
              <a:extLst>
                <a:ext uri="{FF2B5EF4-FFF2-40B4-BE49-F238E27FC236}">
                  <a16:creationId xmlns:a16="http://schemas.microsoft.com/office/drawing/2014/main" id="{ABFE0CD5-4311-74B6-CAB1-36E1D31D25FC}"/>
                </a:ext>
              </a:extLst>
            </p:cNvPr>
            <p:cNvCxnSpPr>
              <a:stCxn id="31" idx="7"/>
              <a:endCxn id="95" idx="3"/>
            </p:cNvCxnSpPr>
            <p:nvPr/>
          </p:nvCxnSpPr>
          <p:spPr>
            <a:xfrm flipV="1">
              <a:off x="2357325" y="8410644"/>
              <a:ext cx="271893" cy="39744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C4A39E1F-DDB1-1D0D-925C-E95A05351EB8}"/>
                </a:ext>
              </a:extLst>
            </p:cNvPr>
            <p:cNvCxnSpPr>
              <a:stCxn id="95" idx="3"/>
              <a:endCxn id="32" idx="7"/>
            </p:cNvCxnSpPr>
            <p:nvPr/>
          </p:nvCxnSpPr>
          <p:spPr>
            <a:xfrm flipH="1">
              <a:off x="2509725" y="8410644"/>
              <a:ext cx="119493" cy="549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3F20B9B-3F52-5B90-2BFA-C827764C7964}"/>
                </a:ext>
              </a:extLst>
            </p:cNvPr>
            <p:cNvCxnSpPr>
              <a:cxnSpLocks/>
              <a:stCxn id="95" idx="3"/>
            </p:cNvCxnSpPr>
            <p:nvPr/>
          </p:nvCxnSpPr>
          <p:spPr>
            <a:xfrm>
              <a:off x="2629218" y="8410644"/>
              <a:ext cx="44050" cy="704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53EC0E54-5B95-3190-212A-78412C1EA8E2}"/>
                </a:ext>
              </a:extLst>
            </p:cNvPr>
            <p:cNvCxnSpPr>
              <a:stCxn id="95" idx="7"/>
              <a:endCxn id="96" idx="3"/>
            </p:cNvCxnSpPr>
            <p:nvPr/>
          </p:nvCxnSpPr>
          <p:spPr>
            <a:xfrm flipV="1">
              <a:off x="2855520" y="7864544"/>
              <a:ext cx="434098" cy="319798"/>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41" name="Straight Connector 40">
              <a:extLst>
                <a:ext uri="{FF2B5EF4-FFF2-40B4-BE49-F238E27FC236}">
                  <a16:creationId xmlns:a16="http://schemas.microsoft.com/office/drawing/2014/main" id="{1B7CDE53-9F05-36C2-24A1-A3F5918C161D}"/>
                </a:ext>
              </a:extLst>
            </p:cNvPr>
            <p:cNvCxnSpPr>
              <a:cxnSpLocks/>
              <a:stCxn id="96" idx="1"/>
              <a:endCxn id="97" idx="4"/>
            </p:cNvCxnSpPr>
            <p:nvPr/>
          </p:nvCxnSpPr>
          <p:spPr>
            <a:xfrm flipH="1" flipV="1">
              <a:off x="3236221" y="7327213"/>
              <a:ext cx="53397" cy="3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55AE2E-9BF9-83EA-19D1-200705EFFC51}"/>
                </a:ext>
              </a:extLst>
            </p:cNvPr>
            <p:cNvCxnSpPr>
              <a:stCxn id="97" idx="7"/>
              <a:endCxn id="99" idx="3"/>
            </p:cNvCxnSpPr>
            <p:nvPr/>
          </p:nvCxnSpPr>
          <p:spPr>
            <a:xfrm flipV="1">
              <a:off x="3349372" y="6768387"/>
              <a:ext cx="288936" cy="28565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368ABF5-0C5D-2781-0D8C-19E4F21F139A}"/>
                </a:ext>
              </a:extLst>
            </p:cNvPr>
            <p:cNvCxnSpPr>
              <a:stCxn id="99" idx="6"/>
              <a:endCxn id="101" idx="1"/>
            </p:cNvCxnSpPr>
            <p:nvPr/>
          </p:nvCxnSpPr>
          <p:spPr>
            <a:xfrm>
              <a:off x="3911479" y="6655236"/>
              <a:ext cx="508439" cy="232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AC9B13BE-0399-50D1-254E-38109081712B}"/>
                </a:ext>
              </a:extLst>
            </p:cNvPr>
            <p:cNvCxnSpPr>
              <a:cxnSpLocks/>
              <a:stCxn id="99" idx="4"/>
              <a:endCxn id="98" idx="0"/>
            </p:cNvCxnSpPr>
            <p:nvPr/>
          </p:nvCxnSpPr>
          <p:spPr>
            <a:xfrm>
              <a:off x="3751459" y="6815256"/>
              <a:ext cx="146610" cy="52501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824AB263-8887-DB50-AA57-2BBF83BF959F}"/>
                </a:ext>
              </a:extLst>
            </p:cNvPr>
            <p:cNvCxnSpPr>
              <a:cxnSpLocks/>
              <a:stCxn id="97" idx="6"/>
              <a:endCxn id="98" idx="1"/>
            </p:cNvCxnSpPr>
            <p:nvPr/>
          </p:nvCxnSpPr>
          <p:spPr>
            <a:xfrm>
              <a:off x="3396241" y="7167193"/>
              <a:ext cx="388677" cy="219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01A5A197-5080-0FE2-2E27-B966B875A49C}"/>
                </a:ext>
              </a:extLst>
            </p:cNvPr>
            <p:cNvCxnSpPr>
              <a:stCxn id="96" idx="7"/>
              <a:endCxn id="98" idx="3"/>
            </p:cNvCxnSpPr>
            <p:nvPr/>
          </p:nvCxnSpPr>
          <p:spPr>
            <a:xfrm flipV="1">
              <a:off x="3515920" y="7613439"/>
              <a:ext cx="268998" cy="24803"/>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47" name="Straight Connector 46">
              <a:extLst>
                <a:ext uri="{FF2B5EF4-FFF2-40B4-BE49-F238E27FC236}">
                  <a16:creationId xmlns:a16="http://schemas.microsoft.com/office/drawing/2014/main" id="{3B368529-C5F7-F86B-9110-A8C1CF347B1F}"/>
                </a:ext>
              </a:extLst>
            </p:cNvPr>
            <p:cNvCxnSpPr>
              <a:stCxn id="96" idx="5"/>
              <a:endCxn id="103" idx="2"/>
            </p:cNvCxnSpPr>
            <p:nvPr/>
          </p:nvCxnSpPr>
          <p:spPr>
            <a:xfrm>
              <a:off x="3515920" y="7864544"/>
              <a:ext cx="408614" cy="1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3D202C3A-4F4E-C69C-396C-936D93E2E933}"/>
                </a:ext>
              </a:extLst>
            </p:cNvPr>
            <p:cNvCxnSpPr>
              <a:stCxn id="98" idx="6"/>
              <a:endCxn id="105" idx="2"/>
            </p:cNvCxnSpPr>
            <p:nvPr/>
          </p:nvCxnSpPr>
          <p:spPr>
            <a:xfrm>
              <a:off x="4058089" y="7500288"/>
              <a:ext cx="591407" cy="128802"/>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721BB18E-EC5E-A4A6-0B27-C12DAC50D28D}"/>
                </a:ext>
              </a:extLst>
            </p:cNvPr>
            <p:cNvCxnSpPr>
              <a:cxnSpLocks/>
              <a:stCxn id="101" idx="5"/>
              <a:endCxn id="105" idx="0"/>
            </p:cNvCxnSpPr>
            <p:nvPr/>
          </p:nvCxnSpPr>
          <p:spPr>
            <a:xfrm>
              <a:off x="4646220" y="7113796"/>
              <a:ext cx="163296" cy="355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64AA2984-7F44-7696-B740-1DF2BA710CC1}"/>
                </a:ext>
              </a:extLst>
            </p:cNvPr>
            <p:cNvCxnSpPr>
              <a:cxnSpLocks/>
              <a:stCxn id="103" idx="7"/>
              <a:endCxn id="105" idx="3"/>
            </p:cNvCxnSpPr>
            <p:nvPr/>
          </p:nvCxnSpPr>
          <p:spPr>
            <a:xfrm flipV="1">
              <a:off x="4197705" y="7742241"/>
              <a:ext cx="498660" cy="198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46452AC3-F4C9-DFB9-78E7-64CE32DF563B}"/>
                </a:ext>
              </a:extLst>
            </p:cNvPr>
            <p:cNvCxnSpPr>
              <a:stCxn id="98" idx="7"/>
              <a:endCxn id="101" idx="3"/>
            </p:cNvCxnSpPr>
            <p:nvPr/>
          </p:nvCxnSpPr>
          <p:spPr>
            <a:xfrm flipV="1">
              <a:off x="4011220" y="7113796"/>
              <a:ext cx="408698" cy="273341"/>
            </a:xfrm>
            <a:prstGeom prst="line">
              <a:avLst/>
            </a:prstGeom>
            <a:ln w="28575">
              <a:solidFill>
                <a:schemeClr val="accent3"/>
              </a:solidFill>
            </a:ln>
          </p:spPr>
          <p:style>
            <a:lnRef idx="3">
              <a:schemeClr val="accent3"/>
            </a:lnRef>
            <a:fillRef idx="0">
              <a:schemeClr val="accent3"/>
            </a:fillRef>
            <a:effectRef idx="2">
              <a:schemeClr val="accent3"/>
            </a:effectRef>
            <a:fontRef idx="minor">
              <a:schemeClr val="tx1"/>
            </a:fontRef>
          </p:style>
        </p:cxnSp>
        <p:cxnSp>
          <p:nvCxnSpPr>
            <p:cNvPr id="52" name="Straight Connector 51">
              <a:extLst>
                <a:ext uri="{FF2B5EF4-FFF2-40B4-BE49-F238E27FC236}">
                  <a16:creationId xmlns:a16="http://schemas.microsoft.com/office/drawing/2014/main" id="{898E38D9-D652-78A9-CCBC-92AE8AE6C146}"/>
                </a:ext>
              </a:extLst>
            </p:cNvPr>
            <p:cNvCxnSpPr>
              <a:cxnSpLocks/>
              <a:stCxn id="109" idx="1"/>
              <a:endCxn id="111" idx="4"/>
            </p:cNvCxnSpPr>
            <p:nvPr/>
          </p:nvCxnSpPr>
          <p:spPr>
            <a:xfrm flipH="1" flipV="1">
              <a:off x="6750676" y="7160665"/>
              <a:ext cx="53397" cy="3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38A960E-DB43-F1EB-73AE-C3E89C9B8F6A}"/>
                </a:ext>
              </a:extLst>
            </p:cNvPr>
            <p:cNvCxnSpPr>
              <a:cxnSpLocks/>
              <a:stCxn id="111" idx="7"/>
              <a:endCxn id="115" idx="3"/>
            </p:cNvCxnSpPr>
            <p:nvPr/>
          </p:nvCxnSpPr>
          <p:spPr>
            <a:xfrm flipV="1">
              <a:off x="6863827" y="6601839"/>
              <a:ext cx="288936" cy="285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03A079FB-BE78-81DA-368F-0E3B1766CC1C}"/>
                </a:ext>
              </a:extLst>
            </p:cNvPr>
            <p:cNvCxnSpPr>
              <a:cxnSpLocks/>
              <a:stCxn id="115" idx="6"/>
              <a:endCxn id="116" idx="1"/>
            </p:cNvCxnSpPr>
            <p:nvPr/>
          </p:nvCxnSpPr>
          <p:spPr>
            <a:xfrm>
              <a:off x="7425934" y="6488688"/>
              <a:ext cx="508439" cy="232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02BE7912-1217-041B-4AD7-A2B3E6BFBA94}"/>
                </a:ext>
              </a:extLst>
            </p:cNvPr>
            <p:cNvCxnSpPr>
              <a:cxnSpLocks/>
              <a:stCxn id="115" idx="4"/>
              <a:endCxn id="113" idx="0"/>
            </p:cNvCxnSpPr>
            <p:nvPr/>
          </p:nvCxnSpPr>
          <p:spPr>
            <a:xfrm>
              <a:off x="7265914" y="6648708"/>
              <a:ext cx="146610" cy="52501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1B9679D2-907D-2125-D2F5-C2F147126390}"/>
                </a:ext>
              </a:extLst>
            </p:cNvPr>
            <p:cNvCxnSpPr>
              <a:cxnSpLocks/>
              <a:stCxn id="111" idx="6"/>
              <a:endCxn id="113" idx="1"/>
            </p:cNvCxnSpPr>
            <p:nvPr/>
          </p:nvCxnSpPr>
          <p:spPr>
            <a:xfrm>
              <a:off x="6910696" y="7000645"/>
              <a:ext cx="388677" cy="2199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EFDC018-6AA5-292D-32F0-7BC418BB32FB}"/>
                </a:ext>
              </a:extLst>
            </p:cNvPr>
            <p:cNvCxnSpPr>
              <a:cxnSpLocks/>
              <a:stCxn id="109" idx="6"/>
              <a:endCxn id="113" idx="3"/>
            </p:cNvCxnSpPr>
            <p:nvPr/>
          </p:nvCxnSpPr>
          <p:spPr>
            <a:xfrm flipV="1">
              <a:off x="7077244" y="7446891"/>
              <a:ext cx="222129" cy="137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F57897A6-6DBE-1DB4-A6D1-4DFB43A1130C}"/>
                </a:ext>
              </a:extLst>
            </p:cNvPr>
            <p:cNvCxnSpPr>
              <a:cxnSpLocks/>
              <a:stCxn id="109" idx="5"/>
              <a:endCxn id="117" idx="2"/>
            </p:cNvCxnSpPr>
            <p:nvPr/>
          </p:nvCxnSpPr>
          <p:spPr>
            <a:xfrm>
              <a:off x="7030375" y="7697996"/>
              <a:ext cx="408614" cy="189000"/>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59" name="Straight Connector 58">
              <a:extLst>
                <a:ext uri="{FF2B5EF4-FFF2-40B4-BE49-F238E27FC236}">
                  <a16:creationId xmlns:a16="http://schemas.microsoft.com/office/drawing/2014/main" id="{32274D6D-077B-4C8B-8CBC-CE2B5195EAFE}"/>
                </a:ext>
              </a:extLst>
            </p:cNvPr>
            <p:cNvCxnSpPr>
              <a:cxnSpLocks/>
              <a:stCxn id="113" idx="4"/>
              <a:endCxn id="117" idx="0"/>
            </p:cNvCxnSpPr>
            <p:nvPr/>
          </p:nvCxnSpPr>
          <p:spPr>
            <a:xfrm>
              <a:off x="7412524" y="7493760"/>
              <a:ext cx="186485" cy="2332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B22ABA19-0CDF-D1B2-5CEA-0032B9B37343}"/>
                </a:ext>
              </a:extLst>
            </p:cNvPr>
            <p:cNvCxnSpPr>
              <a:cxnSpLocks/>
              <a:stCxn id="113" idx="6"/>
              <a:endCxn id="118" idx="2"/>
            </p:cNvCxnSpPr>
            <p:nvPr/>
          </p:nvCxnSpPr>
          <p:spPr>
            <a:xfrm>
              <a:off x="7572544" y="7333740"/>
              <a:ext cx="48150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8B11D053-DFD4-21B6-888B-C70B7319620B}"/>
                </a:ext>
              </a:extLst>
            </p:cNvPr>
            <p:cNvCxnSpPr>
              <a:cxnSpLocks/>
              <a:endCxn id="118" idx="0"/>
            </p:cNvCxnSpPr>
            <p:nvPr/>
          </p:nvCxnSpPr>
          <p:spPr>
            <a:xfrm>
              <a:off x="8165306" y="6979387"/>
              <a:ext cx="48765" cy="194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AF090617-E699-136B-7822-F523334057F1}"/>
                </a:ext>
              </a:extLst>
            </p:cNvPr>
            <p:cNvCxnSpPr>
              <a:cxnSpLocks/>
              <a:stCxn id="117" idx="7"/>
              <a:endCxn id="118" idx="3"/>
            </p:cNvCxnSpPr>
            <p:nvPr/>
          </p:nvCxnSpPr>
          <p:spPr>
            <a:xfrm flipV="1">
              <a:off x="7712160" y="7446891"/>
              <a:ext cx="388760" cy="326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D857B92-9014-D17D-63A0-50DABB005604}"/>
                </a:ext>
              </a:extLst>
            </p:cNvPr>
            <p:cNvCxnSpPr>
              <a:cxnSpLocks/>
              <a:stCxn id="113" idx="7"/>
              <a:endCxn id="116" idx="3"/>
            </p:cNvCxnSpPr>
            <p:nvPr/>
          </p:nvCxnSpPr>
          <p:spPr>
            <a:xfrm flipV="1">
              <a:off x="7525675" y="6947248"/>
              <a:ext cx="408698" cy="27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362BA6FC-AD77-A75B-67CE-ADF396A101F6}"/>
                </a:ext>
              </a:extLst>
            </p:cNvPr>
            <p:cNvCxnSpPr>
              <a:stCxn id="101" idx="0"/>
              <a:endCxn id="107" idx="3"/>
            </p:cNvCxnSpPr>
            <p:nvPr/>
          </p:nvCxnSpPr>
          <p:spPr>
            <a:xfrm flipV="1">
              <a:off x="4533069" y="5494320"/>
              <a:ext cx="737749" cy="1346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AAA8E56-C0E7-722E-4D9E-D0DB30DAC168}"/>
                </a:ext>
              </a:extLst>
            </p:cNvPr>
            <p:cNvCxnSpPr>
              <a:stCxn id="107" idx="5"/>
              <a:endCxn id="115" idx="1"/>
            </p:cNvCxnSpPr>
            <p:nvPr/>
          </p:nvCxnSpPr>
          <p:spPr>
            <a:xfrm>
              <a:off x="5497120" y="5494320"/>
              <a:ext cx="1655643" cy="881217"/>
            </a:xfrm>
            <a:prstGeom prst="line">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69" name="Oval 68">
              <a:extLst>
                <a:ext uri="{FF2B5EF4-FFF2-40B4-BE49-F238E27FC236}">
                  <a16:creationId xmlns:a16="http://schemas.microsoft.com/office/drawing/2014/main" id="{61E5FED1-9BD7-8BF8-CEDA-25DE181EA6C4}"/>
                </a:ext>
              </a:extLst>
            </p:cNvPr>
            <p:cNvSpPr/>
            <p:nvPr/>
          </p:nvSpPr>
          <p:spPr>
            <a:xfrm flipH="1">
              <a:off x="9688762" y="88362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71" name="Straight Connector 70">
              <a:extLst>
                <a:ext uri="{FF2B5EF4-FFF2-40B4-BE49-F238E27FC236}">
                  <a16:creationId xmlns:a16="http://schemas.microsoft.com/office/drawing/2014/main" id="{263A6E79-B617-8247-4405-A229F5423946}"/>
                </a:ext>
              </a:extLst>
            </p:cNvPr>
            <p:cNvCxnSpPr>
              <a:cxnSpLocks/>
              <a:stCxn id="66" idx="7"/>
              <a:endCxn id="119" idx="3"/>
            </p:cNvCxnSpPr>
            <p:nvPr/>
          </p:nvCxnSpPr>
          <p:spPr>
            <a:xfrm flipH="1">
              <a:off x="9576409" y="8273488"/>
              <a:ext cx="838859" cy="59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A9B20FE-D6EA-74E3-72A4-F1F946474A3A}"/>
                </a:ext>
              </a:extLst>
            </p:cNvPr>
            <p:cNvCxnSpPr>
              <a:cxnSpLocks/>
              <a:stCxn id="67" idx="7"/>
              <a:endCxn id="119" idx="3"/>
            </p:cNvCxnSpPr>
            <p:nvPr/>
          </p:nvCxnSpPr>
          <p:spPr>
            <a:xfrm flipH="1" flipV="1">
              <a:off x="9576409" y="8333242"/>
              <a:ext cx="668950" cy="92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646D5B9-0EA9-F1A2-F6E2-233E7A3CF2B2}"/>
                </a:ext>
              </a:extLst>
            </p:cNvPr>
            <p:cNvCxnSpPr>
              <a:cxnSpLocks/>
              <a:stCxn id="68" idx="7"/>
              <a:endCxn id="119" idx="3"/>
            </p:cNvCxnSpPr>
            <p:nvPr/>
          </p:nvCxnSpPr>
          <p:spPr>
            <a:xfrm flipH="1" flipV="1">
              <a:off x="9576409" y="8333242"/>
              <a:ext cx="329131" cy="397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AE0F94E4-08EF-3B28-E2E9-C2004A9EFE24}"/>
                </a:ext>
              </a:extLst>
            </p:cNvPr>
            <p:cNvCxnSpPr>
              <a:cxnSpLocks/>
              <a:stCxn id="119" idx="3"/>
              <a:endCxn id="69" idx="7"/>
            </p:cNvCxnSpPr>
            <p:nvPr/>
          </p:nvCxnSpPr>
          <p:spPr>
            <a:xfrm>
              <a:off x="9576409" y="8333242"/>
              <a:ext cx="159222" cy="549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E170ACDE-A80E-2C16-3295-85838089E0FA}"/>
                </a:ext>
              </a:extLst>
            </p:cNvPr>
            <p:cNvCxnSpPr>
              <a:cxnSpLocks/>
              <a:stCxn id="119" idx="3"/>
              <a:endCxn id="70" idx="7"/>
            </p:cNvCxnSpPr>
            <p:nvPr/>
          </p:nvCxnSpPr>
          <p:spPr>
            <a:xfrm flipH="1">
              <a:off x="9565721" y="8333242"/>
              <a:ext cx="10688" cy="702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888B3CB8-0B2F-DAAC-1B67-0D95EDD61258}"/>
                </a:ext>
              </a:extLst>
            </p:cNvPr>
            <p:cNvCxnSpPr>
              <a:stCxn id="118" idx="5"/>
              <a:endCxn id="119" idx="7"/>
            </p:cNvCxnSpPr>
            <p:nvPr/>
          </p:nvCxnSpPr>
          <p:spPr>
            <a:xfrm>
              <a:off x="8327222" y="7446891"/>
              <a:ext cx="1022885" cy="66004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0DEFA1C-E2DA-A9BA-5145-8869BE31D397}"/>
                </a:ext>
              </a:extLst>
            </p:cNvPr>
            <p:cNvCxnSpPr>
              <a:cxnSpLocks/>
              <a:stCxn id="105" idx="7"/>
              <a:endCxn id="120" idx="2"/>
            </p:cNvCxnSpPr>
            <p:nvPr/>
          </p:nvCxnSpPr>
          <p:spPr>
            <a:xfrm flipV="1">
              <a:off x="4922667" y="7274857"/>
              <a:ext cx="626591" cy="241082"/>
            </a:xfrm>
            <a:prstGeom prst="line">
              <a:avLst/>
            </a:prstGeom>
            <a:ln w="28575">
              <a:solidFill>
                <a:schemeClr val="accent3">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F40983E7-7CA2-7D60-F59C-F5F65A50CE55}"/>
                </a:ext>
              </a:extLst>
            </p:cNvPr>
            <p:cNvCxnSpPr>
              <a:cxnSpLocks/>
              <a:stCxn id="120" idx="7"/>
              <a:endCxn id="111" idx="2"/>
            </p:cNvCxnSpPr>
            <p:nvPr/>
          </p:nvCxnSpPr>
          <p:spPr>
            <a:xfrm flipV="1">
              <a:off x="5822429" y="7000645"/>
              <a:ext cx="768227" cy="161061"/>
            </a:xfrm>
            <a:prstGeom prst="line">
              <a:avLst/>
            </a:prstGeom>
            <a:ln>
              <a:prstDash val="solid"/>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CDAC76F-DD68-BAC3-DA87-122969CC0104}"/>
                </a:ext>
              </a:extLst>
            </p:cNvPr>
            <p:cNvCxnSpPr>
              <a:stCxn id="95" idx="0"/>
              <a:endCxn id="97" idx="3"/>
            </p:cNvCxnSpPr>
            <p:nvPr/>
          </p:nvCxnSpPr>
          <p:spPr>
            <a:xfrm flipV="1">
              <a:off x="2742369" y="7280344"/>
              <a:ext cx="380701" cy="85712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47A596EE-AC5D-4AFE-64D8-9E5C202B7E2B}"/>
                </a:ext>
              </a:extLst>
            </p:cNvPr>
            <p:cNvCxnSpPr>
              <a:cxnSpLocks/>
              <a:stCxn id="95" idx="6"/>
              <a:endCxn id="103" idx="3"/>
            </p:cNvCxnSpPr>
            <p:nvPr/>
          </p:nvCxnSpPr>
          <p:spPr>
            <a:xfrm flipV="1">
              <a:off x="2902389" y="8166695"/>
              <a:ext cx="1069014" cy="130798"/>
            </a:xfrm>
            <a:prstGeom prst="line">
              <a:avLst/>
            </a:prstGeom>
            <a:ln w="9525">
              <a:solidFill>
                <a:schemeClr val="accent1"/>
              </a:solidFill>
            </a:ln>
          </p:spPr>
          <p:style>
            <a:lnRef idx="3">
              <a:schemeClr val="accent3"/>
            </a:lnRef>
            <a:fillRef idx="0">
              <a:schemeClr val="accent3"/>
            </a:fillRef>
            <a:effectRef idx="2">
              <a:schemeClr val="accent3"/>
            </a:effectRef>
            <a:fontRef idx="minor">
              <a:schemeClr val="tx1"/>
            </a:fontRef>
          </p:style>
        </p:cxnSp>
        <p:cxnSp>
          <p:nvCxnSpPr>
            <p:cNvPr id="85" name="Straight Connector 84">
              <a:extLst>
                <a:ext uri="{FF2B5EF4-FFF2-40B4-BE49-F238E27FC236}">
                  <a16:creationId xmlns:a16="http://schemas.microsoft.com/office/drawing/2014/main" id="{F31C2A55-889B-7A03-EFDA-975CF3508705}"/>
                </a:ext>
              </a:extLst>
            </p:cNvPr>
            <p:cNvCxnSpPr>
              <a:stCxn id="99" idx="7"/>
              <a:endCxn id="107" idx="3"/>
            </p:cNvCxnSpPr>
            <p:nvPr/>
          </p:nvCxnSpPr>
          <p:spPr>
            <a:xfrm flipV="1">
              <a:off x="3864610" y="5494320"/>
              <a:ext cx="1406208" cy="1047765"/>
            </a:xfrm>
            <a:prstGeom prst="line">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B772633F-50C0-F92E-EBE8-8DC4F3E7CAF1}"/>
                </a:ext>
              </a:extLst>
            </p:cNvPr>
            <p:cNvCxnSpPr>
              <a:stCxn id="107" idx="5"/>
              <a:endCxn id="111" idx="1"/>
            </p:cNvCxnSpPr>
            <p:nvPr/>
          </p:nvCxnSpPr>
          <p:spPr>
            <a:xfrm>
              <a:off x="5497120" y="5494320"/>
              <a:ext cx="1140405" cy="1393174"/>
            </a:xfrm>
            <a:prstGeom prst="line">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7AEC574A-C09C-DE30-67A6-7541A0CFBC4C}"/>
                </a:ext>
              </a:extLst>
            </p:cNvPr>
            <p:cNvCxnSpPr>
              <a:cxnSpLocks/>
              <a:stCxn id="101" idx="6"/>
              <a:endCxn id="120" idx="1"/>
            </p:cNvCxnSpPr>
            <p:nvPr/>
          </p:nvCxnSpPr>
          <p:spPr>
            <a:xfrm>
              <a:off x="4693089" y="7000645"/>
              <a:ext cx="903038" cy="161061"/>
            </a:xfrm>
            <a:prstGeom prst="line">
              <a:avLst/>
            </a:prstGeom>
            <a:ln w="28575">
              <a:solidFill>
                <a:schemeClr val="accent3"/>
              </a:solidFill>
              <a:prstDash val="solid"/>
            </a:ln>
          </p:spPr>
          <p:style>
            <a:lnRef idx="3">
              <a:schemeClr val="accent3"/>
            </a:lnRef>
            <a:fillRef idx="0">
              <a:schemeClr val="accent3"/>
            </a:fillRef>
            <a:effectRef idx="2">
              <a:schemeClr val="accent3"/>
            </a:effectRef>
            <a:fontRef idx="minor">
              <a:schemeClr val="tx1"/>
            </a:fontRef>
          </p:style>
        </p:cxnSp>
        <p:cxnSp>
          <p:nvCxnSpPr>
            <p:cNvPr id="89" name="Straight Connector 88">
              <a:extLst>
                <a:ext uri="{FF2B5EF4-FFF2-40B4-BE49-F238E27FC236}">
                  <a16:creationId xmlns:a16="http://schemas.microsoft.com/office/drawing/2014/main" id="{5C482D92-ADB0-FE23-09C2-07CC61A0A728}"/>
                </a:ext>
              </a:extLst>
            </p:cNvPr>
            <p:cNvCxnSpPr>
              <a:stCxn id="120" idx="6"/>
              <a:endCxn id="109" idx="2"/>
            </p:cNvCxnSpPr>
            <p:nvPr/>
          </p:nvCxnSpPr>
          <p:spPr>
            <a:xfrm>
              <a:off x="5869298" y="7274857"/>
              <a:ext cx="887906" cy="309988"/>
            </a:xfrm>
            <a:prstGeom prst="line">
              <a:avLst/>
            </a:prstGeom>
            <a:ln w="28575">
              <a:solidFill>
                <a:schemeClr val="accent3">
                  <a:lumMod val="60000"/>
                  <a:lumOff val="40000"/>
                </a:schemeClr>
              </a:solidFill>
              <a:prstDash val="solid"/>
            </a:ln>
          </p:spPr>
          <p:style>
            <a:lnRef idx="3">
              <a:schemeClr val="accent3"/>
            </a:lnRef>
            <a:fillRef idx="0">
              <a:schemeClr val="accent3"/>
            </a:fillRef>
            <a:effectRef idx="2">
              <a:schemeClr val="accent3"/>
            </a:effectRef>
            <a:fontRef idx="minor">
              <a:schemeClr val="tx1"/>
            </a:fontRef>
          </p:style>
        </p:cxnSp>
        <p:sp>
          <p:nvSpPr>
            <p:cNvPr id="90" name="TextBox 89">
              <a:extLst>
                <a:ext uri="{FF2B5EF4-FFF2-40B4-BE49-F238E27FC236}">
                  <a16:creationId xmlns:a16="http://schemas.microsoft.com/office/drawing/2014/main" id="{4D16FB2A-D4B7-ABFE-F4CE-9D3D0FCCB145}"/>
                </a:ext>
              </a:extLst>
            </p:cNvPr>
            <p:cNvSpPr txBox="1"/>
            <p:nvPr/>
          </p:nvSpPr>
          <p:spPr>
            <a:xfrm>
              <a:off x="2949589" y="8357634"/>
              <a:ext cx="979898" cy="215443"/>
            </a:xfrm>
            <a:prstGeom prst="rect">
              <a:avLst/>
            </a:prstGeom>
            <a:noFill/>
          </p:spPr>
          <p:txBody>
            <a:bodyPr wrap="none" lIns="0" tIns="0" rIns="0" bIns="0" rtlCol="0">
              <a:spAutoFit/>
            </a:bodyPr>
            <a:lstStyle/>
            <a:p>
              <a:r>
                <a:rPr lang="en-US" sz="1260"/>
                <a:t>Home router</a:t>
              </a:r>
            </a:p>
          </p:txBody>
        </p:sp>
        <p:sp>
          <p:nvSpPr>
            <p:cNvPr id="91" name="TextBox 90">
              <a:extLst>
                <a:ext uri="{FF2B5EF4-FFF2-40B4-BE49-F238E27FC236}">
                  <a16:creationId xmlns:a16="http://schemas.microsoft.com/office/drawing/2014/main" id="{B64689E0-75C1-8794-7C55-41340C1F7A57}"/>
                </a:ext>
              </a:extLst>
            </p:cNvPr>
            <p:cNvSpPr txBox="1"/>
            <p:nvPr/>
          </p:nvSpPr>
          <p:spPr>
            <a:xfrm>
              <a:off x="5132418" y="7503794"/>
              <a:ext cx="905120" cy="430887"/>
            </a:xfrm>
            <a:prstGeom prst="rect">
              <a:avLst/>
            </a:prstGeom>
            <a:ln w="28575">
              <a:noFill/>
            </a:ln>
          </p:spPr>
          <p:style>
            <a:lnRef idx="1">
              <a:schemeClr val="accent1"/>
            </a:lnRef>
            <a:fillRef idx="0">
              <a:schemeClr val="accent1"/>
            </a:fillRef>
            <a:effectRef idx="0">
              <a:schemeClr val="accent1"/>
            </a:effectRef>
            <a:fontRef idx="minor">
              <a:schemeClr val="tx1"/>
            </a:fontRef>
          </p:style>
          <p:txBody>
            <a:bodyPr wrap="square" lIns="0" tIns="0" rIns="0" bIns="0" rtlCol="0">
              <a:spAutoFit/>
            </a:bodyPr>
            <a:lstStyle/>
            <a:p>
              <a:r>
                <a:rPr lang="en-US" sz="1260"/>
                <a:t>ISP peering node</a:t>
              </a:r>
            </a:p>
          </p:txBody>
        </p:sp>
        <p:sp>
          <p:nvSpPr>
            <p:cNvPr id="92" name="TextBox 91">
              <a:extLst>
                <a:ext uri="{FF2B5EF4-FFF2-40B4-BE49-F238E27FC236}">
                  <a16:creationId xmlns:a16="http://schemas.microsoft.com/office/drawing/2014/main" id="{A95B66FE-0A4E-162F-EC6B-C60E165C7B49}"/>
                </a:ext>
              </a:extLst>
            </p:cNvPr>
            <p:cNvSpPr txBox="1"/>
            <p:nvPr/>
          </p:nvSpPr>
          <p:spPr>
            <a:xfrm>
              <a:off x="5638920" y="5221149"/>
              <a:ext cx="942993" cy="215443"/>
            </a:xfrm>
            <a:prstGeom prst="rect">
              <a:avLst/>
            </a:prstGeom>
            <a:noFill/>
          </p:spPr>
          <p:txBody>
            <a:bodyPr wrap="none" lIns="0" tIns="0" rIns="0" bIns="0" rtlCol="0">
              <a:spAutoFit/>
            </a:bodyPr>
            <a:lstStyle/>
            <a:p>
              <a:r>
                <a:rPr lang="en-US" sz="1260"/>
                <a:t>Relay server</a:t>
              </a:r>
            </a:p>
          </p:txBody>
        </p:sp>
        <p:cxnSp>
          <p:nvCxnSpPr>
            <p:cNvPr id="94" name="Straight Connector 93">
              <a:extLst>
                <a:ext uri="{FF2B5EF4-FFF2-40B4-BE49-F238E27FC236}">
                  <a16:creationId xmlns:a16="http://schemas.microsoft.com/office/drawing/2014/main" id="{2360BC7F-D1C9-157D-6ECC-852609CB6C83}"/>
                </a:ext>
              </a:extLst>
            </p:cNvPr>
            <p:cNvCxnSpPr>
              <a:cxnSpLocks/>
              <a:endCxn id="119" idx="7"/>
            </p:cNvCxnSpPr>
            <p:nvPr/>
          </p:nvCxnSpPr>
          <p:spPr>
            <a:xfrm>
              <a:off x="7767331" y="7920402"/>
              <a:ext cx="1582776" cy="186538"/>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sp>
          <p:nvSpPr>
            <p:cNvPr id="95" name="Oval 94">
              <a:extLst>
                <a:ext uri="{FF2B5EF4-FFF2-40B4-BE49-F238E27FC236}">
                  <a16:creationId xmlns:a16="http://schemas.microsoft.com/office/drawing/2014/main" id="{4686896A-6319-FC29-DD22-4E2517B634A2}"/>
                </a:ext>
              </a:extLst>
            </p:cNvPr>
            <p:cNvSpPr/>
            <p:nvPr/>
          </p:nvSpPr>
          <p:spPr>
            <a:xfrm>
              <a:off x="2582349" y="8137473"/>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96" name="Oval 95">
              <a:extLst>
                <a:ext uri="{FF2B5EF4-FFF2-40B4-BE49-F238E27FC236}">
                  <a16:creationId xmlns:a16="http://schemas.microsoft.com/office/drawing/2014/main" id="{2BEEA16E-D61B-C3C0-126B-838A4264C59E}"/>
                </a:ext>
              </a:extLst>
            </p:cNvPr>
            <p:cNvSpPr/>
            <p:nvPr/>
          </p:nvSpPr>
          <p:spPr>
            <a:xfrm>
              <a:off x="3242749" y="7591373"/>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97" name="Oval 96">
              <a:extLst>
                <a:ext uri="{FF2B5EF4-FFF2-40B4-BE49-F238E27FC236}">
                  <a16:creationId xmlns:a16="http://schemas.microsoft.com/office/drawing/2014/main" id="{834A3393-610A-6A89-D832-2C9477741C2B}"/>
                </a:ext>
              </a:extLst>
            </p:cNvPr>
            <p:cNvSpPr/>
            <p:nvPr/>
          </p:nvSpPr>
          <p:spPr>
            <a:xfrm>
              <a:off x="3076201" y="7007173"/>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98" name="Oval 97">
              <a:extLst>
                <a:ext uri="{FF2B5EF4-FFF2-40B4-BE49-F238E27FC236}">
                  <a16:creationId xmlns:a16="http://schemas.microsoft.com/office/drawing/2014/main" id="{B9F529C3-AFE8-7264-BAAF-D56F6E430401}"/>
                </a:ext>
              </a:extLst>
            </p:cNvPr>
            <p:cNvSpPr/>
            <p:nvPr/>
          </p:nvSpPr>
          <p:spPr>
            <a:xfrm>
              <a:off x="3738049" y="7340268"/>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99" name="Oval 98">
              <a:extLst>
                <a:ext uri="{FF2B5EF4-FFF2-40B4-BE49-F238E27FC236}">
                  <a16:creationId xmlns:a16="http://schemas.microsoft.com/office/drawing/2014/main" id="{4E74FAFD-6375-424C-82BF-AA3F24D94F2C}"/>
                </a:ext>
              </a:extLst>
            </p:cNvPr>
            <p:cNvSpPr/>
            <p:nvPr/>
          </p:nvSpPr>
          <p:spPr>
            <a:xfrm>
              <a:off x="3591439" y="6495216"/>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01" name="Oval 100">
              <a:extLst>
                <a:ext uri="{FF2B5EF4-FFF2-40B4-BE49-F238E27FC236}">
                  <a16:creationId xmlns:a16="http://schemas.microsoft.com/office/drawing/2014/main" id="{06CBB16C-A82E-9865-1C81-603097BCBBE4}"/>
                </a:ext>
              </a:extLst>
            </p:cNvPr>
            <p:cNvSpPr/>
            <p:nvPr/>
          </p:nvSpPr>
          <p:spPr>
            <a:xfrm>
              <a:off x="4373049" y="684062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03" name="Oval 102">
              <a:extLst>
                <a:ext uri="{FF2B5EF4-FFF2-40B4-BE49-F238E27FC236}">
                  <a16:creationId xmlns:a16="http://schemas.microsoft.com/office/drawing/2014/main" id="{9313AAEB-C392-5CE4-BE46-2DE95339F03C}"/>
                </a:ext>
              </a:extLst>
            </p:cNvPr>
            <p:cNvSpPr/>
            <p:nvPr/>
          </p:nvSpPr>
          <p:spPr>
            <a:xfrm>
              <a:off x="3924534" y="7893524"/>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05" name="Oval 104">
              <a:extLst>
                <a:ext uri="{FF2B5EF4-FFF2-40B4-BE49-F238E27FC236}">
                  <a16:creationId xmlns:a16="http://schemas.microsoft.com/office/drawing/2014/main" id="{3F8FD161-6539-C463-A414-913A3C207609}"/>
                </a:ext>
              </a:extLst>
            </p:cNvPr>
            <p:cNvSpPr/>
            <p:nvPr/>
          </p:nvSpPr>
          <p:spPr>
            <a:xfrm>
              <a:off x="4649496" y="7469070"/>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07" name="Oval 106">
              <a:extLst>
                <a:ext uri="{FF2B5EF4-FFF2-40B4-BE49-F238E27FC236}">
                  <a16:creationId xmlns:a16="http://schemas.microsoft.com/office/drawing/2014/main" id="{AE651C4B-BC96-00B1-0DDC-75D0DE57D561}"/>
                </a:ext>
              </a:extLst>
            </p:cNvPr>
            <p:cNvSpPr/>
            <p:nvPr/>
          </p:nvSpPr>
          <p:spPr>
            <a:xfrm>
              <a:off x="5223949" y="5221149"/>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09" name="Oval 108">
              <a:extLst>
                <a:ext uri="{FF2B5EF4-FFF2-40B4-BE49-F238E27FC236}">
                  <a16:creationId xmlns:a16="http://schemas.microsoft.com/office/drawing/2014/main" id="{E6B92044-2B6D-9EF9-12AF-47B55D75A87D}"/>
                </a:ext>
              </a:extLst>
            </p:cNvPr>
            <p:cNvSpPr/>
            <p:nvPr/>
          </p:nvSpPr>
          <p:spPr>
            <a:xfrm>
              <a:off x="6757204" y="742482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11" name="Oval 110">
              <a:extLst>
                <a:ext uri="{FF2B5EF4-FFF2-40B4-BE49-F238E27FC236}">
                  <a16:creationId xmlns:a16="http://schemas.microsoft.com/office/drawing/2014/main" id="{2FE0D71C-67F1-8691-40CC-959B46BF6FAC}"/>
                </a:ext>
              </a:extLst>
            </p:cNvPr>
            <p:cNvSpPr/>
            <p:nvPr/>
          </p:nvSpPr>
          <p:spPr>
            <a:xfrm>
              <a:off x="6590656" y="684062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13" name="Oval 112">
              <a:extLst>
                <a:ext uri="{FF2B5EF4-FFF2-40B4-BE49-F238E27FC236}">
                  <a16:creationId xmlns:a16="http://schemas.microsoft.com/office/drawing/2014/main" id="{E2BD7E69-6435-913D-C10F-3E8002A8BC0D}"/>
                </a:ext>
              </a:extLst>
            </p:cNvPr>
            <p:cNvSpPr/>
            <p:nvPr/>
          </p:nvSpPr>
          <p:spPr>
            <a:xfrm>
              <a:off x="7252504" y="7173720"/>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15" name="Oval 114">
              <a:extLst>
                <a:ext uri="{FF2B5EF4-FFF2-40B4-BE49-F238E27FC236}">
                  <a16:creationId xmlns:a16="http://schemas.microsoft.com/office/drawing/2014/main" id="{2F689083-0FDD-DCCE-9D75-1FD8BC2294FB}"/>
                </a:ext>
              </a:extLst>
            </p:cNvPr>
            <p:cNvSpPr/>
            <p:nvPr/>
          </p:nvSpPr>
          <p:spPr>
            <a:xfrm>
              <a:off x="7105894" y="6328668"/>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16" name="Oval 115">
              <a:extLst>
                <a:ext uri="{FF2B5EF4-FFF2-40B4-BE49-F238E27FC236}">
                  <a16:creationId xmlns:a16="http://schemas.microsoft.com/office/drawing/2014/main" id="{BB1AD9B2-6CB6-D6A7-D700-D3D76B06DCED}"/>
                </a:ext>
              </a:extLst>
            </p:cNvPr>
            <p:cNvSpPr/>
            <p:nvPr/>
          </p:nvSpPr>
          <p:spPr>
            <a:xfrm>
              <a:off x="7887504" y="6674077"/>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17" name="Oval 116">
              <a:extLst>
                <a:ext uri="{FF2B5EF4-FFF2-40B4-BE49-F238E27FC236}">
                  <a16:creationId xmlns:a16="http://schemas.microsoft.com/office/drawing/2014/main" id="{0C234109-9692-9E32-60AD-96D8572FF31B}"/>
                </a:ext>
              </a:extLst>
            </p:cNvPr>
            <p:cNvSpPr/>
            <p:nvPr/>
          </p:nvSpPr>
          <p:spPr>
            <a:xfrm>
              <a:off x="7438989" y="7726976"/>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18" name="Oval 117">
              <a:extLst>
                <a:ext uri="{FF2B5EF4-FFF2-40B4-BE49-F238E27FC236}">
                  <a16:creationId xmlns:a16="http://schemas.microsoft.com/office/drawing/2014/main" id="{5C55F566-10FE-CC63-0DD7-06F79905B5DF}"/>
                </a:ext>
              </a:extLst>
            </p:cNvPr>
            <p:cNvSpPr/>
            <p:nvPr/>
          </p:nvSpPr>
          <p:spPr>
            <a:xfrm>
              <a:off x="8054051" y="7173720"/>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19" name="Oval 118">
              <a:extLst>
                <a:ext uri="{FF2B5EF4-FFF2-40B4-BE49-F238E27FC236}">
                  <a16:creationId xmlns:a16="http://schemas.microsoft.com/office/drawing/2014/main" id="{3D0DF4FE-A949-C91F-B6CD-227DBF3861D2}"/>
                </a:ext>
              </a:extLst>
            </p:cNvPr>
            <p:cNvSpPr/>
            <p:nvPr/>
          </p:nvSpPr>
          <p:spPr>
            <a:xfrm flipH="1">
              <a:off x="9303238" y="8060071"/>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20" name="Oval 119">
              <a:extLst>
                <a:ext uri="{FF2B5EF4-FFF2-40B4-BE49-F238E27FC236}">
                  <a16:creationId xmlns:a16="http://schemas.microsoft.com/office/drawing/2014/main" id="{5FAB1026-9952-0D7E-5A0F-5C9AC0723486}"/>
                </a:ext>
              </a:extLst>
            </p:cNvPr>
            <p:cNvSpPr/>
            <p:nvPr/>
          </p:nvSpPr>
          <p:spPr>
            <a:xfrm>
              <a:off x="5549258" y="7114837"/>
              <a:ext cx="320040" cy="3200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21" name="TextBox 120">
              <a:extLst>
                <a:ext uri="{FF2B5EF4-FFF2-40B4-BE49-F238E27FC236}">
                  <a16:creationId xmlns:a16="http://schemas.microsoft.com/office/drawing/2014/main" id="{8C7A8E04-AFE1-A4EC-4CF6-4F4DC5B7D435}"/>
                </a:ext>
              </a:extLst>
            </p:cNvPr>
            <p:cNvSpPr txBox="1"/>
            <p:nvPr/>
          </p:nvSpPr>
          <p:spPr>
            <a:xfrm>
              <a:off x="6243381" y="7518082"/>
              <a:ext cx="466339" cy="215443"/>
            </a:xfrm>
            <a:prstGeom prst="rect">
              <a:avLst/>
            </a:prstGeom>
            <a:noFill/>
          </p:spPr>
          <p:txBody>
            <a:bodyPr wrap="square" lIns="0" tIns="0" rIns="0" bIns="0" rtlCol="0">
              <a:spAutoFit/>
            </a:bodyPr>
            <a:lstStyle/>
            <a:p>
              <a:r>
                <a:rPr lang="en-US" sz="1260"/>
                <a:t>UDP</a:t>
              </a:r>
            </a:p>
          </p:txBody>
        </p:sp>
        <p:sp>
          <p:nvSpPr>
            <p:cNvPr id="122" name="TextBox 121">
              <a:extLst>
                <a:ext uri="{FF2B5EF4-FFF2-40B4-BE49-F238E27FC236}">
                  <a16:creationId xmlns:a16="http://schemas.microsoft.com/office/drawing/2014/main" id="{3EC67B2B-2687-301D-7AE3-E7B1CE384B0B}"/>
                </a:ext>
              </a:extLst>
            </p:cNvPr>
            <p:cNvSpPr txBox="1"/>
            <p:nvPr/>
          </p:nvSpPr>
          <p:spPr>
            <a:xfrm>
              <a:off x="6699547" y="5870402"/>
              <a:ext cx="485477" cy="215443"/>
            </a:xfrm>
            <a:prstGeom prst="rect">
              <a:avLst/>
            </a:prstGeom>
            <a:noFill/>
          </p:spPr>
          <p:txBody>
            <a:bodyPr wrap="square" lIns="0" tIns="0" rIns="0" bIns="0" rtlCol="0">
              <a:spAutoFit/>
            </a:bodyPr>
            <a:lstStyle/>
            <a:p>
              <a:r>
                <a:rPr lang="en-US" sz="1260"/>
                <a:t>UDP</a:t>
              </a:r>
            </a:p>
          </p:txBody>
        </p:sp>
        <p:sp>
          <p:nvSpPr>
            <p:cNvPr id="123" name="TextBox 122">
              <a:extLst>
                <a:ext uri="{FF2B5EF4-FFF2-40B4-BE49-F238E27FC236}">
                  <a16:creationId xmlns:a16="http://schemas.microsoft.com/office/drawing/2014/main" id="{922638FD-4B93-A803-7B90-610595A6FCC4}"/>
                </a:ext>
              </a:extLst>
            </p:cNvPr>
            <p:cNvSpPr txBox="1"/>
            <p:nvPr/>
          </p:nvSpPr>
          <p:spPr>
            <a:xfrm>
              <a:off x="5531118" y="6078662"/>
              <a:ext cx="423868" cy="215443"/>
            </a:xfrm>
            <a:prstGeom prst="rect">
              <a:avLst/>
            </a:prstGeom>
            <a:noFill/>
          </p:spPr>
          <p:txBody>
            <a:bodyPr wrap="square" lIns="0" tIns="0" rIns="0" bIns="0" rtlCol="0">
              <a:spAutoFit/>
            </a:bodyPr>
            <a:lstStyle/>
            <a:p>
              <a:r>
                <a:rPr lang="en-US" sz="1260"/>
                <a:t>UDP</a:t>
              </a:r>
            </a:p>
          </p:txBody>
        </p:sp>
        <p:sp>
          <p:nvSpPr>
            <p:cNvPr id="124" name="TextBox 123">
              <a:extLst>
                <a:ext uri="{FF2B5EF4-FFF2-40B4-BE49-F238E27FC236}">
                  <a16:creationId xmlns:a16="http://schemas.microsoft.com/office/drawing/2014/main" id="{2872B5D3-8DC5-C9F5-9921-A938C78E7A42}"/>
                </a:ext>
              </a:extLst>
            </p:cNvPr>
            <p:cNvSpPr txBox="1"/>
            <p:nvPr/>
          </p:nvSpPr>
          <p:spPr>
            <a:xfrm>
              <a:off x="8009967" y="8323047"/>
              <a:ext cx="1292668" cy="215443"/>
            </a:xfrm>
            <a:prstGeom prst="rect">
              <a:avLst/>
            </a:prstGeom>
            <a:noFill/>
          </p:spPr>
          <p:txBody>
            <a:bodyPr wrap="square" lIns="0" tIns="0" rIns="0" bIns="0" rtlCol="0">
              <a:spAutoFit/>
            </a:bodyPr>
            <a:lstStyle/>
            <a:p>
              <a:r>
                <a:rPr lang="en-US" sz="1260"/>
                <a:t>DC egress point</a:t>
              </a:r>
            </a:p>
          </p:txBody>
        </p:sp>
        <p:sp>
          <p:nvSpPr>
            <p:cNvPr id="125" name="Oval 124">
              <a:extLst>
                <a:ext uri="{FF2B5EF4-FFF2-40B4-BE49-F238E27FC236}">
                  <a16:creationId xmlns:a16="http://schemas.microsoft.com/office/drawing/2014/main" id="{78A01ECE-1D48-A67E-C7E8-1F19E1CCB45B}"/>
                </a:ext>
              </a:extLst>
            </p:cNvPr>
            <p:cNvSpPr/>
            <p:nvPr/>
          </p:nvSpPr>
          <p:spPr>
            <a:xfrm flipH="1">
              <a:off x="10028581" y="8531419"/>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126" name="Straight Connector 125">
              <a:extLst>
                <a:ext uri="{FF2B5EF4-FFF2-40B4-BE49-F238E27FC236}">
                  <a16:creationId xmlns:a16="http://schemas.microsoft.com/office/drawing/2014/main" id="{0271174A-1BA2-64CE-0924-D49195DF74A2}"/>
                </a:ext>
              </a:extLst>
            </p:cNvPr>
            <p:cNvCxnSpPr>
              <a:stCxn id="98" idx="4"/>
              <a:endCxn id="103" idx="0"/>
            </p:cNvCxnSpPr>
            <p:nvPr/>
          </p:nvCxnSpPr>
          <p:spPr>
            <a:xfrm>
              <a:off x="3898069" y="7660308"/>
              <a:ext cx="186485" cy="233216"/>
            </a:xfrm>
            <a:prstGeom prst="line">
              <a:avLst/>
            </a:prstGeom>
          </p:spPr>
          <p:style>
            <a:lnRef idx="1">
              <a:schemeClr val="accent1"/>
            </a:lnRef>
            <a:fillRef idx="0">
              <a:schemeClr val="accent1"/>
            </a:fillRef>
            <a:effectRef idx="0">
              <a:schemeClr val="accent1"/>
            </a:effectRef>
            <a:fontRef idx="minor">
              <a:schemeClr val="tx1"/>
            </a:fontRef>
          </p:style>
        </p:cxnSp>
        <p:sp>
          <p:nvSpPr>
            <p:cNvPr id="70" name="Oval 69">
              <a:extLst>
                <a:ext uri="{FF2B5EF4-FFF2-40B4-BE49-F238E27FC236}">
                  <a16:creationId xmlns:a16="http://schemas.microsoft.com/office/drawing/2014/main" id="{18D91E47-0BF4-AE26-B76B-A2813BD8317E}"/>
                </a:ext>
              </a:extLst>
            </p:cNvPr>
            <p:cNvSpPr/>
            <p:nvPr/>
          </p:nvSpPr>
          <p:spPr>
            <a:xfrm flipH="1">
              <a:off x="9518852" y="89886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68" name="Oval 67">
              <a:extLst>
                <a:ext uri="{FF2B5EF4-FFF2-40B4-BE49-F238E27FC236}">
                  <a16:creationId xmlns:a16="http://schemas.microsoft.com/office/drawing/2014/main" id="{9E7E3465-26CA-EE5F-F511-BEB0E813050D}"/>
                </a:ext>
              </a:extLst>
            </p:cNvPr>
            <p:cNvSpPr/>
            <p:nvPr/>
          </p:nvSpPr>
          <p:spPr>
            <a:xfrm flipH="1">
              <a:off x="9858671" y="86838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grpSp>
      <p:sp>
        <p:nvSpPr>
          <p:cNvPr id="2" name="Title 1">
            <a:extLst>
              <a:ext uri="{FF2B5EF4-FFF2-40B4-BE49-F238E27FC236}">
                <a16:creationId xmlns:a16="http://schemas.microsoft.com/office/drawing/2014/main" id="{82940C8A-C102-E471-4CBF-BC98F36A6E73}"/>
              </a:ext>
            </a:extLst>
          </p:cNvPr>
          <p:cNvSpPr>
            <a:spLocks noGrp="1"/>
          </p:cNvSpPr>
          <p:nvPr>
            <p:ph type="title"/>
          </p:nvPr>
        </p:nvSpPr>
        <p:spPr>
          <a:xfrm>
            <a:off x="1139036" y="754381"/>
            <a:ext cx="9916668" cy="443198"/>
          </a:xfrm>
        </p:spPr>
        <p:txBody>
          <a:bodyPr>
            <a:normAutofit fontScale="90000"/>
          </a:bodyPr>
          <a:lstStyle/>
          <a:p>
            <a:r>
              <a:rPr lang="en-US" sz="2880"/>
              <a:t>SMILES in action - 1</a:t>
            </a:r>
          </a:p>
        </p:txBody>
      </p:sp>
      <p:sp>
        <p:nvSpPr>
          <p:cNvPr id="20" name="TextBox 19">
            <a:extLst>
              <a:ext uri="{FF2B5EF4-FFF2-40B4-BE49-F238E27FC236}">
                <a16:creationId xmlns:a16="http://schemas.microsoft.com/office/drawing/2014/main" id="{AEAC2A41-B8FE-4442-9D3D-F8276D8DDA0C}"/>
              </a:ext>
            </a:extLst>
          </p:cNvPr>
          <p:cNvSpPr txBox="1"/>
          <p:nvPr/>
        </p:nvSpPr>
        <p:spPr>
          <a:xfrm>
            <a:off x="1926896" y="1734687"/>
            <a:ext cx="992964" cy="221599"/>
          </a:xfrm>
          <a:prstGeom prst="rect">
            <a:avLst/>
          </a:prstGeom>
          <a:noFill/>
        </p:spPr>
        <p:txBody>
          <a:bodyPr wrap="none" lIns="0" tIns="0" rIns="0" bIns="0" rtlCol="0">
            <a:spAutoFit/>
          </a:bodyPr>
          <a:lstStyle/>
          <a:p>
            <a:r>
              <a:rPr lang="en-US" sz="1440"/>
              <a:t>Active traffic</a:t>
            </a:r>
          </a:p>
        </p:txBody>
      </p:sp>
      <p:sp>
        <p:nvSpPr>
          <p:cNvPr id="21" name="TextBox 20">
            <a:extLst>
              <a:ext uri="{FF2B5EF4-FFF2-40B4-BE49-F238E27FC236}">
                <a16:creationId xmlns:a16="http://schemas.microsoft.com/office/drawing/2014/main" id="{E4BFAD58-24A1-AE8F-A3C3-F7A72B68CB24}"/>
              </a:ext>
            </a:extLst>
          </p:cNvPr>
          <p:cNvSpPr txBox="1"/>
          <p:nvPr/>
        </p:nvSpPr>
        <p:spPr>
          <a:xfrm>
            <a:off x="1926898" y="2117087"/>
            <a:ext cx="1009700" cy="221599"/>
          </a:xfrm>
          <a:prstGeom prst="rect">
            <a:avLst/>
          </a:prstGeom>
          <a:noFill/>
        </p:spPr>
        <p:txBody>
          <a:bodyPr wrap="none" lIns="0" tIns="0" rIns="0" bIns="0" rtlCol="0">
            <a:spAutoFit/>
          </a:bodyPr>
          <a:lstStyle/>
          <a:p>
            <a:r>
              <a:rPr lang="en-US" sz="1440"/>
              <a:t>Backup links</a:t>
            </a:r>
          </a:p>
        </p:txBody>
      </p:sp>
      <p:sp>
        <p:nvSpPr>
          <p:cNvPr id="3" name="Rectangle 2" descr="Network diagram showing a 'Relay server' at the top, connected by lines labeled 'UDP' to two clusters of nodes. The left cluster is labeled 'Home router' and the right 'DC egress point'.  A central 'ISP peering node' is also connected. Lines are color-coded: light purple for 'Active traffic' and dark purple for 'Backup links'">
            <a:extLst>
              <a:ext uri="{FF2B5EF4-FFF2-40B4-BE49-F238E27FC236}">
                <a16:creationId xmlns:a16="http://schemas.microsoft.com/office/drawing/2014/main" id="{99F1FBF5-C4FB-DA23-DD29-3D42C6921462}"/>
              </a:ext>
            </a:extLst>
          </p:cNvPr>
          <p:cNvSpPr/>
          <p:nvPr/>
        </p:nvSpPr>
        <p:spPr bwMode="auto">
          <a:xfrm>
            <a:off x="1334995" y="2510532"/>
            <a:ext cx="228194" cy="19389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9897788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729F4C58-A998-913D-2FCA-849D7526F043}"/>
              </a:ext>
              <a:ext uri="{C183D7F6-B498-43B3-948B-1728B52AA6E4}">
                <adec:decorative xmlns:adec="http://schemas.microsoft.com/office/drawing/2017/decorative" val="1"/>
              </a:ext>
            </a:extLst>
          </p:cNvPr>
          <p:cNvCxnSpPr>
            <a:cxnSpLocks/>
          </p:cNvCxnSpPr>
          <p:nvPr/>
        </p:nvCxnSpPr>
        <p:spPr>
          <a:xfrm>
            <a:off x="1334996" y="1856912"/>
            <a:ext cx="414337" cy="0"/>
          </a:xfrm>
          <a:prstGeom prst="line">
            <a:avLst/>
          </a:prstGeom>
          <a:ln w="762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A6B6BAC-7AE3-997D-50C2-5E817C875B2F}"/>
              </a:ext>
              <a:ext uri="{C183D7F6-B498-43B3-948B-1728B52AA6E4}">
                <adec:decorative xmlns:adec="http://schemas.microsoft.com/office/drawing/2017/decorative" val="1"/>
              </a:ext>
            </a:extLst>
          </p:cNvPr>
          <p:cNvCxnSpPr>
            <a:cxnSpLocks/>
          </p:cNvCxnSpPr>
          <p:nvPr/>
        </p:nvCxnSpPr>
        <p:spPr>
          <a:xfrm>
            <a:off x="1334996" y="2239313"/>
            <a:ext cx="414337"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2F604E20-864E-0819-61EA-941959611584}"/>
              </a:ext>
              <a:ext uri="{C183D7F6-B498-43B3-948B-1728B52AA6E4}">
                <adec:decorative xmlns:adec="http://schemas.microsoft.com/office/drawing/2017/decorative" val="1"/>
              </a:ext>
            </a:extLst>
          </p:cNvPr>
          <p:cNvSpPr/>
          <p:nvPr/>
        </p:nvSpPr>
        <p:spPr bwMode="auto">
          <a:xfrm>
            <a:off x="1123950" y="1557320"/>
            <a:ext cx="9944100" cy="4349116"/>
          </a:xfrm>
          <a:prstGeom prst="rect">
            <a:avLst/>
          </a:pr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grpSp>
        <p:nvGrpSpPr>
          <p:cNvPr id="130" name="Group 129">
            <a:extLst>
              <a:ext uri="{FF2B5EF4-FFF2-40B4-BE49-F238E27FC236}">
                <a16:creationId xmlns:a16="http://schemas.microsoft.com/office/drawing/2014/main" id="{15FEA375-77CD-C8C4-DDA7-A68EE8D185D6}"/>
              </a:ext>
              <a:ext uri="{C183D7F6-B498-43B3-948B-1728B52AA6E4}">
                <adec:decorative xmlns:adec="http://schemas.microsoft.com/office/drawing/2017/decorative" val="1"/>
              </a:ext>
            </a:extLst>
          </p:cNvPr>
          <p:cNvGrpSpPr>
            <a:grpSpLocks/>
          </p:cNvGrpSpPr>
          <p:nvPr/>
        </p:nvGrpSpPr>
        <p:grpSpPr>
          <a:xfrm>
            <a:off x="1832612" y="1738772"/>
            <a:ext cx="8520572" cy="3983502"/>
            <a:chOff x="1362349" y="5221149"/>
            <a:chExt cx="9467303" cy="4426113"/>
          </a:xfrm>
        </p:grpSpPr>
        <p:cxnSp>
          <p:nvCxnSpPr>
            <p:cNvPr id="243" name="Straight Connector 242">
              <a:extLst>
                <a:ext uri="{FF2B5EF4-FFF2-40B4-BE49-F238E27FC236}">
                  <a16:creationId xmlns:a16="http://schemas.microsoft.com/office/drawing/2014/main" id="{ABA2E94F-EA61-34EB-51C6-5FAB143C9AC7}"/>
                </a:ext>
              </a:extLst>
            </p:cNvPr>
            <p:cNvCxnSpPr>
              <a:cxnSpLocks/>
              <a:stCxn id="283" idx="7"/>
              <a:endCxn id="277" idx="3"/>
            </p:cNvCxnSpPr>
            <p:nvPr/>
          </p:nvCxnSpPr>
          <p:spPr>
            <a:xfrm flipH="1" flipV="1">
              <a:off x="9576409" y="8333242"/>
              <a:ext cx="499041" cy="245046"/>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pic>
          <p:nvPicPr>
            <p:cNvPr id="131" name="Picture 130" descr="See the source image">
              <a:extLst>
                <a:ext uri="{FF2B5EF4-FFF2-40B4-BE49-F238E27FC236}">
                  <a16:creationId xmlns:a16="http://schemas.microsoft.com/office/drawing/2014/main" id="{07E66D5C-E590-6CE2-9BFC-BA816A1A29F8}"/>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9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345560" y="9095784"/>
              <a:ext cx="484092" cy="551478"/>
            </a:xfrm>
            <a:prstGeom prst="rect">
              <a:avLst/>
            </a:prstGeom>
            <a:noFill/>
            <a:extLst>
              <a:ext uri="{909E8E84-426E-40DD-AFC4-6F175D3DCCD1}">
                <a14:hiddenFill xmlns:a14="http://schemas.microsoft.com/office/drawing/2010/main">
                  <a:solidFill>
                    <a:srgbClr val="FFFFFF"/>
                  </a:solidFill>
                </a14:hiddenFill>
              </a:ext>
            </a:extLst>
          </p:spPr>
        </p:pic>
        <p:pic>
          <p:nvPicPr>
            <p:cNvPr id="133" name="Picture 132" descr="See related image detail">
              <a:extLst>
                <a:ext uri="{FF2B5EF4-FFF2-40B4-BE49-F238E27FC236}">
                  <a16:creationId xmlns:a16="http://schemas.microsoft.com/office/drawing/2014/main" id="{A0A6FA92-C19E-7048-EF5B-EB7F60BFD35A}"/>
                </a:ext>
              </a:extLst>
            </p:cNvPr>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62349" y="9314167"/>
              <a:ext cx="636850" cy="333095"/>
            </a:xfrm>
            <a:prstGeom prst="rect">
              <a:avLst/>
            </a:prstGeom>
            <a:noFill/>
            <a:ln>
              <a:noFill/>
            </a:ln>
          </p:spPr>
        </p:pic>
        <p:sp>
          <p:nvSpPr>
            <p:cNvPr id="135" name="Oval 134">
              <a:extLst>
                <a:ext uri="{FF2B5EF4-FFF2-40B4-BE49-F238E27FC236}">
                  <a16:creationId xmlns:a16="http://schemas.microsoft.com/office/drawing/2014/main" id="{50C4A1D7-556E-1D1B-70C6-D4C91A53980F}"/>
                </a:ext>
              </a:extLst>
            </p:cNvPr>
            <p:cNvSpPr/>
            <p:nvPr/>
          </p:nvSpPr>
          <p:spPr>
            <a:xfrm>
              <a:off x="1626954" y="83040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37" name="Oval 136">
              <a:extLst>
                <a:ext uri="{FF2B5EF4-FFF2-40B4-BE49-F238E27FC236}">
                  <a16:creationId xmlns:a16="http://schemas.microsoft.com/office/drawing/2014/main" id="{57977577-F455-74E1-EA9B-652B1A5E307D}"/>
                </a:ext>
              </a:extLst>
            </p:cNvPr>
            <p:cNvSpPr/>
            <p:nvPr/>
          </p:nvSpPr>
          <p:spPr>
            <a:xfrm>
              <a:off x="1779354" y="84564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38" name="Oval 137">
              <a:extLst>
                <a:ext uri="{FF2B5EF4-FFF2-40B4-BE49-F238E27FC236}">
                  <a16:creationId xmlns:a16="http://schemas.microsoft.com/office/drawing/2014/main" id="{ED148332-10BF-AB94-4807-F507544F722E}"/>
                </a:ext>
              </a:extLst>
            </p:cNvPr>
            <p:cNvSpPr/>
            <p:nvPr/>
          </p:nvSpPr>
          <p:spPr>
            <a:xfrm>
              <a:off x="1931754" y="8608821"/>
              <a:ext cx="320040" cy="3200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39" name="Oval 138">
              <a:extLst>
                <a:ext uri="{FF2B5EF4-FFF2-40B4-BE49-F238E27FC236}">
                  <a16:creationId xmlns:a16="http://schemas.microsoft.com/office/drawing/2014/main" id="{D1B800C6-2696-7BF9-9D4D-EB57C2936FFC}"/>
                </a:ext>
              </a:extLst>
            </p:cNvPr>
            <p:cNvSpPr/>
            <p:nvPr/>
          </p:nvSpPr>
          <p:spPr>
            <a:xfrm>
              <a:off x="2084154" y="87612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41" name="Oval 140">
              <a:extLst>
                <a:ext uri="{FF2B5EF4-FFF2-40B4-BE49-F238E27FC236}">
                  <a16:creationId xmlns:a16="http://schemas.microsoft.com/office/drawing/2014/main" id="{AEEBDA59-5863-609E-0669-3284537E43A8}"/>
                </a:ext>
              </a:extLst>
            </p:cNvPr>
            <p:cNvSpPr/>
            <p:nvPr/>
          </p:nvSpPr>
          <p:spPr>
            <a:xfrm>
              <a:off x="2236554" y="89136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43" name="Oval 142">
              <a:extLst>
                <a:ext uri="{FF2B5EF4-FFF2-40B4-BE49-F238E27FC236}">
                  <a16:creationId xmlns:a16="http://schemas.microsoft.com/office/drawing/2014/main" id="{F00C6BA6-1C41-6D4C-D827-FFDCD6977EE3}"/>
                </a:ext>
              </a:extLst>
            </p:cNvPr>
            <p:cNvSpPr/>
            <p:nvPr/>
          </p:nvSpPr>
          <p:spPr>
            <a:xfrm>
              <a:off x="2523471" y="9071434"/>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145" name="Straight Connector 144">
              <a:extLst>
                <a:ext uri="{FF2B5EF4-FFF2-40B4-BE49-F238E27FC236}">
                  <a16:creationId xmlns:a16="http://schemas.microsoft.com/office/drawing/2014/main" id="{A97805A3-D9DA-15D9-A9AA-C92725A408B8}"/>
                </a:ext>
              </a:extLst>
            </p:cNvPr>
            <p:cNvCxnSpPr>
              <a:stCxn id="135" idx="7"/>
              <a:endCxn id="246" idx="3"/>
            </p:cNvCxnSpPr>
            <p:nvPr/>
          </p:nvCxnSpPr>
          <p:spPr>
            <a:xfrm>
              <a:off x="1900125" y="8350890"/>
              <a:ext cx="729093" cy="59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D613FCF3-3D5D-5C4C-9F52-8E7B8DC6007D}"/>
                </a:ext>
              </a:extLst>
            </p:cNvPr>
            <p:cNvCxnSpPr>
              <a:stCxn id="137" idx="7"/>
              <a:endCxn id="246" idx="3"/>
            </p:cNvCxnSpPr>
            <p:nvPr/>
          </p:nvCxnSpPr>
          <p:spPr>
            <a:xfrm flipV="1">
              <a:off x="2052525" y="8410644"/>
              <a:ext cx="576693" cy="92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C089FC3B-1A92-7545-063A-C9D4A5F967B7}"/>
                </a:ext>
              </a:extLst>
            </p:cNvPr>
            <p:cNvCxnSpPr>
              <a:stCxn id="138" idx="7"/>
              <a:endCxn id="246" idx="3"/>
            </p:cNvCxnSpPr>
            <p:nvPr/>
          </p:nvCxnSpPr>
          <p:spPr>
            <a:xfrm flipV="1">
              <a:off x="2204925" y="8410644"/>
              <a:ext cx="424293" cy="245046"/>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151" name="Straight Connector 150">
              <a:extLst>
                <a:ext uri="{FF2B5EF4-FFF2-40B4-BE49-F238E27FC236}">
                  <a16:creationId xmlns:a16="http://schemas.microsoft.com/office/drawing/2014/main" id="{84AD10BD-B68E-D3E0-4AE9-187243F86BA1}"/>
                </a:ext>
              </a:extLst>
            </p:cNvPr>
            <p:cNvCxnSpPr>
              <a:stCxn id="139" idx="7"/>
              <a:endCxn id="246" idx="3"/>
            </p:cNvCxnSpPr>
            <p:nvPr/>
          </p:nvCxnSpPr>
          <p:spPr>
            <a:xfrm flipV="1">
              <a:off x="2357325" y="8410644"/>
              <a:ext cx="271893" cy="39744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FFAB1433-0384-0DDD-3285-4092DBCE4436}"/>
                </a:ext>
              </a:extLst>
            </p:cNvPr>
            <p:cNvCxnSpPr>
              <a:stCxn id="246" idx="3"/>
              <a:endCxn id="141" idx="7"/>
            </p:cNvCxnSpPr>
            <p:nvPr/>
          </p:nvCxnSpPr>
          <p:spPr>
            <a:xfrm flipH="1">
              <a:off x="2509725" y="8410644"/>
              <a:ext cx="119493" cy="549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8B4D14AA-B484-89DF-90FF-784698BA1FB1}"/>
                </a:ext>
              </a:extLst>
            </p:cNvPr>
            <p:cNvCxnSpPr>
              <a:cxnSpLocks/>
              <a:stCxn id="246" idx="3"/>
            </p:cNvCxnSpPr>
            <p:nvPr/>
          </p:nvCxnSpPr>
          <p:spPr>
            <a:xfrm>
              <a:off x="2629218" y="8410644"/>
              <a:ext cx="44050" cy="704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F8DBC872-B7EC-3AD5-F3E1-1346EE93DF51}"/>
                </a:ext>
              </a:extLst>
            </p:cNvPr>
            <p:cNvCxnSpPr>
              <a:stCxn id="246" idx="7"/>
              <a:endCxn id="248" idx="3"/>
            </p:cNvCxnSpPr>
            <p:nvPr/>
          </p:nvCxnSpPr>
          <p:spPr>
            <a:xfrm flipV="1">
              <a:off x="2855520" y="7864544"/>
              <a:ext cx="434098" cy="319798"/>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159" name="Straight Connector 158">
              <a:extLst>
                <a:ext uri="{FF2B5EF4-FFF2-40B4-BE49-F238E27FC236}">
                  <a16:creationId xmlns:a16="http://schemas.microsoft.com/office/drawing/2014/main" id="{7244D3AA-20EF-6B76-D6B2-747260951380}"/>
                </a:ext>
              </a:extLst>
            </p:cNvPr>
            <p:cNvCxnSpPr>
              <a:cxnSpLocks/>
              <a:stCxn id="248" idx="1"/>
              <a:endCxn id="250" idx="4"/>
            </p:cNvCxnSpPr>
            <p:nvPr/>
          </p:nvCxnSpPr>
          <p:spPr>
            <a:xfrm flipH="1" flipV="1">
              <a:off x="3236221" y="7327213"/>
              <a:ext cx="53397" cy="3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4641B6C-6447-C0BA-5810-B34ABC4F96FB}"/>
                </a:ext>
              </a:extLst>
            </p:cNvPr>
            <p:cNvCxnSpPr>
              <a:stCxn id="250" idx="7"/>
              <a:endCxn id="254" idx="3"/>
            </p:cNvCxnSpPr>
            <p:nvPr/>
          </p:nvCxnSpPr>
          <p:spPr>
            <a:xfrm flipV="1">
              <a:off x="3349372" y="6768387"/>
              <a:ext cx="288936" cy="28565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5571B3E9-324E-24D3-8E28-8777A75F3AEC}"/>
                </a:ext>
              </a:extLst>
            </p:cNvPr>
            <p:cNvCxnSpPr>
              <a:stCxn id="254" idx="6"/>
              <a:endCxn id="256" idx="1"/>
            </p:cNvCxnSpPr>
            <p:nvPr/>
          </p:nvCxnSpPr>
          <p:spPr>
            <a:xfrm>
              <a:off x="3911479" y="6655236"/>
              <a:ext cx="508439" cy="232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3A9BAA91-4DC5-C237-9CD3-4FF3302131A7}"/>
                </a:ext>
              </a:extLst>
            </p:cNvPr>
            <p:cNvCxnSpPr>
              <a:cxnSpLocks/>
              <a:stCxn id="254" idx="4"/>
              <a:endCxn id="252" idx="0"/>
            </p:cNvCxnSpPr>
            <p:nvPr/>
          </p:nvCxnSpPr>
          <p:spPr>
            <a:xfrm>
              <a:off x="3751459" y="6815256"/>
              <a:ext cx="146610" cy="525012"/>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D6D68170-FF42-AD14-49EA-CF083FB847F8}"/>
                </a:ext>
              </a:extLst>
            </p:cNvPr>
            <p:cNvCxnSpPr>
              <a:cxnSpLocks/>
              <a:stCxn id="250" idx="6"/>
              <a:endCxn id="252" idx="1"/>
            </p:cNvCxnSpPr>
            <p:nvPr/>
          </p:nvCxnSpPr>
          <p:spPr>
            <a:xfrm>
              <a:off x="3396241" y="7167193"/>
              <a:ext cx="388677" cy="219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468C17A7-0FBF-779F-35E1-567F7B4602DA}"/>
                </a:ext>
              </a:extLst>
            </p:cNvPr>
            <p:cNvCxnSpPr>
              <a:cxnSpLocks/>
              <a:stCxn id="248" idx="7"/>
              <a:endCxn id="252" idx="3"/>
            </p:cNvCxnSpPr>
            <p:nvPr/>
          </p:nvCxnSpPr>
          <p:spPr>
            <a:xfrm flipV="1">
              <a:off x="3515920" y="7613439"/>
              <a:ext cx="268998" cy="24803"/>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171" name="Straight Connector 170">
              <a:extLst>
                <a:ext uri="{FF2B5EF4-FFF2-40B4-BE49-F238E27FC236}">
                  <a16:creationId xmlns:a16="http://schemas.microsoft.com/office/drawing/2014/main" id="{CF1A9D6E-84BA-01BD-AF4F-ECCFAB6AE9E8}"/>
                </a:ext>
              </a:extLst>
            </p:cNvPr>
            <p:cNvCxnSpPr>
              <a:stCxn id="248" idx="5"/>
              <a:endCxn id="258" idx="2"/>
            </p:cNvCxnSpPr>
            <p:nvPr/>
          </p:nvCxnSpPr>
          <p:spPr>
            <a:xfrm>
              <a:off x="3515920" y="7864544"/>
              <a:ext cx="408614" cy="1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C85EAF6E-E29A-E330-C379-A44BF94F9558}"/>
                </a:ext>
              </a:extLst>
            </p:cNvPr>
            <p:cNvCxnSpPr>
              <a:stCxn id="252" idx="6"/>
              <a:endCxn id="260" idx="2"/>
            </p:cNvCxnSpPr>
            <p:nvPr/>
          </p:nvCxnSpPr>
          <p:spPr>
            <a:xfrm>
              <a:off x="4058089" y="7500288"/>
              <a:ext cx="591407" cy="12880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010DE634-25F8-1180-5CBD-C27E7756CF4C}"/>
                </a:ext>
              </a:extLst>
            </p:cNvPr>
            <p:cNvCxnSpPr>
              <a:cxnSpLocks/>
              <a:stCxn id="256" idx="5"/>
              <a:endCxn id="260" idx="0"/>
            </p:cNvCxnSpPr>
            <p:nvPr/>
          </p:nvCxnSpPr>
          <p:spPr>
            <a:xfrm>
              <a:off x="4646220" y="7113796"/>
              <a:ext cx="163296" cy="355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E16A31A4-0F52-8C53-3792-544C8654AA52}"/>
                </a:ext>
              </a:extLst>
            </p:cNvPr>
            <p:cNvCxnSpPr>
              <a:cxnSpLocks/>
              <a:stCxn id="258" idx="7"/>
              <a:endCxn id="260" idx="3"/>
            </p:cNvCxnSpPr>
            <p:nvPr/>
          </p:nvCxnSpPr>
          <p:spPr>
            <a:xfrm flipV="1">
              <a:off x="4197705" y="7742241"/>
              <a:ext cx="498660" cy="198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71F24486-1B87-FCA2-13F7-CD2EF8EBAFB4}"/>
                </a:ext>
              </a:extLst>
            </p:cNvPr>
            <p:cNvCxnSpPr>
              <a:stCxn id="252" idx="7"/>
              <a:endCxn id="256" idx="3"/>
            </p:cNvCxnSpPr>
            <p:nvPr/>
          </p:nvCxnSpPr>
          <p:spPr>
            <a:xfrm flipV="1">
              <a:off x="4011220" y="7113796"/>
              <a:ext cx="408698" cy="273341"/>
            </a:xfrm>
            <a:prstGeom prst="line">
              <a:avLst/>
            </a:prstGeom>
            <a:ln w="28575">
              <a:solidFill>
                <a:schemeClr val="accent3"/>
              </a:solidFill>
            </a:ln>
          </p:spPr>
          <p:style>
            <a:lnRef idx="3">
              <a:schemeClr val="accent3"/>
            </a:lnRef>
            <a:fillRef idx="0">
              <a:schemeClr val="accent3"/>
            </a:fillRef>
            <a:effectRef idx="2">
              <a:schemeClr val="accent3"/>
            </a:effectRef>
            <a:fontRef idx="minor">
              <a:schemeClr val="tx1"/>
            </a:fontRef>
          </p:style>
        </p:cxnSp>
        <p:cxnSp>
          <p:nvCxnSpPr>
            <p:cNvPr id="179" name="Straight Connector 178">
              <a:extLst>
                <a:ext uri="{FF2B5EF4-FFF2-40B4-BE49-F238E27FC236}">
                  <a16:creationId xmlns:a16="http://schemas.microsoft.com/office/drawing/2014/main" id="{960CCA30-1D07-5E34-6F13-241D9B41672C}"/>
                </a:ext>
              </a:extLst>
            </p:cNvPr>
            <p:cNvCxnSpPr>
              <a:cxnSpLocks/>
              <a:stCxn id="264" idx="1"/>
              <a:endCxn id="266" idx="4"/>
            </p:cNvCxnSpPr>
            <p:nvPr/>
          </p:nvCxnSpPr>
          <p:spPr>
            <a:xfrm flipH="1" flipV="1">
              <a:off x="6750676" y="7160665"/>
              <a:ext cx="53397" cy="3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BABB8589-ABD8-9627-1F48-7FEC22202654}"/>
                </a:ext>
              </a:extLst>
            </p:cNvPr>
            <p:cNvCxnSpPr>
              <a:cxnSpLocks/>
              <a:stCxn id="266" idx="7"/>
              <a:endCxn id="273" idx="3"/>
            </p:cNvCxnSpPr>
            <p:nvPr/>
          </p:nvCxnSpPr>
          <p:spPr>
            <a:xfrm flipV="1">
              <a:off x="6863827" y="6601839"/>
              <a:ext cx="288936" cy="285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E4F76C67-13E2-071F-49F0-4DE7E70A5222}"/>
                </a:ext>
              </a:extLst>
            </p:cNvPr>
            <p:cNvCxnSpPr>
              <a:cxnSpLocks/>
              <a:stCxn id="273" idx="6"/>
              <a:endCxn id="274" idx="1"/>
            </p:cNvCxnSpPr>
            <p:nvPr/>
          </p:nvCxnSpPr>
          <p:spPr>
            <a:xfrm>
              <a:off x="7425934" y="6488688"/>
              <a:ext cx="508439" cy="232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8365626F-D5B1-6F5D-56B7-F92B0743CC6A}"/>
                </a:ext>
              </a:extLst>
            </p:cNvPr>
            <p:cNvCxnSpPr>
              <a:cxnSpLocks/>
              <a:stCxn id="273" idx="4"/>
              <a:endCxn id="272" idx="0"/>
            </p:cNvCxnSpPr>
            <p:nvPr/>
          </p:nvCxnSpPr>
          <p:spPr>
            <a:xfrm>
              <a:off x="7265914" y="6648708"/>
              <a:ext cx="146610" cy="52501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87" name="Straight Connector 186">
              <a:extLst>
                <a:ext uri="{FF2B5EF4-FFF2-40B4-BE49-F238E27FC236}">
                  <a16:creationId xmlns:a16="http://schemas.microsoft.com/office/drawing/2014/main" id="{3627ADB5-93F4-1DD2-F050-57DF49E5B717}"/>
                </a:ext>
              </a:extLst>
            </p:cNvPr>
            <p:cNvCxnSpPr>
              <a:cxnSpLocks/>
              <a:stCxn id="266" idx="6"/>
              <a:endCxn id="272" idx="1"/>
            </p:cNvCxnSpPr>
            <p:nvPr/>
          </p:nvCxnSpPr>
          <p:spPr>
            <a:xfrm>
              <a:off x="6910696" y="7000645"/>
              <a:ext cx="388677" cy="219944"/>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949D94F1-A067-1664-CD00-776C19A80F8B}"/>
                </a:ext>
              </a:extLst>
            </p:cNvPr>
            <p:cNvCxnSpPr>
              <a:cxnSpLocks/>
              <a:stCxn id="264" idx="6"/>
              <a:endCxn id="272" idx="3"/>
            </p:cNvCxnSpPr>
            <p:nvPr/>
          </p:nvCxnSpPr>
          <p:spPr>
            <a:xfrm flipV="1">
              <a:off x="7077244" y="7446891"/>
              <a:ext cx="222129" cy="137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88BC511B-7A47-FE67-D7BA-25CAE27025B4}"/>
                </a:ext>
              </a:extLst>
            </p:cNvPr>
            <p:cNvCxnSpPr>
              <a:cxnSpLocks/>
              <a:stCxn id="264" idx="5"/>
              <a:endCxn id="275" idx="2"/>
            </p:cNvCxnSpPr>
            <p:nvPr/>
          </p:nvCxnSpPr>
          <p:spPr>
            <a:xfrm>
              <a:off x="7030375" y="7697996"/>
              <a:ext cx="408614" cy="189000"/>
            </a:xfrm>
            <a:prstGeom prst="line">
              <a:avLst/>
            </a:prstGeom>
            <a:ln w="28575">
              <a:solidFill>
                <a:schemeClr val="accent3"/>
              </a:solidFill>
            </a:ln>
          </p:spPr>
          <p:style>
            <a:lnRef idx="3">
              <a:schemeClr val="accent3"/>
            </a:lnRef>
            <a:fillRef idx="0">
              <a:schemeClr val="accent3"/>
            </a:fillRef>
            <a:effectRef idx="2">
              <a:schemeClr val="accent3"/>
            </a:effectRef>
            <a:fontRef idx="minor">
              <a:schemeClr val="tx1"/>
            </a:fontRef>
          </p:style>
        </p:cxnSp>
        <p:cxnSp>
          <p:nvCxnSpPr>
            <p:cNvPr id="193" name="Straight Connector 192">
              <a:extLst>
                <a:ext uri="{FF2B5EF4-FFF2-40B4-BE49-F238E27FC236}">
                  <a16:creationId xmlns:a16="http://schemas.microsoft.com/office/drawing/2014/main" id="{D32EDAAA-2AD9-CC60-0063-D63F0D1918BA}"/>
                </a:ext>
              </a:extLst>
            </p:cNvPr>
            <p:cNvCxnSpPr>
              <a:cxnSpLocks/>
              <a:stCxn id="272" idx="4"/>
              <a:endCxn id="275" idx="0"/>
            </p:cNvCxnSpPr>
            <p:nvPr/>
          </p:nvCxnSpPr>
          <p:spPr>
            <a:xfrm>
              <a:off x="7412524" y="7493760"/>
              <a:ext cx="186485" cy="233216"/>
            </a:xfrm>
            <a:prstGeom prst="line">
              <a:avLst/>
            </a:prstGeom>
            <a:ln w="28575">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F4D69F7C-4A73-6857-DE8F-D382CE7F82F7}"/>
                </a:ext>
              </a:extLst>
            </p:cNvPr>
            <p:cNvCxnSpPr>
              <a:cxnSpLocks/>
              <a:stCxn id="272" idx="6"/>
              <a:endCxn id="276" idx="2"/>
            </p:cNvCxnSpPr>
            <p:nvPr/>
          </p:nvCxnSpPr>
          <p:spPr>
            <a:xfrm>
              <a:off x="7572544" y="7333740"/>
              <a:ext cx="48150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453B7C9F-7E31-BCEF-B736-150688307469}"/>
                </a:ext>
              </a:extLst>
            </p:cNvPr>
            <p:cNvCxnSpPr>
              <a:cxnSpLocks/>
              <a:endCxn id="276" idx="0"/>
            </p:cNvCxnSpPr>
            <p:nvPr/>
          </p:nvCxnSpPr>
          <p:spPr>
            <a:xfrm>
              <a:off x="8165306" y="6979387"/>
              <a:ext cx="48765" cy="194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9016B232-6E61-5D19-EB10-9C6FEDA5506E}"/>
                </a:ext>
              </a:extLst>
            </p:cNvPr>
            <p:cNvCxnSpPr>
              <a:cxnSpLocks/>
              <a:stCxn id="275" idx="7"/>
              <a:endCxn id="276" idx="3"/>
            </p:cNvCxnSpPr>
            <p:nvPr/>
          </p:nvCxnSpPr>
          <p:spPr>
            <a:xfrm flipV="1">
              <a:off x="7712160" y="7446891"/>
              <a:ext cx="388760" cy="326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D6DBD6C6-E7E2-586B-AB2F-345B53DD8DB1}"/>
                </a:ext>
              </a:extLst>
            </p:cNvPr>
            <p:cNvCxnSpPr>
              <a:cxnSpLocks/>
              <a:stCxn id="272" idx="7"/>
              <a:endCxn id="274" idx="3"/>
            </p:cNvCxnSpPr>
            <p:nvPr/>
          </p:nvCxnSpPr>
          <p:spPr>
            <a:xfrm flipV="1">
              <a:off x="7525675" y="6947248"/>
              <a:ext cx="408698" cy="27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C0C81F5-AA2E-65FF-1665-58993E2D3CF2}"/>
                </a:ext>
              </a:extLst>
            </p:cNvPr>
            <p:cNvCxnSpPr>
              <a:stCxn id="256" idx="0"/>
              <a:endCxn id="262" idx="3"/>
            </p:cNvCxnSpPr>
            <p:nvPr/>
          </p:nvCxnSpPr>
          <p:spPr>
            <a:xfrm flipV="1">
              <a:off x="4533069" y="5494320"/>
              <a:ext cx="737749" cy="1346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AF9D29BB-0E34-0BDD-77E5-D2AF7F48A8FA}"/>
                </a:ext>
              </a:extLst>
            </p:cNvPr>
            <p:cNvCxnSpPr>
              <a:stCxn id="262" idx="5"/>
              <a:endCxn id="273" idx="1"/>
            </p:cNvCxnSpPr>
            <p:nvPr/>
          </p:nvCxnSpPr>
          <p:spPr>
            <a:xfrm>
              <a:off x="5497120" y="5494320"/>
              <a:ext cx="1655643" cy="881217"/>
            </a:xfrm>
            <a:prstGeom prst="line">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207" name="Oval 206">
              <a:extLst>
                <a:ext uri="{FF2B5EF4-FFF2-40B4-BE49-F238E27FC236}">
                  <a16:creationId xmlns:a16="http://schemas.microsoft.com/office/drawing/2014/main" id="{3996B118-ABC0-461F-3D3E-C66D44CA296C}"/>
                </a:ext>
              </a:extLst>
            </p:cNvPr>
            <p:cNvSpPr/>
            <p:nvPr/>
          </p:nvSpPr>
          <p:spPr>
            <a:xfrm flipH="1">
              <a:off x="10368399" y="82266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09" name="Oval 208">
              <a:extLst>
                <a:ext uri="{FF2B5EF4-FFF2-40B4-BE49-F238E27FC236}">
                  <a16:creationId xmlns:a16="http://schemas.microsoft.com/office/drawing/2014/main" id="{9497DCFC-215A-75A7-2F2C-41A2279A214C}"/>
                </a:ext>
              </a:extLst>
            </p:cNvPr>
            <p:cNvSpPr/>
            <p:nvPr/>
          </p:nvSpPr>
          <p:spPr>
            <a:xfrm flipH="1">
              <a:off x="10198490" y="83790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13" name="Oval 212">
              <a:extLst>
                <a:ext uri="{FF2B5EF4-FFF2-40B4-BE49-F238E27FC236}">
                  <a16:creationId xmlns:a16="http://schemas.microsoft.com/office/drawing/2014/main" id="{D0311504-946E-BC32-2AB2-2F47F9A102CD}"/>
                </a:ext>
              </a:extLst>
            </p:cNvPr>
            <p:cNvSpPr/>
            <p:nvPr/>
          </p:nvSpPr>
          <p:spPr>
            <a:xfrm flipH="1">
              <a:off x="9688762" y="88362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14" name="Oval 213">
              <a:extLst>
                <a:ext uri="{FF2B5EF4-FFF2-40B4-BE49-F238E27FC236}">
                  <a16:creationId xmlns:a16="http://schemas.microsoft.com/office/drawing/2014/main" id="{BD62930C-9545-81FE-F378-B85EA7EC8484}"/>
                </a:ext>
              </a:extLst>
            </p:cNvPr>
            <p:cNvSpPr/>
            <p:nvPr/>
          </p:nvSpPr>
          <p:spPr>
            <a:xfrm flipH="1">
              <a:off x="9518852" y="89886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215" name="Straight Connector 214">
              <a:extLst>
                <a:ext uri="{FF2B5EF4-FFF2-40B4-BE49-F238E27FC236}">
                  <a16:creationId xmlns:a16="http://schemas.microsoft.com/office/drawing/2014/main" id="{378E96DC-382E-8EB4-D4F1-EDC5600FB2E9}"/>
                </a:ext>
              </a:extLst>
            </p:cNvPr>
            <p:cNvCxnSpPr>
              <a:cxnSpLocks/>
              <a:stCxn id="207" idx="7"/>
              <a:endCxn id="277" idx="3"/>
            </p:cNvCxnSpPr>
            <p:nvPr/>
          </p:nvCxnSpPr>
          <p:spPr>
            <a:xfrm flipH="1">
              <a:off x="9576409" y="8273488"/>
              <a:ext cx="838859" cy="59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17" name="Straight Connector 216">
              <a:extLst>
                <a:ext uri="{FF2B5EF4-FFF2-40B4-BE49-F238E27FC236}">
                  <a16:creationId xmlns:a16="http://schemas.microsoft.com/office/drawing/2014/main" id="{D2DFA24C-8E5D-8186-A9B9-BC4CD173B974}"/>
                </a:ext>
              </a:extLst>
            </p:cNvPr>
            <p:cNvCxnSpPr>
              <a:cxnSpLocks/>
              <a:stCxn id="209" idx="7"/>
              <a:endCxn id="277" idx="3"/>
            </p:cNvCxnSpPr>
            <p:nvPr/>
          </p:nvCxnSpPr>
          <p:spPr>
            <a:xfrm flipH="1" flipV="1">
              <a:off x="9576409" y="8333242"/>
              <a:ext cx="668950" cy="92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EB5A10BA-91ED-0286-AEF4-FF031DED1436}"/>
                </a:ext>
              </a:extLst>
            </p:cNvPr>
            <p:cNvCxnSpPr>
              <a:cxnSpLocks/>
              <a:stCxn id="211" idx="7"/>
              <a:endCxn id="277" idx="3"/>
            </p:cNvCxnSpPr>
            <p:nvPr/>
          </p:nvCxnSpPr>
          <p:spPr>
            <a:xfrm flipH="1" flipV="1">
              <a:off x="9576409" y="8333242"/>
              <a:ext cx="329131" cy="397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94BFA6A3-55D0-FCE4-9F4D-C7AB7674975F}"/>
                </a:ext>
              </a:extLst>
            </p:cNvPr>
            <p:cNvCxnSpPr>
              <a:cxnSpLocks/>
              <a:stCxn id="277" idx="3"/>
              <a:endCxn id="213" idx="7"/>
            </p:cNvCxnSpPr>
            <p:nvPr/>
          </p:nvCxnSpPr>
          <p:spPr>
            <a:xfrm>
              <a:off x="9576409" y="8333242"/>
              <a:ext cx="159222" cy="549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16261E8F-505E-9D67-54C3-188EA8DD043D}"/>
                </a:ext>
              </a:extLst>
            </p:cNvPr>
            <p:cNvCxnSpPr>
              <a:cxnSpLocks/>
              <a:stCxn id="277" idx="3"/>
              <a:endCxn id="214" idx="7"/>
            </p:cNvCxnSpPr>
            <p:nvPr/>
          </p:nvCxnSpPr>
          <p:spPr>
            <a:xfrm flipH="1">
              <a:off x="9565721" y="8333242"/>
              <a:ext cx="10688" cy="702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7634DB5D-1C95-5EFC-9B33-655D9EE763B2}"/>
                </a:ext>
              </a:extLst>
            </p:cNvPr>
            <p:cNvCxnSpPr>
              <a:stCxn id="276" idx="5"/>
              <a:endCxn id="277" idx="7"/>
            </p:cNvCxnSpPr>
            <p:nvPr/>
          </p:nvCxnSpPr>
          <p:spPr>
            <a:xfrm>
              <a:off x="8327222" y="7446891"/>
              <a:ext cx="1022885" cy="66004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6B9ED190-5909-5DDB-BF16-6901BC7A0752}"/>
                </a:ext>
              </a:extLst>
            </p:cNvPr>
            <p:cNvCxnSpPr>
              <a:cxnSpLocks/>
              <a:stCxn id="260" idx="7"/>
              <a:endCxn id="278" idx="2"/>
            </p:cNvCxnSpPr>
            <p:nvPr/>
          </p:nvCxnSpPr>
          <p:spPr>
            <a:xfrm flipV="1">
              <a:off x="4922667" y="7274857"/>
              <a:ext cx="626591" cy="241082"/>
            </a:xfrm>
            <a:prstGeom prst="line">
              <a:avLst/>
            </a:prstGeom>
            <a:ln w="2857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2C709BD6-36A6-91D8-44F2-D2867DB59F47}"/>
                </a:ext>
              </a:extLst>
            </p:cNvPr>
            <p:cNvCxnSpPr>
              <a:cxnSpLocks/>
              <a:stCxn id="278" idx="7"/>
              <a:endCxn id="266" idx="2"/>
            </p:cNvCxnSpPr>
            <p:nvPr/>
          </p:nvCxnSpPr>
          <p:spPr>
            <a:xfrm flipV="1">
              <a:off x="5822429" y="7000645"/>
              <a:ext cx="768227" cy="161061"/>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C895CA42-3BCA-FD09-AEB9-57D0471751EC}"/>
                </a:ext>
              </a:extLst>
            </p:cNvPr>
            <p:cNvCxnSpPr>
              <a:stCxn id="246" idx="0"/>
              <a:endCxn id="250" idx="3"/>
            </p:cNvCxnSpPr>
            <p:nvPr/>
          </p:nvCxnSpPr>
          <p:spPr>
            <a:xfrm flipV="1">
              <a:off x="2742369" y="7280344"/>
              <a:ext cx="380701" cy="85712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90BA5883-F900-CE4A-4366-4A6D9AE43E31}"/>
                </a:ext>
              </a:extLst>
            </p:cNvPr>
            <p:cNvCxnSpPr>
              <a:cxnSpLocks/>
              <a:stCxn id="246" idx="6"/>
              <a:endCxn id="258" idx="3"/>
            </p:cNvCxnSpPr>
            <p:nvPr/>
          </p:nvCxnSpPr>
          <p:spPr>
            <a:xfrm flipV="1">
              <a:off x="2902389" y="8166695"/>
              <a:ext cx="1069014" cy="130798"/>
            </a:xfrm>
            <a:prstGeom prst="line">
              <a:avLst/>
            </a:prstGeom>
            <a:ln w="9525">
              <a:solidFill>
                <a:schemeClr val="accent1"/>
              </a:solidFill>
            </a:ln>
          </p:spPr>
          <p:style>
            <a:lnRef idx="3">
              <a:schemeClr val="accent3"/>
            </a:lnRef>
            <a:fillRef idx="0">
              <a:schemeClr val="accent3"/>
            </a:fillRef>
            <a:effectRef idx="2">
              <a:schemeClr val="accent3"/>
            </a:effectRef>
            <a:fontRef idx="minor">
              <a:schemeClr val="tx1"/>
            </a:fontRef>
          </p:style>
        </p:cxnSp>
        <p:cxnSp>
          <p:nvCxnSpPr>
            <p:cNvPr id="230" name="Straight Connector 229">
              <a:extLst>
                <a:ext uri="{FF2B5EF4-FFF2-40B4-BE49-F238E27FC236}">
                  <a16:creationId xmlns:a16="http://schemas.microsoft.com/office/drawing/2014/main" id="{7C215D40-7AD9-E9EE-B7B3-38F8065422DF}"/>
                </a:ext>
              </a:extLst>
            </p:cNvPr>
            <p:cNvCxnSpPr>
              <a:stCxn id="254" idx="7"/>
              <a:endCxn id="262" idx="3"/>
            </p:cNvCxnSpPr>
            <p:nvPr/>
          </p:nvCxnSpPr>
          <p:spPr>
            <a:xfrm flipV="1">
              <a:off x="3864610" y="5494320"/>
              <a:ext cx="1406208" cy="1047765"/>
            </a:xfrm>
            <a:prstGeom prst="line">
              <a:avLst/>
            </a:prstGeom>
            <a:ln w="28575">
              <a:solidFill>
                <a:schemeClr val="accent3">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FE74C67B-8745-B98F-4A1E-4E4BEB071CF5}"/>
                </a:ext>
              </a:extLst>
            </p:cNvPr>
            <p:cNvCxnSpPr>
              <a:stCxn id="262" idx="5"/>
              <a:endCxn id="266" idx="1"/>
            </p:cNvCxnSpPr>
            <p:nvPr/>
          </p:nvCxnSpPr>
          <p:spPr>
            <a:xfrm>
              <a:off x="5497120" y="5494320"/>
              <a:ext cx="1140405" cy="1393174"/>
            </a:xfrm>
            <a:prstGeom prst="line">
              <a:avLst/>
            </a:prstGeom>
            <a:ln w="28575">
              <a:solidFill>
                <a:schemeClr val="accent3">
                  <a:lumMod val="60000"/>
                  <a:lumOff val="4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B563F91E-444E-E5E2-5470-E0CA715D2C13}"/>
                </a:ext>
              </a:extLst>
            </p:cNvPr>
            <p:cNvCxnSpPr>
              <a:cxnSpLocks/>
              <a:stCxn id="256" idx="6"/>
              <a:endCxn id="278" idx="1"/>
            </p:cNvCxnSpPr>
            <p:nvPr/>
          </p:nvCxnSpPr>
          <p:spPr>
            <a:xfrm>
              <a:off x="4693089" y="7000645"/>
              <a:ext cx="903038" cy="161061"/>
            </a:xfrm>
            <a:prstGeom prst="line">
              <a:avLst/>
            </a:prstGeom>
            <a:ln w="28575">
              <a:solidFill>
                <a:schemeClr val="accent3"/>
              </a:solidFill>
              <a:prstDash val="dash"/>
            </a:ln>
          </p:spPr>
          <p:style>
            <a:lnRef idx="3">
              <a:schemeClr val="accent3"/>
            </a:lnRef>
            <a:fillRef idx="0">
              <a:schemeClr val="accent3"/>
            </a:fillRef>
            <a:effectRef idx="2">
              <a:schemeClr val="accent3"/>
            </a:effectRef>
            <a:fontRef idx="minor">
              <a:schemeClr val="tx1"/>
            </a:fontRef>
          </p:style>
        </p:cxnSp>
        <p:cxnSp>
          <p:nvCxnSpPr>
            <p:cNvPr id="235" name="Straight Connector 234">
              <a:extLst>
                <a:ext uri="{FF2B5EF4-FFF2-40B4-BE49-F238E27FC236}">
                  <a16:creationId xmlns:a16="http://schemas.microsoft.com/office/drawing/2014/main" id="{A5B19965-F62D-A5D0-9347-D22C48AB9086}"/>
                </a:ext>
              </a:extLst>
            </p:cNvPr>
            <p:cNvCxnSpPr>
              <a:stCxn id="278" idx="6"/>
              <a:endCxn id="264" idx="2"/>
            </p:cNvCxnSpPr>
            <p:nvPr/>
          </p:nvCxnSpPr>
          <p:spPr>
            <a:xfrm>
              <a:off x="5869298" y="7274857"/>
              <a:ext cx="887906" cy="309988"/>
            </a:xfrm>
            <a:prstGeom prst="line">
              <a:avLst/>
            </a:prstGeom>
            <a:ln w="28575">
              <a:solidFill>
                <a:schemeClr val="accent3"/>
              </a:solidFill>
              <a:prstDash val="dash"/>
            </a:ln>
          </p:spPr>
          <p:style>
            <a:lnRef idx="3">
              <a:schemeClr val="accent3"/>
            </a:lnRef>
            <a:fillRef idx="0">
              <a:schemeClr val="accent3"/>
            </a:fillRef>
            <a:effectRef idx="2">
              <a:schemeClr val="accent3"/>
            </a:effectRef>
            <a:fontRef idx="minor">
              <a:schemeClr val="tx1"/>
            </a:fontRef>
          </p:style>
        </p:cxnSp>
        <p:sp>
          <p:nvSpPr>
            <p:cNvPr id="237" name="TextBox 236">
              <a:extLst>
                <a:ext uri="{FF2B5EF4-FFF2-40B4-BE49-F238E27FC236}">
                  <a16:creationId xmlns:a16="http://schemas.microsoft.com/office/drawing/2014/main" id="{14B4EBE8-2502-4CC1-F215-EAE9910F1154}"/>
                </a:ext>
              </a:extLst>
            </p:cNvPr>
            <p:cNvSpPr txBox="1"/>
            <p:nvPr/>
          </p:nvSpPr>
          <p:spPr>
            <a:xfrm>
              <a:off x="2949589" y="8357634"/>
              <a:ext cx="979898" cy="215443"/>
            </a:xfrm>
            <a:prstGeom prst="rect">
              <a:avLst/>
            </a:prstGeom>
            <a:noFill/>
          </p:spPr>
          <p:txBody>
            <a:bodyPr wrap="none" lIns="0" tIns="0" rIns="0" bIns="0" rtlCol="0">
              <a:spAutoFit/>
            </a:bodyPr>
            <a:lstStyle/>
            <a:p>
              <a:r>
                <a:rPr lang="en-US" sz="1260"/>
                <a:t>Home router</a:t>
              </a:r>
            </a:p>
          </p:txBody>
        </p:sp>
        <p:sp>
          <p:nvSpPr>
            <p:cNvPr id="239" name="TextBox 238">
              <a:extLst>
                <a:ext uri="{FF2B5EF4-FFF2-40B4-BE49-F238E27FC236}">
                  <a16:creationId xmlns:a16="http://schemas.microsoft.com/office/drawing/2014/main" id="{76A30883-7719-C578-A4C3-6B0DD79F6617}"/>
                </a:ext>
              </a:extLst>
            </p:cNvPr>
            <p:cNvSpPr txBox="1"/>
            <p:nvPr/>
          </p:nvSpPr>
          <p:spPr>
            <a:xfrm>
              <a:off x="5132418" y="7503794"/>
              <a:ext cx="905120" cy="430887"/>
            </a:xfrm>
            <a:prstGeom prst="rect">
              <a:avLst/>
            </a:prstGeom>
            <a:ln w="28575">
              <a:noFill/>
            </a:ln>
          </p:spPr>
          <p:style>
            <a:lnRef idx="1">
              <a:schemeClr val="accent1"/>
            </a:lnRef>
            <a:fillRef idx="0">
              <a:schemeClr val="accent1"/>
            </a:fillRef>
            <a:effectRef idx="0">
              <a:schemeClr val="accent1"/>
            </a:effectRef>
            <a:fontRef idx="minor">
              <a:schemeClr val="tx1"/>
            </a:fontRef>
          </p:style>
          <p:txBody>
            <a:bodyPr wrap="square" lIns="0" tIns="0" rIns="0" bIns="0" rtlCol="0">
              <a:spAutoFit/>
            </a:bodyPr>
            <a:lstStyle/>
            <a:p>
              <a:r>
                <a:rPr lang="en-US" sz="1260"/>
                <a:t>ISP peering node</a:t>
              </a:r>
            </a:p>
          </p:txBody>
        </p:sp>
        <p:sp>
          <p:nvSpPr>
            <p:cNvPr id="241" name="TextBox 240">
              <a:extLst>
                <a:ext uri="{FF2B5EF4-FFF2-40B4-BE49-F238E27FC236}">
                  <a16:creationId xmlns:a16="http://schemas.microsoft.com/office/drawing/2014/main" id="{62BF7D80-0FBF-83F8-6F66-6ECEBF5B891B}"/>
                </a:ext>
              </a:extLst>
            </p:cNvPr>
            <p:cNvSpPr txBox="1"/>
            <p:nvPr/>
          </p:nvSpPr>
          <p:spPr>
            <a:xfrm>
              <a:off x="5638920" y="5221149"/>
              <a:ext cx="942993" cy="215443"/>
            </a:xfrm>
            <a:prstGeom prst="rect">
              <a:avLst/>
            </a:prstGeom>
            <a:noFill/>
          </p:spPr>
          <p:txBody>
            <a:bodyPr wrap="none" lIns="0" tIns="0" rIns="0" bIns="0" rtlCol="0">
              <a:spAutoFit/>
            </a:bodyPr>
            <a:lstStyle/>
            <a:p>
              <a:r>
                <a:rPr lang="en-US" sz="1260"/>
                <a:t>Relay server</a:t>
              </a:r>
            </a:p>
          </p:txBody>
        </p:sp>
        <p:cxnSp>
          <p:nvCxnSpPr>
            <p:cNvPr id="245" name="Straight Connector 244">
              <a:extLst>
                <a:ext uri="{FF2B5EF4-FFF2-40B4-BE49-F238E27FC236}">
                  <a16:creationId xmlns:a16="http://schemas.microsoft.com/office/drawing/2014/main" id="{22651F44-854D-2720-9A60-12B3F487674D}"/>
                </a:ext>
              </a:extLst>
            </p:cNvPr>
            <p:cNvCxnSpPr>
              <a:cxnSpLocks/>
              <a:endCxn id="277" idx="7"/>
            </p:cNvCxnSpPr>
            <p:nvPr/>
          </p:nvCxnSpPr>
          <p:spPr>
            <a:xfrm>
              <a:off x="7767331" y="7920402"/>
              <a:ext cx="1582776" cy="186538"/>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sp>
          <p:nvSpPr>
            <p:cNvPr id="246" name="Oval 245">
              <a:extLst>
                <a:ext uri="{FF2B5EF4-FFF2-40B4-BE49-F238E27FC236}">
                  <a16:creationId xmlns:a16="http://schemas.microsoft.com/office/drawing/2014/main" id="{9C2D2068-C51D-2B0D-66DB-9F83EC123028}"/>
                </a:ext>
              </a:extLst>
            </p:cNvPr>
            <p:cNvSpPr/>
            <p:nvPr/>
          </p:nvSpPr>
          <p:spPr>
            <a:xfrm>
              <a:off x="2582349" y="8137473"/>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48" name="Oval 247">
              <a:extLst>
                <a:ext uri="{FF2B5EF4-FFF2-40B4-BE49-F238E27FC236}">
                  <a16:creationId xmlns:a16="http://schemas.microsoft.com/office/drawing/2014/main" id="{39A44329-3991-34E4-540B-6172CA28B9E7}"/>
                </a:ext>
              </a:extLst>
            </p:cNvPr>
            <p:cNvSpPr/>
            <p:nvPr/>
          </p:nvSpPr>
          <p:spPr>
            <a:xfrm>
              <a:off x="3242749" y="7591373"/>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50" name="Oval 249">
              <a:extLst>
                <a:ext uri="{FF2B5EF4-FFF2-40B4-BE49-F238E27FC236}">
                  <a16:creationId xmlns:a16="http://schemas.microsoft.com/office/drawing/2014/main" id="{DD8AE993-63F6-A2D9-3243-8490C374CD28}"/>
                </a:ext>
              </a:extLst>
            </p:cNvPr>
            <p:cNvSpPr/>
            <p:nvPr/>
          </p:nvSpPr>
          <p:spPr>
            <a:xfrm>
              <a:off x="3076201" y="7007173"/>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52" name="Oval 251">
              <a:extLst>
                <a:ext uri="{FF2B5EF4-FFF2-40B4-BE49-F238E27FC236}">
                  <a16:creationId xmlns:a16="http://schemas.microsoft.com/office/drawing/2014/main" id="{3BE5E06F-239B-AFC4-341E-4BDBADC4F21F}"/>
                </a:ext>
              </a:extLst>
            </p:cNvPr>
            <p:cNvSpPr/>
            <p:nvPr/>
          </p:nvSpPr>
          <p:spPr>
            <a:xfrm>
              <a:off x="3738049" y="7340268"/>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54" name="Oval 253">
              <a:extLst>
                <a:ext uri="{FF2B5EF4-FFF2-40B4-BE49-F238E27FC236}">
                  <a16:creationId xmlns:a16="http://schemas.microsoft.com/office/drawing/2014/main" id="{6900863A-3193-73F4-57BD-DEB616DABC0F}"/>
                </a:ext>
              </a:extLst>
            </p:cNvPr>
            <p:cNvSpPr/>
            <p:nvPr/>
          </p:nvSpPr>
          <p:spPr>
            <a:xfrm>
              <a:off x="3591439" y="6495216"/>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56" name="Oval 255">
              <a:extLst>
                <a:ext uri="{FF2B5EF4-FFF2-40B4-BE49-F238E27FC236}">
                  <a16:creationId xmlns:a16="http://schemas.microsoft.com/office/drawing/2014/main" id="{0199D39D-DBE4-583E-FE31-2A8F0938EC14}"/>
                </a:ext>
              </a:extLst>
            </p:cNvPr>
            <p:cNvSpPr/>
            <p:nvPr/>
          </p:nvSpPr>
          <p:spPr>
            <a:xfrm>
              <a:off x="4373049" y="684062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58" name="Oval 257">
              <a:extLst>
                <a:ext uri="{FF2B5EF4-FFF2-40B4-BE49-F238E27FC236}">
                  <a16:creationId xmlns:a16="http://schemas.microsoft.com/office/drawing/2014/main" id="{68404C37-2733-CAF4-35AD-CD9E96A837F3}"/>
                </a:ext>
              </a:extLst>
            </p:cNvPr>
            <p:cNvSpPr/>
            <p:nvPr/>
          </p:nvSpPr>
          <p:spPr>
            <a:xfrm>
              <a:off x="3924534" y="7893524"/>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60" name="Oval 259">
              <a:extLst>
                <a:ext uri="{FF2B5EF4-FFF2-40B4-BE49-F238E27FC236}">
                  <a16:creationId xmlns:a16="http://schemas.microsoft.com/office/drawing/2014/main" id="{D2E22A22-7C00-5A9C-8840-FF6317AE1C1E}"/>
                </a:ext>
              </a:extLst>
            </p:cNvPr>
            <p:cNvSpPr/>
            <p:nvPr/>
          </p:nvSpPr>
          <p:spPr>
            <a:xfrm>
              <a:off x="4649496" y="7469070"/>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62" name="Oval 261">
              <a:extLst>
                <a:ext uri="{FF2B5EF4-FFF2-40B4-BE49-F238E27FC236}">
                  <a16:creationId xmlns:a16="http://schemas.microsoft.com/office/drawing/2014/main" id="{65F2F844-F691-8C29-1F84-5D63238E6029}"/>
                </a:ext>
              </a:extLst>
            </p:cNvPr>
            <p:cNvSpPr/>
            <p:nvPr/>
          </p:nvSpPr>
          <p:spPr>
            <a:xfrm>
              <a:off x="5223949" y="5221149"/>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64" name="Oval 263">
              <a:extLst>
                <a:ext uri="{FF2B5EF4-FFF2-40B4-BE49-F238E27FC236}">
                  <a16:creationId xmlns:a16="http://schemas.microsoft.com/office/drawing/2014/main" id="{7E043EFE-FB2C-3000-2135-6BEE13308C67}"/>
                </a:ext>
              </a:extLst>
            </p:cNvPr>
            <p:cNvSpPr/>
            <p:nvPr/>
          </p:nvSpPr>
          <p:spPr>
            <a:xfrm>
              <a:off x="6757204" y="742482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66" name="Oval 265">
              <a:extLst>
                <a:ext uri="{FF2B5EF4-FFF2-40B4-BE49-F238E27FC236}">
                  <a16:creationId xmlns:a16="http://schemas.microsoft.com/office/drawing/2014/main" id="{064D38BB-6404-0491-2D79-3B542ADB7C92}"/>
                </a:ext>
              </a:extLst>
            </p:cNvPr>
            <p:cNvSpPr/>
            <p:nvPr/>
          </p:nvSpPr>
          <p:spPr>
            <a:xfrm>
              <a:off x="6590656" y="684062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72" name="Oval 271">
              <a:extLst>
                <a:ext uri="{FF2B5EF4-FFF2-40B4-BE49-F238E27FC236}">
                  <a16:creationId xmlns:a16="http://schemas.microsoft.com/office/drawing/2014/main" id="{8FE82496-9E75-3264-6418-B7F756522A44}"/>
                </a:ext>
              </a:extLst>
            </p:cNvPr>
            <p:cNvSpPr/>
            <p:nvPr/>
          </p:nvSpPr>
          <p:spPr>
            <a:xfrm>
              <a:off x="7252504" y="7173720"/>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73" name="Oval 272">
              <a:extLst>
                <a:ext uri="{FF2B5EF4-FFF2-40B4-BE49-F238E27FC236}">
                  <a16:creationId xmlns:a16="http://schemas.microsoft.com/office/drawing/2014/main" id="{4169F786-F1F5-5E92-F75B-87E45ED43F28}"/>
                </a:ext>
              </a:extLst>
            </p:cNvPr>
            <p:cNvSpPr/>
            <p:nvPr/>
          </p:nvSpPr>
          <p:spPr>
            <a:xfrm>
              <a:off x="7105894" y="6328668"/>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74" name="Oval 273">
              <a:extLst>
                <a:ext uri="{FF2B5EF4-FFF2-40B4-BE49-F238E27FC236}">
                  <a16:creationId xmlns:a16="http://schemas.microsoft.com/office/drawing/2014/main" id="{54E98B57-3F6E-987F-1183-FDABC3E9A1F7}"/>
                </a:ext>
              </a:extLst>
            </p:cNvPr>
            <p:cNvSpPr/>
            <p:nvPr/>
          </p:nvSpPr>
          <p:spPr>
            <a:xfrm>
              <a:off x="7887504" y="6674077"/>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75" name="Oval 274">
              <a:extLst>
                <a:ext uri="{FF2B5EF4-FFF2-40B4-BE49-F238E27FC236}">
                  <a16:creationId xmlns:a16="http://schemas.microsoft.com/office/drawing/2014/main" id="{A59DAEC6-69B0-D60E-BDB3-0F78E126E553}"/>
                </a:ext>
              </a:extLst>
            </p:cNvPr>
            <p:cNvSpPr/>
            <p:nvPr/>
          </p:nvSpPr>
          <p:spPr>
            <a:xfrm>
              <a:off x="7438989" y="7726976"/>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76" name="Oval 275">
              <a:extLst>
                <a:ext uri="{FF2B5EF4-FFF2-40B4-BE49-F238E27FC236}">
                  <a16:creationId xmlns:a16="http://schemas.microsoft.com/office/drawing/2014/main" id="{51D85E9D-9076-9C63-F581-FBA62881B3DF}"/>
                </a:ext>
              </a:extLst>
            </p:cNvPr>
            <p:cNvSpPr/>
            <p:nvPr/>
          </p:nvSpPr>
          <p:spPr>
            <a:xfrm>
              <a:off x="8054051" y="7173720"/>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77" name="Oval 276">
              <a:extLst>
                <a:ext uri="{FF2B5EF4-FFF2-40B4-BE49-F238E27FC236}">
                  <a16:creationId xmlns:a16="http://schemas.microsoft.com/office/drawing/2014/main" id="{A09A6639-22FC-3379-C4EA-D390A9330B16}"/>
                </a:ext>
              </a:extLst>
            </p:cNvPr>
            <p:cNvSpPr/>
            <p:nvPr/>
          </p:nvSpPr>
          <p:spPr>
            <a:xfrm flipH="1">
              <a:off x="9303238" y="8060071"/>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78" name="Oval 277">
              <a:extLst>
                <a:ext uri="{FF2B5EF4-FFF2-40B4-BE49-F238E27FC236}">
                  <a16:creationId xmlns:a16="http://schemas.microsoft.com/office/drawing/2014/main" id="{1090A618-5F92-AC83-0C3F-800570E9B778}"/>
                </a:ext>
              </a:extLst>
            </p:cNvPr>
            <p:cNvSpPr/>
            <p:nvPr/>
          </p:nvSpPr>
          <p:spPr>
            <a:xfrm>
              <a:off x="5549258" y="7114837"/>
              <a:ext cx="320040" cy="3200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79" name="TextBox 278">
              <a:extLst>
                <a:ext uri="{FF2B5EF4-FFF2-40B4-BE49-F238E27FC236}">
                  <a16:creationId xmlns:a16="http://schemas.microsoft.com/office/drawing/2014/main" id="{3B66EE7A-418E-07E0-F8D2-CE6E379660C4}"/>
                </a:ext>
              </a:extLst>
            </p:cNvPr>
            <p:cNvSpPr txBox="1"/>
            <p:nvPr/>
          </p:nvSpPr>
          <p:spPr>
            <a:xfrm>
              <a:off x="6243381" y="7518082"/>
              <a:ext cx="466339" cy="215443"/>
            </a:xfrm>
            <a:prstGeom prst="rect">
              <a:avLst/>
            </a:prstGeom>
            <a:noFill/>
          </p:spPr>
          <p:txBody>
            <a:bodyPr wrap="square" lIns="0" tIns="0" rIns="0" bIns="0" rtlCol="0">
              <a:spAutoFit/>
            </a:bodyPr>
            <a:lstStyle/>
            <a:p>
              <a:r>
                <a:rPr lang="en-US" sz="1260"/>
                <a:t>UDP</a:t>
              </a:r>
            </a:p>
          </p:txBody>
        </p:sp>
        <p:sp>
          <p:nvSpPr>
            <p:cNvPr id="280" name="TextBox 279">
              <a:extLst>
                <a:ext uri="{FF2B5EF4-FFF2-40B4-BE49-F238E27FC236}">
                  <a16:creationId xmlns:a16="http://schemas.microsoft.com/office/drawing/2014/main" id="{04CEF0B6-2D27-A5D2-67B5-7DBF0A5ADEAC}"/>
                </a:ext>
              </a:extLst>
            </p:cNvPr>
            <p:cNvSpPr txBox="1"/>
            <p:nvPr/>
          </p:nvSpPr>
          <p:spPr>
            <a:xfrm>
              <a:off x="6699547" y="5870402"/>
              <a:ext cx="485477" cy="215443"/>
            </a:xfrm>
            <a:prstGeom prst="rect">
              <a:avLst/>
            </a:prstGeom>
            <a:noFill/>
          </p:spPr>
          <p:txBody>
            <a:bodyPr wrap="square" lIns="0" tIns="0" rIns="0" bIns="0" rtlCol="0">
              <a:spAutoFit/>
            </a:bodyPr>
            <a:lstStyle/>
            <a:p>
              <a:r>
                <a:rPr lang="en-US" sz="1260"/>
                <a:t>UDP</a:t>
              </a:r>
            </a:p>
          </p:txBody>
        </p:sp>
        <p:sp>
          <p:nvSpPr>
            <p:cNvPr id="283" name="Oval 282">
              <a:extLst>
                <a:ext uri="{FF2B5EF4-FFF2-40B4-BE49-F238E27FC236}">
                  <a16:creationId xmlns:a16="http://schemas.microsoft.com/office/drawing/2014/main" id="{9DE054F7-3AD3-B956-43FF-3E7855CA359F}"/>
                </a:ext>
              </a:extLst>
            </p:cNvPr>
            <p:cNvSpPr/>
            <p:nvPr/>
          </p:nvSpPr>
          <p:spPr>
            <a:xfrm flipH="1">
              <a:off x="10028581" y="8531419"/>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172" name="Straight Connector 171">
              <a:extLst>
                <a:ext uri="{FF2B5EF4-FFF2-40B4-BE49-F238E27FC236}">
                  <a16:creationId xmlns:a16="http://schemas.microsoft.com/office/drawing/2014/main" id="{917829A6-8616-36D3-ACA2-FB95031DFB53}"/>
                </a:ext>
              </a:extLst>
            </p:cNvPr>
            <p:cNvCxnSpPr>
              <a:stCxn id="252" idx="4"/>
              <a:endCxn id="258" idx="0"/>
            </p:cNvCxnSpPr>
            <p:nvPr/>
          </p:nvCxnSpPr>
          <p:spPr>
            <a:xfrm>
              <a:off x="3898069" y="7660308"/>
              <a:ext cx="186485" cy="233216"/>
            </a:xfrm>
            <a:prstGeom prst="line">
              <a:avLst/>
            </a:prstGeom>
          </p:spPr>
          <p:style>
            <a:lnRef idx="1">
              <a:schemeClr val="accent1"/>
            </a:lnRef>
            <a:fillRef idx="0">
              <a:schemeClr val="accent1"/>
            </a:fillRef>
            <a:effectRef idx="0">
              <a:schemeClr val="accent1"/>
            </a:effectRef>
            <a:fontRef idx="minor">
              <a:schemeClr val="tx1"/>
            </a:fontRef>
          </p:style>
        </p:cxnSp>
        <p:sp>
          <p:nvSpPr>
            <p:cNvPr id="211" name="Oval 210">
              <a:extLst>
                <a:ext uri="{FF2B5EF4-FFF2-40B4-BE49-F238E27FC236}">
                  <a16:creationId xmlns:a16="http://schemas.microsoft.com/office/drawing/2014/main" id="{B13D3368-0D5E-0130-3F36-9DDF96478F5B}"/>
                </a:ext>
              </a:extLst>
            </p:cNvPr>
            <p:cNvSpPr/>
            <p:nvPr/>
          </p:nvSpPr>
          <p:spPr>
            <a:xfrm flipH="1">
              <a:off x="9858671" y="86838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grpSp>
      <p:sp>
        <p:nvSpPr>
          <p:cNvPr id="10" name="TextBox 9">
            <a:extLst>
              <a:ext uri="{FF2B5EF4-FFF2-40B4-BE49-F238E27FC236}">
                <a16:creationId xmlns:a16="http://schemas.microsoft.com/office/drawing/2014/main" id="{96ED3087-5F0A-98D0-6094-E598DFFB4689}"/>
              </a:ext>
              <a:ext uri="{C183D7F6-B498-43B3-948B-1728B52AA6E4}">
                <adec:decorative xmlns:adec="http://schemas.microsoft.com/office/drawing/2017/decorative" val="1"/>
              </a:ext>
            </a:extLst>
          </p:cNvPr>
          <p:cNvSpPr txBox="1"/>
          <p:nvPr/>
        </p:nvSpPr>
        <p:spPr>
          <a:xfrm>
            <a:off x="7815466" y="4530480"/>
            <a:ext cx="1163401" cy="193899"/>
          </a:xfrm>
          <a:prstGeom prst="rect">
            <a:avLst/>
          </a:prstGeom>
          <a:noFill/>
        </p:spPr>
        <p:txBody>
          <a:bodyPr wrap="square" lIns="0" tIns="0" rIns="0" bIns="0" rtlCol="0">
            <a:spAutoFit/>
          </a:bodyPr>
          <a:lstStyle/>
          <a:p>
            <a:r>
              <a:rPr lang="en-US" sz="1260"/>
              <a:t>DC egress point</a:t>
            </a:r>
          </a:p>
        </p:txBody>
      </p:sp>
      <p:sp>
        <p:nvSpPr>
          <p:cNvPr id="284" name="TextBox 283">
            <a:extLst>
              <a:ext uri="{FF2B5EF4-FFF2-40B4-BE49-F238E27FC236}">
                <a16:creationId xmlns:a16="http://schemas.microsoft.com/office/drawing/2014/main" id="{78C7BB5E-FFD6-CBCE-16D7-C3382AAEBAB3}"/>
              </a:ext>
              <a:ext uri="{C183D7F6-B498-43B3-948B-1728B52AA6E4}">
                <adec:decorative xmlns:adec="http://schemas.microsoft.com/office/drawing/2017/decorative" val="1"/>
              </a:ext>
            </a:extLst>
          </p:cNvPr>
          <p:cNvSpPr txBox="1"/>
          <p:nvPr/>
        </p:nvSpPr>
        <p:spPr>
          <a:xfrm>
            <a:off x="5584504" y="2510534"/>
            <a:ext cx="381481" cy="193899"/>
          </a:xfrm>
          <a:prstGeom prst="rect">
            <a:avLst/>
          </a:prstGeom>
          <a:noFill/>
        </p:spPr>
        <p:txBody>
          <a:bodyPr wrap="square" lIns="0" tIns="0" rIns="0" bIns="0" rtlCol="0">
            <a:spAutoFit/>
          </a:bodyPr>
          <a:lstStyle/>
          <a:p>
            <a:r>
              <a:rPr lang="en-US" sz="1260"/>
              <a:t>UDP</a:t>
            </a:r>
          </a:p>
        </p:txBody>
      </p:sp>
      <p:sp>
        <p:nvSpPr>
          <p:cNvPr id="2" name="Title 1">
            <a:extLst>
              <a:ext uri="{FF2B5EF4-FFF2-40B4-BE49-F238E27FC236}">
                <a16:creationId xmlns:a16="http://schemas.microsoft.com/office/drawing/2014/main" id="{82940C8A-C102-E471-4CBF-BC98F36A6E73}"/>
              </a:ext>
            </a:extLst>
          </p:cNvPr>
          <p:cNvSpPr>
            <a:spLocks noGrp="1"/>
          </p:cNvSpPr>
          <p:nvPr>
            <p:ph type="title"/>
          </p:nvPr>
        </p:nvSpPr>
        <p:spPr>
          <a:xfrm>
            <a:off x="1139036" y="754381"/>
            <a:ext cx="9916668" cy="443198"/>
          </a:xfrm>
        </p:spPr>
        <p:txBody>
          <a:bodyPr>
            <a:normAutofit fontScale="90000"/>
          </a:bodyPr>
          <a:lstStyle/>
          <a:p>
            <a:r>
              <a:rPr lang="en-US" sz="2880"/>
              <a:t>SMILES in action - 2 </a:t>
            </a:r>
          </a:p>
        </p:txBody>
      </p:sp>
      <p:sp>
        <p:nvSpPr>
          <p:cNvPr id="14" name="TextBox 13">
            <a:extLst>
              <a:ext uri="{FF2B5EF4-FFF2-40B4-BE49-F238E27FC236}">
                <a16:creationId xmlns:a16="http://schemas.microsoft.com/office/drawing/2014/main" id="{7AC893EC-E8E8-BB98-DFC2-2C6D418F31CA}"/>
              </a:ext>
            </a:extLst>
          </p:cNvPr>
          <p:cNvSpPr txBox="1"/>
          <p:nvPr/>
        </p:nvSpPr>
        <p:spPr>
          <a:xfrm>
            <a:off x="1926896" y="1734687"/>
            <a:ext cx="992964" cy="221599"/>
          </a:xfrm>
          <a:prstGeom prst="rect">
            <a:avLst/>
          </a:prstGeom>
          <a:noFill/>
        </p:spPr>
        <p:txBody>
          <a:bodyPr wrap="none" lIns="0" tIns="0" rIns="0" bIns="0" rtlCol="0">
            <a:spAutoFit/>
          </a:bodyPr>
          <a:lstStyle/>
          <a:p>
            <a:r>
              <a:rPr lang="en-US" sz="1440"/>
              <a:t>Active traffic</a:t>
            </a:r>
          </a:p>
        </p:txBody>
      </p:sp>
      <p:sp>
        <p:nvSpPr>
          <p:cNvPr id="15" name="TextBox 14">
            <a:extLst>
              <a:ext uri="{FF2B5EF4-FFF2-40B4-BE49-F238E27FC236}">
                <a16:creationId xmlns:a16="http://schemas.microsoft.com/office/drawing/2014/main" id="{38BB7C52-27F3-600C-BDCA-AAD6DB6B9BF6}"/>
              </a:ext>
            </a:extLst>
          </p:cNvPr>
          <p:cNvSpPr txBox="1"/>
          <p:nvPr/>
        </p:nvSpPr>
        <p:spPr>
          <a:xfrm>
            <a:off x="1926898" y="2117087"/>
            <a:ext cx="1009700" cy="221599"/>
          </a:xfrm>
          <a:prstGeom prst="rect">
            <a:avLst/>
          </a:prstGeom>
          <a:noFill/>
        </p:spPr>
        <p:txBody>
          <a:bodyPr wrap="none" lIns="0" tIns="0" rIns="0" bIns="0" rtlCol="0">
            <a:spAutoFit/>
          </a:bodyPr>
          <a:lstStyle/>
          <a:p>
            <a:r>
              <a:rPr lang="en-US" sz="1440"/>
              <a:t>Backup links</a:t>
            </a:r>
          </a:p>
        </p:txBody>
      </p:sp>
      <p:sp>
        <p:nvSpPr>
          <p:cNvPr id="3" name="Rectangle 2" descr="Diagram of a network topology showing two clusters labeled 'Home router' and 'DC egress point' connected to a central 'Relay server' and 'ISP peering node'. Lines represent active traffic (light purple) and backup links (dark purple), with 'UDP' labels indicating protocol usage.">
            <a:extLst>
              <a:ext uri="{FF2B5EF4-FFF2-40B4-BE49-F238E27FC236}">
                <a16:creationId xmlns:a16="http://schemas.microsoft.com/office/drawing/2014/main" id="{D374CB67-9856-74EA-30BB-4987AD4FE460}"/>
              </a:ext>
            </a:extLst>
          </p:cNvPr>
          <p:cNvSpPr/>
          <p:nvPr/>
        </p:nvSpPr>
        <p:spPr bwMode="auto">
          <a:xfrm>
            <a:off x="1334995" y="2510532"/>
            <a:ext cx="228194" cy="19389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267665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61" name="Straight Connector 160">
            <a:extLst>
              <a:ext uri="{FF2B5EF4-FFF2-40B4-BE49-F238E27FC236}">
                <a16:creationId xmlns:a16="http://schemas.microsoft.com/office/drawing/2014/main" id="{707DC2B3-3A41-4740-0CFB-5489392A6D0C}"/>
              </a:ext>
              <a:ext uri="{C183D7F6-B498-43B3-948B-1728B52AA6E4}">
                <adec:decorative xmlns:adec="http://schemas.microsoft.com/office/drawing/2017/decorative" val="1"/>
              </a:ext>
            </a:extLst>
          </p:cNvPr>
          <p:cNvCxnSpPr>
            <a:cxnSpLocks/>
          </p:cNvCxnSpPr>
          <p:nvPr/>
        </p:nvCxnSpPr>
        <p:spPr>
          <a:xfrm>
            <a:off x="1334996" y="1856912"/>
            <a:ext cx="414337" cy="0"/>
          </a:xfrm>
          <a:prstGeom prst="line">
            <a:avLst/>
          </a:prstGeom>
          <a:ln w="762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454312AD-2BF2-F3E9-0552-D9B80CE0227E}"/>
              </a:ext>
              <a:ext uri="{C183D7F6-B498-43B3-948B-1728B52AA6E4}">
                <adec:decorative xmlns:adec="http://schemas.microsoft.com/office/drawing/2017/decorative" val="1"/>
              </a:ext>
            </a:extLst>
          </p:cNvPr>
          <p:cNvCxnSpPr>
            <a:cxnSpLocks/>
          </p:cNvCxnSpPr>
          <p:nvPr/>
        </p:nvCxnSpPr>
        <p:spPr>
          <a:xfrm>
            <a:off x="1334996" y="2239313"/>
            <a:ext cx="414337"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65" name="Rectangle 164">
            <a:extLst>
              <a:ext uri="{FF2B5EF4-FFF2-40B4-BE49-F238E27FC236}">
                <a16:creationId xmlns:a16="http://schemas.microsoft.com/office/drawing/2014/main" id="{C583B217-BC43-D888-C584-2192DED5649E}"/>
              </a:ext>
              <a:ext uri="{C183D7F6-B498-43B3-948B-1728B52AA6E4}">
                <adec:decorative xmlns:adec="http://schemas.microsoft.com/office/drawing/2017/decorative" val="1"/>
              </a:ext>
            </a:extLst>
          </p:cNvPr>
          <p:cNvSpPr/>
          <p:nvPr/>
        </p:nvSpPr>
        <p:spPr bwMode="auto">
          <a:xfrm>
            <a:off x="1123950" y="1557320"/>
            <a:ext cx="9944100" cy="4349116"/>
          </a:xfrm>
          <a:prstGeom prst="rect">
            <a:avLst/>
          </a:pr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grpSp>
        <p:nvGrpSpPr>
          <p:cNvPr id="344" name="Group 343">
            <a:extLst>
              <a:ext uri="{FF2B5EF4-FFF2-40B4-BE49-F238E27FC236}">
                <a16:creationId xmlns:a16="http://schemas.microsoft.com/office/drawing/2014/main" id="{84AC707E-A995-4729-7D31-34E7E9E827D9}"/>
              </a:ext>
              <a:ext uri="{C183D7F6-B498-43B3-948B-1728B52AA6E4}">
                <adec:decorative xmlns:adec="http://schemas.microsoft.com/office/drawing/2017/decorative" val="1"/>
              </a:ext>
            </a:extLst>
          </p:cNvPr>
          <p:cNvGrpSpPr>
            <a:grpSpLocks/>
          </p:cNvGrpSpPr>
          <p:nvPr/>
        </p:nvGrpSpPr>
        <p:grpSpPr>
          <a:xfrm>
            <a:off x="1832612" y="1738772"/>
            <a:ext cx="8520572" cy="3983502"/>
            <a:chOff x="1362349" y="5221149"/>
            <a:chExt cx="9467303" cy="4426113"/>
          </a:xfrm>
        </p:grpSpPr>
        <p:cxnSp>
          <p:nvCxnSpPr>
            <p:cNvPr id="310" name="Straight Connector 309">
              <a:extLst>
                <a:ext uri="{FF2B5EF4-FFF2-40B4-BE49-F238E27FC236}">
                  <a16:creationId xmlns:a16="http://schemas.microsoft.com/office/drawing/2014/main" id="{0059F284-2237-2097-BBA2-467817D5C284}"/>
                </a:ext>
              </a:extLst>
            </p:cNvPr>
            <p:cNvCxnSpPr>
              <a:cxnSpLocks/>
              <a:stCxn id="281" idx="7"/>
              <a:endCxn id="331" idx="3"/>
            </p:cNvCxnSpPr>
            <p:nvPr/>
          </p:nvCxnSpPr>
          <p:spPr>
            <a:xfrm flipH="1" flipV="1">
              <a:off x="9576409" y="8333242"/>
              <a:ext cx="499041" cy="245046"/>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pic>
          <p:nvPicPr>
            <p:cNvPr id="211" name="Picture 210" descr="See the source image">
              <a:extLst>
                <a:ext uri="{FF2B5EF4-FFF2-40B4-BE49-F238E27FC236}">
                  <a16:creationId xmlns:a16="http://schemas.microsoft.com/office/drawing/2014/main" id="{38F6BFAA-D4F3-F3F1-1E69-9B121CC5F6DB}"/>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9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345560" y="9095784"/>
              <a:ext cx="484092" cy="551478"/>
            </a:xfrm>
            <a:prstGeom prst="rect">
              <a:avLst/>
            </a:prstGeom>
            <a:noFill/>
            <a:extLst>
              <a:ext uri="{909E8E84-426E-40DD-AFC4-6F175D3DCCD1}">
                <a14:hiddenFill xmlns:a14="http://schemas.microsoft.com/office/drawing/2010/main">
                  <a:solidFill>
                    <a:srgbClr val="FFFFFF"/>
                  </a:solidFill>
                </a14:hiddenFill>
              </a:ext>
            </a:extLst>
          </p:spPr>
        </p:pic>
        <p:pic>
          <p:nvPicPr>
            <p:cNvPr id="213" name="Picture 212" descr="See related image detail">
              <a:extLst>
                <a:ext uri="{FF2B5EF4-FFF2-40B4-BE49-F238E27FC236}">
                  <a16:creationId xmlns:a16="http://schemas.microsoft.com/office/drawing/2014/main" id="{E45DA133-E229-A720-A31F-B97310294746}"/>
                </a:ext>
              </a:extLst>
            </p:cNvPr>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62349" y="9314167"/>
              <a:ext cx="636850" cy="333095"/>
            </a:xfrm>
            <a:prstGeom prst="rect">
              <a:avLst/>
            </a:prstGeom>
            <a:noFill/>
            <a:ln>
              <a:noFill/>
            </a:ln>
          </p:spPr>
        </p:pic>
        <p:sp>
          <p:nvSpPr>
            <p:cNvPr id="214" name="Oval 213">
              <a:extLst>
                <a:ext uri="{FF2B5EF4-FFF2-40B4-BE49-F238E27FC236}">
                  <a16:creationId xmlns:a16="http://schemas.microsoft.com/office/drawing/2014/main" id="{A2CBB032-0681-72D8-A8DC-34C1CFEEAF46}"/>
                </a:ext>
              </a:extLst>
            </p:cNvPr>
            <p:cNvSpPr/>
            <p:nvPr/>
          </p:nvSpPr>
          <p:spPr>
            <a:xfrm>
              <a:off x="1626954" y="83040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15" name="Oval 214">
              <a:extLst>
                <a:ext uri="{FF2B5EF4-FFF2-40B4-BE49-F238E27FC236}">
                  <a16:creationId xmlns:a16="http://schemas.microsoft.com/office/drawing/2014/main" id="{6CE65257-6DE3-14F1-C1B8-3753C913D793}"/>
                </a:ext>
              </a:extLst>
            </p:cNvPr>
            <p:cNvSpPr/>
            <p:nvPr/>
          </p:nvSpPr>
          <p:spPr>
            <a:xfrm>
              <a:off x="1779354" y="84564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17" name="Oval 216">
              <a:extLst>
                <a:ext uri="{FF2B5EF4-FFF2-40B4-BE49-F238E27FC236}">
                  <a16:creationId xmlns:a16="http://schemas.microsoft.com/office/drawing/2014/main" id="{83606E4A-A17A-9473-DE78-1B960F109F2C}"/>
                </a:ext>
              </a:extLst>
            </p:cNvPr>
            <p:cNvSpPr/>
            <p:nvPr/>
          </p:nvSpPr>
          <p:spPr>
            <a:xfrm>
              <a:off x="1931754" y="8608821"/>
              <a:ext cx="320040" cy="32004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19" name="Oval 218">
              <a:extLst>
                <a:ext uri="{FF2B5EF4-FFF2-40B4-BE49-F238E27FC236}">
                  <a16:creationId xmlns:a16="http://schemas.microsoft.com/office/drawing/2014/main" id="{57222AE6-0BB5-E78B-7982-D9DA46348A53}"/>
                </a:ext>
              </a:extLst>
            </p:cNvPr>
            <p:cNvSpPr/>
            <p:nvPr/>
          </p:nvSpPr>
          <p:spPr>
            <a:xfrm>
              <a:off x="2084154" y="87612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21" name="Oval 220">
              <a:extLst>
                <a:ext uri="{FF2B5EF4-FFF2-40B4-BE49-F238E27FC236}">
                  <a16:creationId xmlns:a16="http://schemas.microsoft.com/office/drawing/2014/main" id="{5724590E-BADA-A129-E576-D0050481FCA0}"/>
                </a:ext>
              </a:extLst>
            </p:cNvPr>
            <p:cNvSpPr/>
            <p:nvPr/>
          </p:nvSpPr>
          <p:spPr>
            <a:xfrm>
              <a:off x="2236554" y="891362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23" name="Oval 222">
              <a:extLst>
                <a:ext uri="{FF2B5EF4-FFF2-40B4-BE49-F238E27FC236}">
                  <a16:creationId xmlns:a16="http://schemas.microsoft.com/office/drawing/2014/main" id="{3C96612C-A8C1-0ED5-E0E0-34111AFD9BC8}"/>
                </a:ext>
              </a:extLst>
            </p:cNvPr>
            <p:cNvSpPr/>
            <p:nvPr/>
          </p:nvSpPr>
          <p:spPr>
            <a:xfrm>
              <a:off x="2523471" y="9071434"/>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224" name="Straight Connector 223">
              <a:extLst>
                <a:ext uri="{FF2B5EF4-FFF2-40B4-BE49-F238E27FC236}">
                  <a16:creationId xmlns:a16="http://schemas.microsoft.com/office/drawing/2014/main" id="{D7B14C91-185D-70C4-2C77-A36BCA53A19D}"/>
                </a:ext>
              </a:extLst>
            </p:cNvPr>
            <p:cNvCxnSpPr>
              <a:stCxn id="214" idx="7"/>
              <a:endCxn id="315" idx="3"/>
            </p:cNvCxnSpPr>
            <p:nvPr/>
          </p:nvCxnSpPr>
          <p:spPr>
            <a:xfrm>
              <a:off x="1900125" y="8350890"/>
              <a:ext cx="729093" cy="59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49EE8B3A-545F-C889-5047-971CBE425D90}"/>
                </a:ext>
              </a:extLst>
            </p:cNvPr>
            <p:cNvCxnSpPr>
              <a:stCxn id="215" idx="7"/>
              <a:endCxn id="315" idx="3"/>
            </p:cNvCxnSpPr>
            <p:nvPr/>
          </p:nvCxnSpPr>
          <p:spPr>
            <a:xfrm flipV="1">
              <a:off x="2052525" y="8410644"/>
              <a:ext cx="576693" cy="92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2CC75A5-70E2-DA64-9A56-185BA7157ADF}"/>
                </a:ext>
              </a:extLst>
            </p:cNvPr>
            <p:cNvCxnSpPr>
              <a:stCxn id="217" idx="7"/>
              <a:endCxn id="315" idx="3"/>
            </p:cNvCxnSpPr>
            <p:nvPr/>
          </p:nvCxnSpPr>
          <p:spPr>
            <a:xfrm flipV="1">
              <a:off x="2204925" y="8410644"/>
              <a:ext cx="424293" cy="245046"/>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227" name="Straight Connector 226">
              <a:extLst>
                <a:ext uri="{FF2B5EF4-FFF2-40B4-BE49-F238E27FC236}">
                  <a16:creationId xmlns:a16="http://schemas.microsoft.com/office/drawing/2014/main" id="{CF2F5B73-6F77-8112-BBE1-67D67B8A7AB5}"/>
                </a:ext>
              </a:extLst>
            </p:cNvPr>
            <p:cNvCxnSpPr>
              <a:stCxn id="219" idx="7"/>
              <a:endCxn id="315" idx="3"/>
            </p:cNvCxnSpPr>
            <p:nvPr/>
          </p:nvCxnSpPr>
          <p:spPr>
            <a:xfrm flipV="1">
              <a:off x="2357325" y="8410644"/>
              <a:ext cx="271893" cy="397446"/>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EA51FDC6-4250-EAAB-9599-8442E71B9DEA}"/>
                </a:ext>
              </a:extLst>
            </p:cNvPr>
            <p:cNvCxnSpPr>
              <a:stCxn id="315" idx="3"/>
              <a:endCxn id="221" idx="7"/>
            </p:cNvCxnSpPr>
            <p:nvPr/>
          </p:nvCxnSpPr>
          <p:spPr>
            <a:xfrm flipH="1">
              <a:off x="2509725" y="8410644"/>
              <a:ext cx="119493" cy="549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B015D391-5729-563A-6D52-08C424A48B2B}"/>
                </a:ext>
              </a:extLst>
            </p:cNvPr>
            <p:cNvCxnSpPr>
              <a:cxnSpLocks/>
              <a:stCxn id="315" idx="3"/>
            </p:cNvCxnSpPr>
            <p:nvPr/>
          </p:nvCxnSpPr>
          <p:spPr>
            <a:xfrm>
              <a:off x="2629218" y="8410644"/>
              <a:ext cx="44050" cy="704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080C16D2-0584-5F97-7E75-6D36711A2943}"/>
                </a:ext>
              </a:extLst>
            </p:cNvPr>
            <p:cNvCxnSpPr>
              <a:stCxn id="315" idx="7"/>
              <a:endCxn id="316" idx="3"/>
            </p:cNvCxnSpPr>
            <p:nvPr/>
          </p:nvCxnSpPr>
          <p:spPr>
            <a:xfrm flipV="1">
              <a:off x="2855520" y="7864544"/>
              <a:ext cx="434098" cy="319798"/>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231" name="Straight Connector 230">
              <a:extLst>
                <a:ext uri="{FF2B5EF4-FFF2-40B4-BE49-F238E27FC236}">
                  <a16:creationId xmlns:a16="http://schemas.microsoft.com/office/drawing/2014/main" id="{0D718824-7F1C-F3A9-412F-0DB320003980}"/>
                </a:ext>
              </a:extLst>
            </p:cNvPr>
            <p:cNvCxnSpPr>
              <a:cxnSpLocks/>
              <a:stCxn id="316" idx="1"/>
              <a:endCxn id="317" idx="4"/>
            </p:cNvCxnSpPr>
            <p:nvPr/>
          </p:nvCxnSpPr>
          <p:spPr>
            <a:xfrm flipH="1" flipV="1">
              <a:off x="3236221" y="7327213"/>
              <a:ext cx="53397" cy="3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6E97C0A6-E5A4-5AE8-96FF-935DC45AB055}"/>
                </a:ext>
              </a:extLst>
            </p:cNvPr>
            <p:cNvCxnSpPr>
              <a:stCxn id="317" idx="7"/>
              <a:endCxn id="319" idx="3"/>
            </p:cNvCxnSpPr>
            <p:nvPr/>
          </p:nvCxnSpPr>
          <p:spPr>
            <a:xfrm flipV="1">
              <a:off x="3349372" y="6768387"/>
              <a:ext cx="288936" cy="28565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7F9E2C9A-CB5A-C845-D879-5AD84610E561}"/>
                </a:ext>
              </a:extLst>
            </p:cNvPr>
            <p:cNvCxnSpPr>
              <a:stCxn id="319" idx="6"/>
              <a:endCxn id="320" idx="1"/>
            </p:cNvCxnSpPr>
            <p:nvPr/>
          </p:nvCxnSpPr>
          <p:spPr>
            <a:xfrm>
              <a:off x="3911479" y="6655236"/>
              <a:ext cx="508439" cy="232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1A99AC83-7D38-9E9B-4814-4E426FFF2F9C}"/>
                </a:ext>
              </a:extLst>
            </p:cNvPr>
            <p:cNvCxnSpPr>
              <a:cxnSpLocks/>
              <a:stCxn id="319" idx="4"/>
              <a:endCxn id="318" idx="0"/>
            </p:cNvCxnSpPr>
            <p:nvPr/>
          </p:nvCxnSpPr>
          <p:spPr>
            <a:xfrm>
              <a:off x="3751459" y="6815256"/>
              <a:ext cx="146610" cy="52501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0C6637D4-7341-7D1E-AF7F-80982961069E}"/>
                </a:ext>
              </a:extLst>
            </p:cNvPr>
            <p:cNvCxnSpPr>
              <a:cxnSpLocks/>
              <a:stCxn id="317" idx="6"/>
              <a:endCxn id="318" idx="1"/>
            </p:cNvCxnSpPr>
            <p:nvPr/>
          </p:nvCxnSpPr>
          <p:spPr>
            <a:xfrm>
              <a:off x="3396241" y="7167193"/>
              <a:ext cx="388677" cy="219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10143368-BDF2-F307-2894-1D2D9BC6C274}"/>
                </a:ext>
              </a:extLst>
            </p:cNvPr>
            <p:cNvCxnSpPr>
              <a:stCxn id="316" idx="7"/>
              <a:endCxn id="318" idx="3"/>
            </p:cNvCxnSpPr>
            <p:nvPr/>
          </p:nvCxnSpPr>
          <p:spPr>
            <a:xfrm flipV="1">
              <a:off x="3515920" y="7613439"/>
              <a:ext cx="268998" cy="24803"/>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243" name="Straight Connector 242">
              <a:extLst>
                <a:ext uri="{FF2B5EF4-FFF2-40B4-BE49-F238E27FC236}">
                  <a16:creationId xmlns:a16="http://schemas.microsoft.com/office/drawing/2014/main" id="{F7863F65-2A38-E9D1-AC92-B9C6B61B5E52}"/>
                </a:ext>
              </a:extLst>
            </p:cNvPr>
            <p:cNvCxnSpPr>
              <a:stCxn id="316" idx="5"/>
              <a:endCxn id="321" idx="2"/>
            </p:cNvCxnSpPr>
            <p:nvPr/>
          </p:nvCxnSpPr>
          <p:spPr>
            <a:xfrm>
              <a:off x="3515920" y="7864544"/>
              <a:ext cx="408614" cy="1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99399D8C-B093-2170-9F64-51EC3D01B2DF}"/>
                </a:ext>
              </a:extLst>
            </p:cNvPr>
            <p:cNvCxnSpPr>
              <a:stCxn id="318" idx="4"/>
              <a:endCxn id="321" idx="0"/>
            </p:cNvCxnSpPr>
            <p:nvPr/>
          </p:nvCxnSpPr>
          <p:spPr>
            <a:xfrm>
              <a:off x="3898069" y="7660308"/>
              <a:ext cx="186485" cy="2332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C1236452-867E-8086-BC61-1187C7D6252C}"/>
                </a:ext>
              </a:extLst>
            </p:cNvPr>
            <p:cNvCxnSpPr>
              <a:stCxn id="318" idx="6"/>
              <a:endCxn id="322" idx="2"/>
            </p:cNvCxnSpPr>
            <p:nvPr/>
          </p:nvCxnSpPr>
          <p:spPr>
            <a:xfrm>
              <a:off x="4058089" y="7500288"/>
              <a:ext cx="591407" cy="12880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B7783D7-8893-B6C6-5739-37B1DC4C5A2F}"/>
                </a:ext>
              </a:extLst>
            </p:cNvPr>
            <p:cNvCxnSpPr>
              <a:cxnSpLocks/>
              <a:stCxn id="320" idx="5"/>
              <a:endCxn id="322" idx="0"/>
            </p:cNvCxnSpPr>
            <p:nvPr/>
          </p:nvCxnSpPr>
          <p:spPr>
            <a:xfrm>
              <a:off x="4646220" y="7113796"/>
              <a:ext cx="163296" cy="355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2EB7CFD3-9122-A250-CE1E-1609106EB954}"/>
                </a:ext>
              </a:extLst>
            </p:cNvPr>
            <p:cNvCxnSpPr>
              <a:cxnSpLocks/>
              <a:stCxn id="321" idx="7"/>
              <a:endCxn id="322" idx="3"/>
            </p:cNvCxnSpPr>
            <p:nvPr/>
          </p:nvCxnSpPr>
          <p:spPr>
            <a:xfrm flipV="1">
              <a:off x="4197705" y="7742241"/>
              <a:ext cx="498660" cy="198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580EBE88-8B43-B62B-3B90-3ACEFD561A2A}"/>
                </a:ext>
              </a:extLst>
            </p:cNvPr>
            <p:cNvCxnSpPr>
              <a:stCxn id="318" idx="7"/>
              <a:endCxn id="320" idx="3"/>
            </p:cNvCxnSpPr>
            <p:nvPr/>
          </p:nvCxnSpPr>
          <p:spPr>
            <a:xfrm flipV="1">
              <a:off x="4011220" y="7113796"/>
              <a:ext cx="408698" cy="273341"/>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254" name="Straight Connector 253">
              <a:extLst>
                <a:ext uri="{FF2B5EF4-FFF2-40B4-BE49-F238E27FC236}">
                  <a16:creationId xmlns:a16="http://schemas.microsoft.com/office/drawing/2014/main" id="{B118804F-15B1-F3BE-068E-F2368823E19A}"/>
                </a:ext>
              </a:extLst>
            </p:cNvPr>
            <p:cNvCxnSpPr>
              <a:cxnSpLocks/>
              <a:stCxn id="324" idx="1"/>
              <a:endCxn id="325" idx="4"/>
            </p:cNvCxnSpPr>
            <p:nvPr/>
          </p:nvCxnSpPr>
          <p:spPr>
            <a:xfrm flipH="1" flipV="1">
              <a:off x="6750676" y="7160665"/>
              <a:ext cx="53397" cy="3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70ED87CA-8B95-08D9-B4CB-EDB901F65C87}"/>
                </a:ext>
              </a:extLst>
            </p:cNvPr>
            <p:cNvCxnSpPr>
              <a:cxnSpLocks/>
              <a:stCxn id="325" idx="7"/>
              <a:endCxn id="327" idx="3"/>
            </p:cNvCxnSpPr>
            <p:nvPr/>
          </p:nvCxnSpPr>
          <p:spPr>
            <a:xfrm flipV="1">
              <a:off x="6863827" y="6601839"/>
              <a:ext cx="288936" cy="285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DF2D602-5BE8-FA9F-E82D-9DE2401E54C4}"/>
                </a:ext>
              </a:extLst>
            </p:cNvPr>
            <p:cNvCxnSpPr>
              <a:cxnSpLocks/>
              <a:stCxn id="327" idx="6"/>
              <a:endCxn id="328" idx="1"/>
            </p:cNvCxnSpPr>
            <p:nvPr/>
          </p:nvCxnSpPr>
          <p:spPr>
            <a:xfrm>
              <a:off x="7425934" y="6488688"/>
              <a:ext cx="508439" cy="232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25A5374E-944B-68F3-3656-DDB9210F4E09}"/>
                </a:ext>
              </a:extLst>
            </p:cNvPr>
            <p:cNvCxnSpPr>
              <a:cxnSpLocks/>
              <a:stCxn id="327" idx="4"/>
              <a:endCxn id="326" idx="0"/>
            </p:cNvCxnSpPr>
            <p:nvPr/>
          </p:nvCxnSpPr>
          <p:spPr>
            <a:xfrm>
              <a:off x="7265914" y="6648708"/>
              <a:ext cx="146610" cy="52501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A8098533-9A6A-5C19-5C1F-80CFAE3C8B14}"/>
                </a:ext>
              </a:extLst>
            </p:cNvPr>
            <p:cNvCxnSpPr>
              <a:cxnSpLocks/>
              <a:stCxn id="325" idx="6"/>
              <a:endCxn id="326" idx="1"/>
            </p:cNvCxnSpPr>
            <p:nvPr/>
          </p:nvCxnSpPr>
          <p:spPr>
            <a:xfrm>
              <a:off x="6910696" y="7000645"/>
              <a:ext cx="388677" cy="2199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28D5AF4-1199-EB48-86BC-2A0D393D0015}"/>
                </a:ext>
              </a:extLst>
            </p:cNvPr>
            <p:cNvCxnSpPr>
              <a:cxnSpLocks/>
              <a:stCxn id="324" idx="6"/>
              <a:endCxn id="326" idx="3"/>
            </p:cNvCxnSpPr>
            <p:nvPr/>
          </p:nvCxnSpPr>
          <p:spPr>
            <a:xfrm flipV="1">
              <a:off x="7077244" y="7446891"/>
              <a:ext cx="222129" cy="137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9D62E16E-8D12-D18D-59CD-515494CF497A}"/>
                </a:ext>
              </a:extLst>
            </p:cNvPr>
            <p:cNvCxnSpPr>
              <a:cxnSpLocks/>
              <a:stCxn id="324" idx="5"/>
              <a:endCxn id="329" idx="2"/>
            </p:cNvCxnSpPr>
            <p:nvPr/>
          </p:nvCxnSpPr>
          <p:spPr>
            <a:xfrm>
              <a:off x="7030375" y="7697996"/>
              <a:ext cx="408614" cy="189000"/>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272" name="Straight Connector 271">
              <a:extLst>
                <a:ext uri="{FF2B5EF4-FFF2-40B4-BE49-F238E27FC236}">
                  <a16:creationId xmlns:a16="http://schemas.microsoft.com/office/drawing/2014/main" id="{F6265607-98B2-B97D-9B86-3740ED30DCDF}"/>
                </a:ext>
              </a:extLst>
            </p:cNvPr>
            <p:cNvCxnSpPr>
              <a:cxnSpLocks/>
              <a:stCxn id="326" idx="4"/>
              <a:endCxn id="329" idx="0"/>
            </p:cNvCxnSpPr>
            <p:nvPr/>
          </p:nvCxnSpPr>
          <p:spPr>
            <a:xfrm>
              <a:off x="7412524" y="7493760"/>
              <a:ext cx="186485" cy="2332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D8C9CCDE-D9F0-6EBB-EE46-449DDD8377D2}"/>
                </a:ext>
              </a:extLst>
            </p:cNvPr>
            <p:cNvCxnSpPr>
              <a:cxnSpLocks/>
              <a:stCxn id="326" idx="6"/>
              <a:endCxn id="330" idx="2"/>
            </p:cNvCxnSpPr>
            <p:nvPr/>
          </p:nvCxnSpPr>
          <p:spPr>
            <a:xfrm>
              <a:off x="7572544" y="7333740"/>
              <a:ext cx="48150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5787FC9A-DA93-E776-232F-2E6521A8C3B6}"/>
                </a:ext>
              </a:extLst>
            </p:cNvPr>
            <p:cNvCxnSpPr>
              <a:cxnSpLocks/>
              <a:endCxn id="330" idx="0"/>
            </p:cNvCxnSpPr>
            <p:nvPr/>
          </p:nvCxnSpPr>
          <p:spPr>
            <a:xfrm>
              <a:off x="8165306" y="6979387"/>
              <a:ext cx="48765" cy="194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05CBEA8F-5E8D-5703-CBD7-16EC60C00290}"/>
                </a:ext>
              </a:extLst>
            </p:cNvPr>
            <p:cNvCxnSpPr>
              <a:cxnSpLocks/>
              <a:stCxn id="329" idx="7"/>
              <a:endCxn id="330" idx="3"/>
            </p:cNvCxnSpPr>
            <p:nvPr/>
          </p:nvCxnSpPr>
          <p:spPr>
            <a:xfrm flipV="1">
              <a:off x="7712160" y="7446891"/>
              <a:ext cx="388760" cy="326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C1F326DA-03FA-5B00-B74F-F7AE0D817759}"/>
                </a:ext>
              </a:extLst>
            </p:cNvPr>
            <p:cNvCxnSpPr>
              <a:cxnSpLocks/>
              <a:stCxn id="326" idx="7"/>
              <a:endCxn id="328" idx="3"/>
            </p:cNvCxnSpPr>
            <p:nvPr/>
          </p:nvCxnSpPr>
          <p:spPr>
            <a:xfrm flipV="1">
              <a:off x="7525675" y="6947248"/>
              <a:ext cx="408698" cy="27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48DEF56D-92F9-3E69-BD95-345984E04718}"/>
                </a:ext>
              </a:extLst>
            </p:cNvPr>
            <p:cNvCxnSpPr>
              <a:stCxn id="320" idx="0"/>
              <a:endCxn id="323" idx="3"/>
            </p:cNvCxnSpPr>
            <p:nvPr/>
          </p:nvCxnSpPr>
          <p:spPr>
            <a:xfrm flipV="1">
              <a:off x="4533069" y="5494320"/>
              <a:ext cx="737749" cy="1346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73BC87B5-A1F6-E894-0504-360B105D3DAE}"/>
                </a:ext>
              </a:extLst>
            </p:cNvPr>
            <p:cNvCxnSpPr>
              <a:stCxn id="323" idx="5"/>
              <a:endCxn id="327" idx="1"/>
            </p:cNvCxnSpPr>
            <p:nvPr/>
          </p:nvCxnSpPr>
          <p:spPr>
            <a:xfrm>
              <a:off x="5497120" y="5494320"/>
              <a:ext cx="1655643" cy="881217"/>
            </a:xfrm>
            <a:prstGeom prst="line">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cxnSp>
        <p:sp>
          <p:nvSpPr>
            <p:cNvPr id="279" name="Oval 278">
              <a:extLst>
                <a:ext uri="{FF2B5EF4-FFF2-40B4-BE49-F238E27FC236}">
                  <a16:creationId xmlns:a16="http://schemas.microsoft.com/office/drawing/2014/main" id="{7048A8BA-2269-FE09-F341-AE43C29139D1}"/>
                </a:ext>
              </a:extLst>
            </p:cNvPr>
            <p:cNvSpPr/>
            <p:nvPr/>
          </p:nvSpPr>
          <p:spPr>
            <a:xfrm flipH="1">
              <a:off x="10368399" y="82266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80" name="Oval 279">
              <a:extLst>
                <a:ext uri="{FF2B5EF4-FFF2-40B4-BE49-F238E27FC236}">
                  <a16:creationId xmlns:a16="http://schemas.microsoft.com/office/drawing/2014/main" id="{F43A575E-BAAB-3FC3-01BD-D1B1DFEA4336}"/>
                </a:ext>
              </a:extLst>
            </p:cNvPr>
            <p:cNvSpPr/>
            <p:nvPr/>
          </p:nvSpPr>
          <p:spPr>
            <a:xfrm flipH="1">
              <a:off x="10198490" y="83790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83" name="Oval 282">
              <a:extLst>
                <a:ext uri="{FF2B5EF4-FFF2-40B4-BE49-F238E27FC236}">
                  <a16:creationId xmlns:a16="http://schemas.microsoft.com/office/drawing/2014/main" id="{FFE81CE0-E526-8012-FAAC-4EDF549741F9}"/>
                </a:ext>
              </a:extLst>
            </p:cNvPr>
            <p:cNvSpPr/>
            <p:nvPr/>
          </p:nvSpPr>
          <p:spPr>
            <a:xfrm flipH="1">
              <a:off x="9688762" y="88362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84" name="Oval 283">
              <a:extLst>
                <a:ext uri="{FF2B5EF4-FFF2-40B4-BE49-F238E27FC236}">
                  <a16:creationId xmlns:a16="http://schemas.microsoft.com/office/drawing/2014/main" id="{2FF3AF99-6B54-A127-358B-E05F75CB2F95}"/>
                </a:ext>
              </a:extLst>
            </p:cNvPr>
            <p:cNvSpPr/>
            <p:nvPr/>
          </p:nvSpPr>
          <p:spPr>
            <a:xfrm flipH="1">
              <a:off x="9518852" y="89886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285" name="Straight Connector 284">
              <a:extLst>
                <a:ext uri="{FF2B5EF4-FFF2-40B4-BE49-F238E27FC236}">
                  <a16:creationId xmlns:a16="http://schemas.microsoft.com/office/drawing/2014/main" id="{A4AE123E-4CAD-3952-876D-399865468F9D}"/>
                </a:ext>
              </a:extLst>
            </p:cNvPr>
            <p:cNvCxnSpPr>
              <a:cxnSpLocks/>
              <a:stCxn id="279" idx="7"/>
              <a:endCxn id="331" idx="3"/>
            </p:cNvCxnSpPr>
            <p:nvPr/>
          </p:nvCxnSpPr>
          <p:spPr>
            <a:xfrm flipH="1">
              <a:off x="9576409" y="8273488"/>
              <a:ext cx="838859" cy="59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A5F323BE-ABA8-F012-E0A6-C8780D62F5C4}"/>
                </a:ext>
              </a:extLst>
            </p:cNvPr>
            <p:cNvCxnSpPr>
              <a:cxnSpLocks/>
              <a:stCxn id="280" idx="7"/>
              <a:endCxn id="331" idx="3"/>
            </p:cNvCxnSpPr>
            <p:nvPr/>
          </p:nvCxnSpPr>
          <p:spPr>
            <a:xfrm flipH="1" flipV="1">
              <a:off x="9576409" y="8333242"/>
              <a:ext cx="668950" cy="92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1BF35B98-D4BC-0E1F-A282-D4B4CD28FE75}"/>
                </a:ext>
              </a:extLst>
            </p:cNvPr>
            <p:cNvCxnSpPr>
              <a:cxnSpLocks/>
              <a:stCxn id="282" idx="7"/>
              <a:endCxn id="331" idx="3"/>
            </p:cNvCxnSpPr>
            <p:nvPr/>
          </p:nvCxnSpPr>
          <p:spPr>
            <a:xfrm flipH="1" flipV="1">
              <a:off x="9576409" y="8333242"/>
              <a:ext cx="329131" cy="397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0DA95C3D-D5D3-3901-418E-6BBF1A6CFF8E}"/>
                </a:ext>
              </a:extLst>
            </p:cNvPr>
            <p:cNvCxnSpPr>
              <a:cxnSpLocks/>
              <a:stCxn id="331" idx="3"/>
              <a:endCxn id="283" idx="7"/>
            </p:cNvCxnSpPr>
            <p:nvPr/>
          </p:nvCxnSpPr>
          <p:spPr>
            <a:xfrm>
              <a:off x="9576409" y="8333242"/>
              <a:ext cx="159222" cy="549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CEE1EF37-86C7-62D9-91D8-877488A9CE3E}"/>
                </a:ext>
              </a:extLst>
            </p:cNvPr>
            <p:cNvCxnSpPr>
              <a:cxnSpLocks/>
              <a:stCxn id="331" idx="3"/>
              <a:endCxn id="284" idx="7"/>
            </p:cNvCxnSpPr>
            <p:nvPr/>
          </p:nvCxnSpPr>
          <p:spPr>
            <a:xfrm flipH="1">
              <a:off x="9565721" y="8333242"/>
              <a:ext cx="10688" cy="702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BE601D06-71D9-42AE-119A-1964AE2B9E6F}"/>
                </a:ext>
              </a:extLst>
            </p:cNvPr>
            <p:cNvCxnSpPr>
              <a:stCxn id="330" idx="5"/>
              <a:endCxn id="331" idx="7"/>
            </p:cNvCxnSpPr>
            <p:nvPr/>
          </p:nvCxnSpPr>
          <p:spPr>
            <a:xfrm>
              <a:off x="8327222" y="7446891"/>
              <a:ext cx="1022885" cy="66004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4C4679E3-7B1D-2DC9-4967-621B71039D0B}"/>
                </a:ext>
              </a:extLst>
            </p:cNvPr>
            <p:cNvCxnSpPr>
              <a:cxnSpLocks/>
              <a:stCxn id="322" idx="7"/>
              <a:endCxn id="332" idx="2"/>
            </p:cNvCxnSpPr>
            <p:nvPr/>
          </p:nvCxnSpPr>
          <p:spPr>
            <a:xfrm flipV="1">
              <a:off x="4922667" y="7274857"/>
              <a:ext cx="626591" cy="241082"/>
            </a:xfrm>
            <a:prstGeom prst="line">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30F0EDF-75FC-7B5A-9552-75F197724F7E}"/>
                </a:ext>
              </a:extLst>
            </p:cNvPr>
            <p:cNvCxnSpPr>
              <a:cxnSpLocks/>
              <a:stCxn id="332" idx="7"/>
              <a:endCxn id="325" idx="2"/>
            </p:cNvCxnSpPr>
            <p:nvPr/>
          </p:nvCxnSpPr>
          <p:spPr>
            <a:xfrm flipV="1">
              <a:off x="5822429" y="7000645"/>
              <a:ext cx="768227" cy="161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44DCA661-EE72-2A11-EAC0-556E9C9ED41A}"/>
                </a:ext>
              </a:extLst>
            </p:cNvPr>
            <p:cNvCxnSpPr>
              <a:stCxn id="315" idx="0"/>
              <a:endCxn id="317" idx="3"/>
            </p:cNvCxnSpPr>
            <p:nvPr/>
          </p:nvCxnSpPr>
          <p:spPr>
            <a:xfrm flipV="1">
              <a:off x="2742369" y="7280344"/>
              <a:ext cx="380701" cy="85712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C0143B9B-1D6A-1CF9-B3F5-34EF6B43A901}"/>
                </a:ext>
              </a:extLst>
            </p:cNvPr>
            <p:cNvCxnSpPr>
              <a:cxnSpLocks/>
              <a:stCxn id="315" idx="6"/>
              <a:endCxn id="321" idx="3"/>
            </p:cNvCxnSpPr>
            <p:nvPr/>
          </p:nvCxnSpPr>
          <p:spPr>
            <a:xfrm flipV="1">
              <a:off x="2902389" y="8166695"/>
              <a:ext cx="1069014" cy="130798"/>
            </a:xfrm>
            <a:prstGeom prst="line">
              <a:avLst/>
            </a:prstGeom>
            <a:ln w="9525">
              <a:solidFill>
                <a:schemeClr val="accent1"/>
              </a:solidFill>
            </a:ln>
          </p:spPr>
          <p:style>
            <a:lnRef idx="3">
              <a:schemeClr val="accent3"/>
            </a:lnRef>
            <a:fillRef idx="0">
              <a:schemeClr val="accent3"/>
            </a:fillRef>
            <a:effectRef idx="2">
              <a:schemeClr val="accent3"/>
            </a:effectRef>
            <a:fontRef idx="minor">
              <a:schemeClr val="tx1"/>
            </a:fontRef>
          </p:style>
        </p:cxnSp>
        <p:cxnSp>
          <p:nvCxnSpPr>
            <p:cNvPr id="296" name="Straight Connector 295">
              <a:extLst>
                <a:ext uri="{FF2B5EF4-FFF2-40B4-BE49-F238E27FC236}">
                  <a16:creationId xmlns:a16="http://schemas.microsoft.com/office/drawing/2014/main" id="{221AC911-A9A0-2C4F-9905-0EB20D6A4F74}"/>
                </a:ext>
              </a:extLst>
            </p:cNvPr>
            <p:cNvCxnSpPr>
              <a:stCxn id="319" idx="7"/>
              <a:endCxn id="323" idx="3"/>
            </p:cNvCxnSpPr>
            <p:nvPr/>
          </p:nvCxnSpPr>
          <p:spPr>
            <a:xfrm flipV="1">
              <a:off x="3864610" y="5494320"/>
              <a:ext cx="1406208" cy="1047765"/>
            </a:xfrm>
            <a:prstGeom prst="line">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44997650-D9C7-377A-365B-E00FDACF80CA}"/>
                </a:ext>
              </a:extLst>
            </p:cNvPr>
            <p:cNvCxnSpPr>
              <a:stCxn id="323" idx="5"/>
              <a:endCxn id="325" idx="1"/>
            </p:cNvCxnSpPr>
            <p:nvPr/>
          </p:nvCxnSpPr>
          <p:spPr>
            <a:xfrm>
              <a:off x="5497120" y="5494320"/>
              <a:ext cx="1140405" cy="1393174"/>
            </a:xfrm>
            <a:prstGeom prst="line">
              <a:avLst/>
            </a:prstGeom>
            <a:ln w="28575">
              <a:solidFill>
                <a:schemeClr val="accent3"/>
              </a:solidFill>
              <a:prstDash val="solid"/>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0D696681-3CFC-F475-4165-101D445E5CCF}"/>
                </a:ext>
              </a:extLst>
            </p:cNvPr>
            <p:cNvCxnSpPr>
              <a:cxnSpLocks/>
              <a:stCxn id="320" idx="6"/>
              <a:endCxn id="332" idx="1"/>
            </p:cNvCxnSpPr>
            <p:nvPr/>
          </p:nvCxnSpPr>
          <p:spPr>
            <a:xfrm>
              <a:off x="4693089" y="7000645"/>
              <a:ext cx="903038" cy="161061"/>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299" name="Straight Connector 298">
              <a:extLst>
                <a:ext uri="{FF2B5EF4-FFF2-40B4-BE49-F238E27FC236}">
                  <a16:creationId xmlns:a16="http://schemas.microsoft.com/office/drawing/2014/main" id="{E5C291ED-060B-AF22-15DF-25FB8CA6D619}"/>
                </a:ext>
              </a:extLst>
            </p:cNvPr>
            <p:cNvCxnSpPr>
              <a:stCxn id="332" idx="6"/>
              <a:endCxn id="324" idx="2"/>
            </p:cNvCxnSpPr>
            <p:nvPr/>
          </p:nvCxnSpPr>
          <p:spPr>
            <a:xfrm>
              <a:off x="5869298" y="7274857"/>
              <a:ext cx="887906" cy="309988"/>
            </a:xfrm>
            <a:prstGeom prst="line">
              <a:avLst/>
            </a:prstGeom>
            <a:ln w="28575">
              <a:solidFill>
                <a:schemeClr val="accent3">
                  <a:lumMod val="60000"/>
                  <a:lumOff val="40000"/>
                </a:schemeClr>
              </a:solidFill>
              <a:prstDash val="solid"/>
            </a:ln>
          </p:spPr>
          <p:style>
            <a:lnRef idx="3">
              <a:schemeClr val="accent3"/>
            </a:lnRef>
            <a:fillRef idx="0">
              <a:schemeClr val="accent3"/>
            </a:fillRef>
            <a:effectRef idx="2">
              <a:schemeClr val="accent3"/>
            </a:effectRef>
            <a:fontRef idx="minor">
              <a:schemeClr val="tx1"/>
            </a:fontRef>
          </p:style>
        </p:cxnSp>
        <p:sp>
          <p:nvSpPr>
            <p:cNvPr id="300" name="TextBox 299">
              <a:extLst>
                <a:ext uri="{FF2B5EF4-FFF2-40B4-BE49-F238E27FC236}">
                  <a16:creationId xmlns:a16="http://schemas.microsoft.com/office/drawing/2014/main" id="{3D9E2B49-344A-3F60-5875-DFA123A65FBD}"/>
                </a:ext>
              </a:extLst>
            </p:cNvPr>
            <p:cNvSpPr txBox="1"/>
            <p:nvPr/>
          </p:nvSpPr>
          <p:spPr>
            <a:xfrm>
              <a:off x="2949589" y="8357634"/>
              <a:ext cx="979898" cy="215443"/>
            </a:xfrm>
            <a:prstGeom prst="rect">
              <a:avLst/>
            </a:prstGeom>
            <a:noFill/>
          </p:spPr>
          <p:txBody>
            <a:bodyPr wrap="none" lIns="0" tIns="0" rIns="0" bIns="0" rtlCol="0">
              <a:spAutoFit/>
            </a:bodyPr>
            <a:lstStyle/>
            <a:p>
              <a:r>
                <a:rPr lang="en-US" sz="1260"/>
                <a:t>Home router</a:t>
              </a:r>
            </a:p>
          </p:txBody>
        </p:sp>
        <p:sp>
          <p:nvSpPr>
            <p:cNvPr id="301" name="TextBox 300">
              <a:extLst>
                <a:ext uri="{FF2B5EF4-FFF2-40B4-BE49-F238E27FC236}">
                  <a16:creationId xmlns:a16="http://schemas.microsoft.com/office/drawing/2014/main" id="{BEC336A6-4B99-CFCD-BA5C-A6C090BC9768}"/>
                </a:ext>
              </a:extLst>
            </p:cNvPr>
            <p:cNvSpPr txBox="1"/>
            <p:nvPr/>
          </p:nvSpPr>
          <p:spPr>
            <a:xfrm>
              <a:off x="5132418" y="7503794"/>
              <a:ext cx="905120" cy="430887"/>
            </a:xfrm>
            <a:prstGeom prst="rect">
              <a:avLst/>
            </a:prstGeom>
            <a:ln w="28575">
              <a:noFill/>
            </a:ln>
          </p:spPr>
          <p:style>
            <a:lnRef idx="1">
              <a:schemeClr val="accent1"/>
            </a:lnRef>
            <a:fillRef idx="0">
              <a:schemeClr val="accent1"/>
            </a:fillRef>
            <a:effectRef idx="0">
              <a:schemeClr val="accent1"/>
            </a:effectRef>
            <a:fontRef idx="minor">
              <a:schemeClr val="tx1"/>
            </a:fontRef>
          </p:style>
          <p:txBody>
            <a:bodyPr wrap="square" lIns="0" tIns="0" rIns="0" bIns="0" rtlCol="0">
              <a:spAutoFit/>
            </a:bodyPr>
            <a:lstStyle/>
            <a:p>
              <a:r>
                <a:rPr lang="en-US" sz="1260"/>
                <a:t>ISP peering node</a:t>
              </a:r>
            </a:p>
          </p:txBody>
        </p:sp>
        <p:sp>
          <p:nvSpPr>
            <p:cNvPr id="302" name="TextBox 301">
              <a:extLst>
                <a:ext uri="{FF2B5EF4-FFF2-40B4-BE49-F238E27FC236}">
                  <a16:creationId xmlns:a16="http://schemas.microsoft.com/office/drawing/2014/main" id="{CDF8FEE9-78F1-7C9A-8CA4-CDB419CD7D81}"/>
                </a:ext>
              </a:extLst>
            </p:cNvPr>
            <p:cNvSpPr txBox="1"/>
            <p:nvPr/>
          </p:nvSpPr>
          <p:spPr>
            <a:xfrm>
              <a:off x="5638920" y="5221149"/>
              <a:ext cx="942993" cy="215443"/>
            </a:xfrm>
            <a:prstGeom prst="rect">
              <a:avLst/>
            </a:prstGeom>
            <a:noFill/>
          </p:spPr>
          <p:txBody>
            <a:bodyPr wrap="none" lIns="0" tIns="0" rIns="0" bIns="0" rtlCol="0">
              <a:spAutoFit/>
            </a:bodyPr>
            <a:lstStyle/>
            <a:p>
              <a:r>
                <a:rPr lang="en-US" sz="1260"/>
                <a:t>Relay server</a:t>
              </a:r>
            </a:p>
          </p:txBody>
        </p:sp>
        <p:cxnSp>
          <p:nvCxnSpPr>
            <p:cNvPr id="311" name="Straight Connector 310">
              <a:extLst>
                <a:ext uri="{FF2B5EF4-FFF2-40B4-BE49-F238E27FC236}">
                  <a16:creationId xmlns:a16="http://schemas.microsoft.com/office/drawing/2014/main" id="{E8BD46E6-4486-4AA2-6F95-8B6B8276A580}"/>
                </a:ext>
              </a:extLst>
            </p:cNvPr>
            <p:cNvCxnSpPr>
              <a:cxnSpLocks/>
              <a:endCxn id="331" idx="7"/>
            </p:cNvCxnSpPr>
            <p:nvPr/>
          </p:nvCxnSpPr>
          <p:spPr>
            <a:xfrm>
              <a:off x="7767331" y="7920402"/>
              <a:ext cx="1582776" cy="186538"/>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sp>
          <p:nvSpPr>
            <p:cNvPr id="315" name="Oval 314">
              <a:extLst>
                <a:ext uri="{FF2B5EF4-FFF2-40B4-BE49-F238E27FC236}">
                  <a16:creationId xmlns:a16="http://schemas.microsoft.com/office/drawing/2014/main" id="{90FF3D09-BE35-1D63-E1F2-CF7F51F94207}"/>
                </a:ext>
              </a:extLst>
            </p:cNvPr>
            <p:cNvSpPr/>
            <p:nvPr/>
          </p:nvSpPr>
          <p:spPr>
            <a:xfrm>
              <a:off x="2582349" y="8137473"/>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16" name="Oval 315">
              <a:extLst>
                <a:ext uri="{FF2B5EF4-FFF2-40B4-BE49-F238E27FC236}">
                  <a16:creationId xmlns:a16="http://schemas.microsoft.com/office/drawing/2014/main" id="{E7A53C90-01E0-64D6-785D-A078B96776CA}"/>
                </a:ext>
              </a:extLst>
            </p:cNvPr>
            <p:cNvSpPr/>
            <p:nvPr/>
          </p:nvSpPr>
          <p:spPr>
            <a:xfrm>
              <a:off x="3242749" y="7591373"/>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17" name="Oval 316">
              <a:extLst>
                <a:ext uri="{FF2B5EF4-FFF2-40B4-BE49-F238E27FC236}">
                  <a16:creationId xmlns:a16="http://schemas.microsoft.com/office/drawing/2014/main" id="{A8772C60-940C-E9DE-5B9D-39396B60AEA0}"/>
                </a:ext>
              </a:extLst>
            </p:cNvPr>
            <p:cNvSpPr/>
            <p:nvPr/>
          </p:nvSpPr>
          <p:spPr>
            <a:xfrm>
              <a:off x="3076201" y="7007173"/>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18" name="Oval 317">
              <a:extLst>
                <a:ext uri="{FF2B5EF4-FFF2-40B4-BE49-F238E27FC236}">
                  <a16:creationId xmlns:a16="http://schemas.microsoft.com/office/drawing/2014/main" id="{396AA147-3AAA-72DA-3A4B-03FE6F34BA45}"/>
                </a:ext>
              </a:extLst>
            </p:cNvPr>
            <p:cNvSpPr/>
            <p:nvPr/>
          </p:nvSpPr>
          <p:spPr>
            <a:xfrm>
              <a:off x="3738049" y="7340268"/>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19" name="Oval 318">
              <a:extLst>
                <a:ext uri="{FF2B5EF4-FFF2-40B4-BE49-F238E27FC236}">
                  <a16:creationId xmlns:a16="http://schemas.microsoft.com/office/drawing/2014/main" id="{7E075490-A686-08C8-D022-F84217261FC6}"/>
                </a:ext>
              </a:extLst>
            </p:cNvPr>
            <p:cNvSpPr/>
            <p:nvPr/>
          </p:nvSpPr>
          <p:spPr>
            <a:xfrm>
              <a:off x="3591439" y="6495216"/>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0" name="Oval 319">
              <a:extLst>
                <a:ext uri="{FF2B5EF4-FFF2-40B4-BE49-F238E27FC236}">
                  <a16:creationId xmlns:a16="http://schemas.microsoft.com/office/drawing/2014/main" id="{28FFF825-90BF-83F3-9CA9-5ACD4437A1E1}"/>
                </a:ext>
              </a:extLst>
            </p:cNvPr>
            <p:cNvSpPr/>
            <p:nvPr/>
          </p:nvSpPr>
          <p:spPr>
            <a:xfrm>
              <a:off x="4373049" y="684062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1" name="Oval 320">
              <a:extLst>
                <a:ext uri="{FF2B5EF4-FFF2-40B4-BE49-F238E27FC236}">
                  <a16:creationId xmlns:a16="http://schemas.microsoft.com/office/drawing/2014/main" id="{2C15F7EF-B365-7A65-6A46-B8831E49E909}"/>
                </a:ext>
              </a:extLst>
            </p:cNvPr>
            <p:cNvSpPr/>
            <p:nvPr/>
          </p:nvSpPr>
          <p:spPr>
            <a:xfrm>
              <a:off x="3924534" y="7893524"/>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2" name="Oval 321">
              <a:extLst>
                <a:ext uri="{FF2B5EF4-FFF2-40B4-BE49-F238E27FC236}">
                  <a16:creationId xmlns:a16="http://schemas.microsoft.com/office/drawing/2014/main" id="{6C5099A9-AC9B-CB6C-532A-8EC243E8479C}"/>
                </a:ext>
              </a:extLst>
            </p:cNvPr>
            <p:cNvSpPr/>
            <p:nvPr/>
          </p:nvSpPr>
          <p:spPr>
            <a:xfrm>
              <a:off x="4649496" y="7469070"/>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3" name="Oval 322">
              <a:extLst>
                <a:ext uri="{FF2B5EF4-FFF2-40B4-BE49-F238E27FC236}">
                  <a16:creationId xmlns:a16="http://schemas.microsoft.com/office/drawing/2014/main" id="{4CD7688A-D3EB-EA15-73A0-37CF777945EC}"/>
                </a:ext>
              </a:extLst>
            </p:cNvPr>
            <p:cNvSpPr/>
            <p:nvPr/>
          </p:nvSpPr>
          <p:spPr>
            <a:xfrm>
              <a:off x="5223949" y="5221149"/>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4" name="Oval 323">
              <a:extLst>
                <a:ext uri="{FF2B5EF4-FFF2-40B4-BE49-F238E27FC236}">
                  <a16:creationId xmlns:a16="http://schemas.microsoft.com/office/drawing/2014/main" id="{ABAF9E18-3FE2-A42D-DF56-B827ED7EB77E}"/>
                </a:ext>
              </a:extLst>
            </p:cNvPr>
            <p:cNvSpPr/>
            <p:nvPr/>
          </p:nvSpPr>
          <p:spPr>
            <a:xfrm>
              <a:off x="6757204" y="742482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5" name="Oval 324">
              <a:extLst>
                <a:ext uri="{FF2B5EF4-FFF2-40B4-BE49-F238E27FC236}">
                  <a16:creationId xmlns:a16="http://schemas.microsoft.com/office/drawing/2014/main" id="{71781339-E0E8-53EF-1D73-48A49BA0615F}"/>
                </a:ext>
              </a:extLst>
            </p:cNvPr>
            <p:cNvSpPr/>
            <p:nvPr/>
          </p:nvSpPr>
          <p:spPr>
            <a:xfrm>
              <a:off x="6590656" y="684062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6" name="Oval 325">
              <a:extLst>
                <a:ext uri="{FF2B5EF4-FFF2-40B4-BE49-F238E27FC236}">
                  <a16:creationId xmlns:a16="http://schemas.microsoft.com/office/drawing/2014/main" id="{172A268B-2C67-5FA4-3B55-97A4D9EDBA92}"/>
                </a:ext>
              </a:extLst>
            </p:cNvPr>
            <p:cNvSpPr/>
            <p:nvPr/>
          </p:nvSpPr>
          <p:spPr>
            <a:xfrm>
              <a:off x="7252504" y="7173720"/>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7" name="Oval 326">
              <a:extLst>
                <a:ext uri="{FF2B5EF4-FFF2-40B4-BE49-F238E27FC236}">
                  <a16:creationId xmlns:a16="http://schemas.microsoft.com/office/drawing/2014/main" id="{CF3DE4FA-AA09-718E-2071-46DB744EB4FE}"/>
                </a:ext>
              </a:extLst>
            </p:cNvPr>
            <p:cNvSpPr/>
            <p:nvPr/>
          </p:nvSpPr>
          <p:spPr>
            <a:xfrm>
              <a:off x="7105894" y="6328668"/>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8" name="Oval 327">
              <a:extLst>
                <a:ext uri="{FF2B5EF4-FFF2-40B4-BE49-F238E27FC236}">
                  <a16:creationId xmlns:a16="http://schemas.microsoft.com/office/drawing/2014/main" id="{F5053CBF-4C90-5D73-8A02-39C52D7707CE}"/>
                </a:ext>
              </a:extLst>
            </p:cNvPr>
            <p:cNvSpPr/>
            <p:nvPr/>
          </p:nvSpPr>
          <p:spPr>
            <a:xfrm>
              <a:off x="7887504" y="6674077"/>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9" name="Oval 328">
              <a:extLst>
                <a:ext uri="{FF2B5EF4-FFF2-40B4-BE49-F238E27FC236}">
                  <a16:creationId xmlns:a16="http://schemas.microsoft.com/office/drawing/2014/main" id="{BA4989AC-9523-61C8-BD40-0B6C6353FA5D}"/>
                </a:ext>
              </a:extLst>
            </p:cNvPr>
            <p:cNvSpPr/>
            <p:nvPr/>
          </p:nvSpPr>
          <p:spPr>
            <a:xfrm>
              <a:off x="7438989" y="7726976"/>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30" name="Oval 329">
              <a:extLst>
                <a:ext uri="{FF2B5EF4-FFF2-40B4-BE49-F238E27FC236}">
                  <a16:creationId xmlns:a16="http://schemas.microsoft.com/office/drawing/2014/main" id="{76DDD96F-9581-B1E2-26CD-9F6843555328}"/>
                </a:ext>
              </a:extLst>
            </p:cNvPr>
            <p:cNvSpPr/>
            <p:nvPr/>
          </p:nvSpPr>
          <p:spPr>
            <a:xfrm>
              <a:off x="8054051" y="7173720"/>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31" name="Oval 330">
              <a:extLst>
                <a:ext uri="{FF2B5EF4-FFF2-40B4-BE49-F238E27FC236}">
                  <a16:creationId xmlns:a16="http://schemas.microsoft.com/office/drawing/2014/main" id="{7B1A91A3-391A-1FAB-AA0C-DD61192B5679}"/>
                </a:ext>
              </a:extLst>
            </p:cNvPr>
            <p:cNvSpPr/>
            <p:nvPr/>
          </p:nvSpPr>
          <p:spPr>
            <a:xfrm flipH="1">
              <a:off x="9303238" y="8060071"/>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32" name="Oval 331">
              <a:extLst>
                <a:ext uri="{FF2B5EF4-FFF2-40B4-BE49-F238E27FC236}">
                  <a16:creationId xmlns:a16="http://schemas.microsoft.com/office/drawing/2014/main" id="{DCA1FC3C-7D2B-FF0D-6F32-C69B0A0E7FC9}"/>
                </a:ext>
              </a:extLst>
            </p:cNvPr>
            <p:cNvSpPr/>
            <p:nvPr/>
          </p:nvSpPr>
          <p:spPr>
            <a:xfrm>
              <a:off x="5549258" y="7114837"/>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38" name="TextBox 337">
              <a:extLst>
                <a:ext uri="{FF2B5EF4-FFF2-40B4-BE49-F238E27FC236}">
                  <a16:creationId xmlns:a16="http://schemas.microsoft.com/office/drawing/2014/main" id="{99ED61C5-E837-AF24-EC1A-39F75D1B0588}"/>
                </a:ext>
              </a:extLst>
            </p:cNvPr>
            <p:cNvSpPr txBox="1"/>
            <p:nvPr/>
          </p:nvSpPr>
          <p:spPr>
            <a:xfrm>
              <a:off x="6243381" y="7518082"/>
              <a:ext cx="466339" cy="215443"/>
            </a:xfrm>
            <a:prstGeom prst="rect">
              <a:avLst/>
            </a:prstGeom>
            <a:noFill/>
          </p:spPr>
          <p:txBody>
            <a:bodyPr wrap="square" lIns="0" tIns="0" rIns="0" bIns="0" rtlCol="0">
              <a:spAutoFit/>
            </a:bodyPr>
            <a:lstStyle/>
            <a:p>
              <a:r>
                <a:rPr lang="en-US" sz="1260"/>
                <a:t>UDP</a:t>
              </a:r>
            </a:p>
          </p:txBody>
        </p:sp>
        <p:sp>
          <p:nvSpPr>
            <p:cNvPr id="339" name="TextBox 338">
              <a:extLst>
                <a:ext uri="{FF2B5EF4-FFF2-40B4-BE49-F238E27FC236}">
                  <a16:creationId xmlns:a16="http://schemas.microsoft.com/office/drawing/2014/main" id="{64ECEE2D-503D-1F86-080B-077D8C1A111C}"/>
                </a:ext>
              </a:extLst>
            </p:cNvPr>
            <p:cNvSpPr txBox="1"/>
            <p:nvPr/>
          </p:nvSpPr>
          <p:spPr>
            <a:xfrm>
              <a:off x="6699547" y="5870402"/>
              <a:ext cx="485477" cy="215443"/>
            </a:xfrm>
            <a:prstGeom prst="rect">
              <a:avLst/>
            </a:prstGeom>
            <a:noFill/>
          </p:spPr>
          <p:txBody>
            <a:bodyPr wrap="square" lIns="0" tIns="0" rIns="0" bIns="0" rtlCol="0">
              <a:spAutoFit/>
            </a:bodyPr>
            <a:lstStyle/>
            <a:p>
              <a:r>
                <a:rPr lang="en-US" sz="1260"/>
                <a:t>UDP</a:t>
              </a:r>
            </a:p>
          </p:txBody>
        </p:sp>
        <p:sp>
          <p:nvSpPr>
            <p:cNvPr id="281" name="Oval 280">
              <a:extLst>
                <a:ext uri="{FF2B5EF4-FFF2-40B4-BE49-F238E27FC236}">
                  <a16:creationId xmlns:a16="http://schemas.microsoft.com/office/drawing/2014/main" id="{B8239DE3-8F05-8AD2-7366-599DCD6097C3}"/>
                </a:ext>
              </a:extLst>
            </p:cNvPr>
            <p:cNvSpPr/>
            <p:nvPr/>
          </p:nvSpPr>
          <p:spPr>
            <a:xfrm flipH="1">
              <a:off x="10028581" y="8531419"/>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82" name="Oval 281">
              <a:extLst>
                <a:ext uri="{FF2B5EF4-FFF2-40B4-BE49-F238E27FC236}">
                  <a16:creationId xmlns:a16="http://schemas.microsoft.com/office/drawing/2014/main" id="{7AA29FE0-1B53-0916-C871-BFD2ECA5543D}"/>
                </a:ext>
              </a:extLst>
            </p:cNvPr>
            <p:cNvSpPr/>
            <p:nvPr/>
          </p:nvSpPr>
          <p:spPr>
            <a:xfrm flipH="1">
              <a:off x="9858671" y="868381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grpSp>
      <p:sp>
        <p:nvSpPr>
          <p:cNvPr id="452" name="TextBox 451">
            <a:extLst>
              <a:ext uri="{FF2B5EF4-FFF2-40B4-BE49-F238E27FC236}">
                <a16:creationId xmlns:a16="http://schemas.microsoft.com/office/drawing/2014/main" id="{00DADD01-E8F9-B50E-1A06-D980C2C0F39C}"/>
              </a:ext>
              <a:ext uri="{C183D7F6-B498-43B3-948B-1728B52AA6E4}">
                <adec:decorative xmlns:adec="http://schemas.microsoft.com/office/drawing/2017/decorative" val="1"/>
              </a:ext>
            </a:extLst>
          </p:cNvPr>
          <p:cNvSpPr txBox="1"/>
          <p:nvPr/>
        </p:nvSpPr>
        <p:spPr>
          <a:xfrm>
            <a:off x="7815466" y="4530480"/>
            <a:ext cx="1163401" cy="193899"/>
          </a:xfrm>
          <a:prstGeom prst="rect">
            <a:avLst/>
          </a:prstGeom>
          <a:noFill/>
        </p:spPr>
        <p:txBody>
          <a:bodyPr wrap="square" lIns="0" tIns="0" rIns="0" bIns="0" rtlCol="0">
            <a:spAutoFit/>
          </a:bodyPr>
          <a:lstStyle/>
          <a:p>
            <a:r>
              <a:rPr lang="en-US" sz="1260"/>
              <a:t>DC egress point</a:t>
            </a:r>
          </a:p>
        </p:txBody>
      </p:sp>
      <p:sp>
        <p:nvSpPr>
          <p:cNvPr id="453" name="TextBox 452">
            <a:extLst>
              <a:ext uri="{FF2B5EF4-FFF2-40B4-BE49-F238E27FC236}">
                <a16:creationId xmlns:a16="http://schemas.microsoft.com/office/drawing/2014/main" id="{D4FFBA84-7F52-BCCC-EDC8-A6EBF4CD5568}"/>
              </a:ext>
              <a:ext uri="{C183D7F6-B498-43B3-948B-1728B52AA6E4}">
                <adec:decorative xmlns:adec="http://schemas.microsoft.com/office/drawing/2017/decorative" val="1"/>
              </a:ext>
            </a:extLst>
          </p:cNvPr>
          <p:cNvSpPr txBox="1"/>
          <p:nvPr/>
        </p:nvSpPr>
        <p:spPr>
          <a:xfrm>
            <a:off x="5584504" y="2510534"/>
            <a:ext cx="381481" cy="193899"/>
          </a:xfrm>
          <a:prstGeom prst="rect">
            <a:avLst/>
          </a:prstGeom>
          <a:noFill/>
        </p:spPr>
        <p:txBody>
          <a:bodyPr wrap="square" lIns="0" tIns="0" rIns="0" bIns="0" rtlCol="0">
            <a:spAutoFit/>
          </a:bodyPr>
          <a:lstStyle/>
          <a:p>
            <a:r>
              <a:rPr lang="en-US" sz="1260"/>
              <a:t>UDP</a:t>
            </a:r>
          </a:p>
        </p:txBody>
      </p:sp>
      <p:sp>
        <p:nvSpPr>
          <p:cNvPr id="2" name="Title 1">
            <a:extLst>
              <a:ext uri="{FF2B5EF4-FFF2-40B4-BE49-F238E27FC236}">
                <a16:creationId xmlns:a16="http://schemas.microsoft.com/office/drawing/2014/main" id="{82940C8A-C102-E471-4CBF-BC98F36A6E73}"/>
              </a:ext>
            </a:extLst>
          </p:cNvPr>
          <p:cNvSpPr>
            <a:spLocks noGrp="1"/>
          </p:cNvSpPr>
          <p:nvPr>
            <p:ph type="title"/>
          </p:nvPr>
        </p:nvSpPr>
        <p:spPr>
          <a:xfrm>
            <a:off x="1139036" y="754381"/>
            <a:ext cx="9916668" cy="443198"/>
          </a:xfrm>
        </p:spPr>
        <p:txBody>
          <a:bodyPr>
            <a:normAutofit fontScale="90000"/>
          </a:bodyPr>
          <a:lstStyle/>
          <a:p>
            <a:r>
              <a:rPr lang="en-US" sz="2880"/>
              <a:t>SMILES in action - 3  </a:t>
            </a:r>
          </a:p>
        </p:txBody>
      </p:sp>
      <p:sp>
        <p:nvSpPr>
          <p:cNvPr id="28" name="TextBox 27">
            <a:extLst>
              <a:ext uri="{FF2B5EF4-FFF2-40B4-BE49-F238E27FC236}">
                <a16:creationId xmlns:a16="http://schemas.microsoft.com/office/drawing/2014/main" id="{E0A54FCA-DD3A-3100-F7F7-A0C1DDAA1CFF}"/>
              </a:ext>
            </a:extLst>
          </p:cNvPr>
          <p:cNvSpPr txBox="1"/>
          <p:nvPr/>
        </p:nvSpPr>
        <p:spPr>
          <a:xfrm>
            <a:off x="1926896" y="1734687"/>
            <a:ext cx="992964" cy="221599"/>
          </a:xfrm>
          <a:prstGeom prst="rect">
            <a:avLst/>
          </a:prstGeom>
          <a:noFill/>
        </p:spPr>
        <p:txBody>
          <a:bodyPr wrap="none" lIns="0" tIns="0" rIns="0" bIns="0" rtlCol="0">
            <a:spAutoFit/>
          </a:bodyPr>
          <a:lstStyle/>
          <a:p>
            <a:r>
              <a:rPr lang="en-US" sz="1440"/>
              <a:t>Active traffic</a:t>
            </a:r>
          </a:p>
        </p:txBody>
      </p:sp>
      <p:sp>
        <p:nvSpPr>
          <p:cNvPr id="29" name="TextBox 28">
            <a:extLst>
              <a:ext uri="{FF2B5EF4-FFF2-40B4-BE49-F238E27FC236}">
                <a16:creationId xmlns:a16="http://schemas.microsoft.com/office/drawing/2014/main" id="{E0D794BA-A299-7E34-1899-A734A1FE9CE0}"/>
              </a:ext>
            </a:extLst>
          </p:cNvPr>
          <p:cNvSpPr txBox="1"/>
          <p:nvPr/>
        </p:nvSpPr>
        <p:spPr>
          <a:xfrm>
            <a:off x="1926898" y="2117087"/>
            <a:ext cx="1009700" cy="221599"/>
          </a:xfrm>
          <a:prstGeom prst="rect">
            <a:avLst/>
          </a:prstGeom>
          <a:noFill/>
        </p:spPr>
        <p:txBody>
          <a:bodyPr wrap="none" lIns="0" tIns="0" rIns="0" bIns="0" rtlCol="0">
            <a:spAutoFit/>
          </a:bodyPr>
          <a:lstStyle/>
          <a:p>
            <a:r>
              <a:rPr lang="en-US" sz="1440"/>
              <a:t>Backup links</a:t>
            </a:r>
          </a:p>
        </p:txBody>
      </p:sp>
      <p:sp>
        <p:nvSpPr>
          <p:cNvPr id="3" name="Rectangle 2" descr="A diagram depicting a network topology with nodes representing &quot;Home router,&quot; &quot;Relay server,&quot; &quot;ISP peering node,&quot; and &quot;DC egress point.&quot; Lines connect the nodes, colored light purple for active traffic and dark purple for backup links. &quot;UDP&quot; is labeled along some connections, indicating the protocol used.">
            <a:extLst>
              <a:ext uri="{FF2B5EF4-FFF2-40B4-BE49-F238E27FC236}">
                <a16:creationId xmlns:a16="http://schemas.microsoft.com/office/drawing/2014/main" id="{C9E75918-646F-BC1F-058B-E880AE6E0A70}"/>
              </a:ext>
            </a:extLst>
          </p:cNvPr>
          <p:cNvSpPr/>
          <p:nvPr/>
        </p:nvSpPr>
        <p:spPr bwMode="auto">
          <a:xfrm>
            <a:off x="1334995" y="2510532"/>
            <a:ext cx="228194" cy="19389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1526759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25D507-D243-AF7C-7BA3-667E6C8F9108}"/>
            </a:ext>
          </a:extLst>
        </p:cNvPr>
        <p:cNvGrpSpPr/>
        <p:nvPr/>
      </p:nvGrpSpPr>
      <p:grpSpPr>
        <a:xfrm>
          <a:off x="0" y="0"/>
          <a:ext cx="0" cy="0"/>
          <a:chOff x="0" y="0"/>
          <a:chExt cx="0" cy="0"/>
        </a:xfrm>
      </p:grpSpPr>
      <p:sp>
        <p:nvSpPr>
          <p:cNvPr id="29" name="Graphic 277">
            <a:extLst>
              <a:ext uri="{FF2B5EF4-FFF2-40B4-BE49-F238E27FC236}">
                <a16:creationId xmlns:a16="http://schemas.microsoft.com/office/drawing/2014/main" id="{9F993945-A4DE-2820-CD03-9BA91E26B05C}"/>
              </a:ext>
              <a:ext uri="{C183D7F6-B498-43B3-948B-1728B52AA6E4}">
                <adec:decorative xmlns:adec="http://schemas.microsoft.com/office/drawing/2017/decorative" val="1"/>
              </a:ext>
            </a:extLst>
          </p:cNvPr>
          <p:cNvSpPr/>
          <p:nvPr/>
        </p:nvSpPr>
        <p:spPr>
          <a:xfrm>
            <a:off x="1896315" y="2396237"/>
            <a:ext cx="842996" cy="842990"/>
          </a:xfrm>
          <a:custGeom>
            <a:avLst/>
            <a:gdLst>
              <a:gd name="connsiteX0" fmla="*/ 285057 w 325969"/>
              <a:gd name="connsiteY0" fmla="*/ 58199 h 325969"/>
              <a:gd name="connsiteX1" fmla="*/ 305595 w 325969"/>
              <a:gd name="connsiteY1" fmla="*/ 118164 h 325969"/>
              <a:gd name="connsiteX2" fmla="*/ 254211 w 325969"/>
              <a:gd name="connsiteY2" fmla="*/ 204264 h 325969"/>
              <a:gd name="connsiteX3" fmla="*/ 222400 w 325969"/>
              <a:gd name="connsiteY3" fmla="*/ 197953 h 325969"/>
              <a:gd name="connsiteX4" fmla="*/ 128015 w 325969"/>
              <a:gd name="connsiteY4" fmla="*/ 103569 h 325969"/>
              <a:gd name="connsiteX5" fmla="*/ 121705 w 325969"/>
              <a:gd name="connsiteY5" fmla="*/ 71757 h 325969"/>
              <a:gd name="connsiteX6" fmla="*/ 207804 w 325969"/>
              <a:gd name="connsiteY6" fmla="*/ 20373 h 325969"/>
              <a:gd name="connsiteX7" fmla="*/ 267771 w 325969"/>
              <a:gd name="connsiteY7" fmla="*/ 40912 h 325969"/>
              <a:gd name="connsiteX8" fmla="*/ 305103 w 325969"/>
              <a:gd name="connsiteY8" fmla="*/ 3580 h 325969"/>
              <a:gd name="connsiteX9" fmla="*/ 322389 w 325969"/>
              <a:gd name="connsiteY9" fmla="*/ 3580 h 325969"/>
              <a:gd name="connsiteX10" fmla="*/ 322389 w 325969"/>
              <a:gd name="connsiteY10" fmla="*/ 20867 h 325969"/>
              <a:gd name="connsiteX11" fmla="*/ 285057 w 325969"/>
              <a:gd name="connsiteY11" fmla="*/ 58199 h 325969"/>
              <a:gd name="connsiteX12" fmla="*/ 252190 w 325969"/>
              <a:gd name="connsiteY12" fmla="*/ 176563 h 325969"/>
              <a:gd name="connsiteX13" fmla="*/ 281147 w 325969"/>
              <a:gd name="connsiteY13" fmla="*/ 118164 h 325969"/>
              <a:gd name="connsiteX14" fmla="*/ 207804 w 325969"/>
              <a:gd name="connsiteY14" fmla="*/ 44821 h 325969"/>
              <a:gd name="connsiteX15" fmla="*/ 149405 w 325969"/>
              <a:gd name="connsiteY15" fmla="*/ 73779 h 325969"/>
              <a:gd name="connsiteX16" fmla="*/ 151439 w 325969"/>
              <a:gd name="connsiteY16" fmla="*/ 92418 h 325969"/>
              <a:gd name="connsiteX17" fmla="*/ 233549 w 325969"/>
              <a:gd name="connsiteY17" fmla="*/ 174529 h 325969"/>
              <a:gd name="connsiteX18" fmla="*/ 252190 w 325969"/>
              <a:gd name="connsiteY18" fmla="*/ 176563 h 325969"/>
              <a:gd name="connsiteX19" fmla="*/ 20867 w 325969"/>
              <a:gd name="connsiteY19" fmla="*/ 322389 h 325969"/>
              <a:gd name="connsiteX20" fmla="*/ 58197 w 325969"/>
              <a:gd name="connsiteY20" fmla="*/ 285059 h 325969"/>
              <a:gd name="connsiteX21" fmla="*/ 118162 w 325969"/>
              <a:gd name="connsiteY21" fmla="*/ 305597 h 325969"/>
              <a:gd name="connsiteX22" fmla="*/ 204261 w 325969"/>
              <a:gd name="connsiteY22" fmla="*/ 254213 h 325969"/>
              <a:gd name="connsiteX23" fmla="*/ 197952 w 325969"/>
              <a:gd name="connsiteY23" fmla="*/ 222401 h 325969"/>
              <a:gd name="connsiteX24" fmla="*/ 103567 w 325969"/>
              <a:gd name="connsiteY24" fmla="*/ 128016 h 325969"/>
              <a:gd name="connsiteX25" fmla="*/ 71755 w 325969"/>
              <a:gd name="connsiteY25" fmla="*/ 121706 h 325969"/>
              <a:gd name="connsiteX26" fmla="*/ 20371 w 325969"/>
              <a:gd name="connsiteY26" fmla="*/ 207806 h 325969"/>
              <a:gd name="connsiteX27" fmla="*/ 40910 w 325969"/>
              <a:gd name="connsiteY27" fmla="*/ 267773 h 325969"/>
              <a:gd name="connsiteX28" fmla="*/ 3580 w 325969"/>
              <a:gd name="connsiteY28" fmla="*/ 305103 h 325969"/>
              <a:gd name="connsiteX29" fmla="*/ 3580 w 325969"/>
              <a:gd name="connsiteY29" fmla="*/ 322389 h 325969"/>
              <a:gd name="connsiteX30" fmla="*/ 20867 w 325969"/>
              <a:gd name="connsiteY30" fmla="*/ 322389 h 325969"/>
              <a:gd name="connsiteX31" fmla="*/ 92416 w 325969"/>
              <a:gd name="connsiteY31" fmla="*/ 151441 h 325969"/>
              <a:gd name="connsiteX32" fmla="*/ 174528 w 325969"/>
              <a:gd name="connsiteY32" fmla="*/ 233551 h 325969"/>
              <a:gd name="connsiteX33" fmla="*/ 176562 w 325969"/>
              <a:gd name="connsiteY33" fmla="*/ 252192 h 325969"/>
              <a:gd name="connsiteX34" fmla="*/ 118162 w 325969"/>
              <a:gd name="connsiteY34" fmla="*/ 281149 h 325969"/>
              <a:gd name="connsiteX35" fmla="*/ 44819 w 325969"/>
              <a:gd name="connsiteY35" fmla="*/ 207806 h 325969"/>
              <a:gd name="connsiteX36" fmla="*/ 73777 w 325969"/>
              <a:gd name="connsiteY36" fmla="*/ 149407 h 325969"/>
              <a:gd name="connsiteX37" fmla="*/ 92416 w 325969"/>
              <a:gd name="connsiteY37" fmla="*/ 151441 h 3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25969" h="325969">
                <a:moveTo>
                  <a:pt x="285057" y="58199"/>
                </a:moveTo>
                <a:cubicBezTo>
                  <a:pt x="297930" y="74759"/>
                  <a:pt x="305595" y="95566"/>
                  <a:pt x="305595" y="118164"/>
                </a:cubicBezTo>
                <a:cubicBezTo>
                  <a:pt x="305595" y="155378"/>
                  <a:pt x="284808" y="187737"/>
                  <a:pt x="254211" y="204264"/>
                </a:cubicBezTo>
                <a:cubicBezTo>
                  <a:pt x="243632" y="209978"/>
                  <a:pt x="230902" y="206456"/>
                  <a:pt x="222400" y="197953"/>
                </a:cubicBezTo>
                <a:lnTo>
                  <a:pt x="128015" y="103569"/>
                </a:lnTo>
                <a:cubicBezTo>
                  <a:pt x="119512" y="95066"/>
                  <a:pt x="115990" y="82337"/>
                  <a:pt x="121705" y="71757"/>
                </a:cubicBezTo>
                <a:cubicBezTo>
                  <a:pt x="138231" y="41160"/>
                  <a:pt x="170590" y="20373"/>
                  <a:pt x="207804" y="20373"/>
                </a:cubicBezTo>
                <a:cubicBezTo>
                  <a:pt x="230402" y="20373"/>
                  <a:pt x="251212" y="28039"/>
                  <a:pt x="267771" y="40912"/>
                </a:cubicBezTo>
                <a:lnTo>
                  <a:pt x="305103" y="3580"/>
                </a:lnTo>
                <a:cubicBezTo>
                  <a:pt x="309877" y="-1193"/>
                  <a:pt x="317615" y="-1193"/>
                  <a:pt x="322389" y="3580"/>
                </a:cubicBezTo>
                <a:cubicBezTo>
                  <a:pt x="327163" y="8354"/>
                  <a:pt x="327163" y="16094"/>
                  <a:pt x="322389" y="20867"/>
                </a:cubicBezTo>
                <a:lnTo>
                  <a:pt x="285057" y="58199"/>
                </a:lnTo>
                <a:close/>
                <a:moveTo>
                  <a:pt x="252190" y="176563"/>
                </a:moveTo>
                <a:cubicBezTo>
                  <a:pt x="269796" y="163158"/>
                  <a:pt x="281147" y="141970"/>
                  <a:pt x="281147" y="118164"/>
                </a:cubicBezTo>
                <a:cubicBezTo>
                  <a:pt x="281147" y="77658"/>
                  <a:pt x="248311" y="44821"/>
                  <a:pt x="207804" y="44821"/>
                </a:cubicBezTo>
                <a:cubicBezTo>
                  <a:pt x="183999" y="44821"/>
                  <a:pt x="162811" y="56172"/>
                  <a:pt x="149405" y="73779"/>
                </a:cubicBezTo>
                <a:cubicBezTo>
                  <a:pt x="145070" y="79470"/>
                  <a:pt x="146380" y="87360"/>
                  <a:pt x="151439" y="92418"/>
                </a:cubicBezTo>
                <a:lnTo>
                  <a:pt x="233549" y="174529"/>
                </a:lnTo>
                <a:cubicBezTo>
                  <a:pt x="238608" y="179588"/>
                  <a:pt x="246498" y="180899"/>
                  <a:pt x="252190" y="176563"/>
                </a:cubicBezTo>
                <a:close/>
                <a:moveTo>
                  <a:pt x="20867" y="322389"/>
                </a:moveTo>
                <a:lnTo>
                  <a:pt x="58197" y="285059"/>
                </a:lnTo>
                <a:cubicBezTo>
                  <a:pt x="74757" y="297932"/>
                  <a:pt x="95564" y="305597"/>
                  <a:pt x="118162" y="305597"/>
                </a:cubicBezTo>
                <a:cubicBezTo>
                  <a:pt x="155377" y="305597"/>
                  <a:pt x="187736" y="284810"/>
                  <a:pt x="204261" y="254213"/>
                </a:cubicBezTo>
                <a:cubicBezTo>
                  <a:pt x="209977" y="243633"/>
                  <a:pt x="206455" y="230904"/>
                  <a:pt x="197952" y="222401"/>
                </a:cubicBezTo>
                <a:lnTo>
                  <a:pt x="103567" y="128016"/>
                </a:lnTo>
                <a:cubicBezTo>
                  <a:pt x="95064" y="119513"/>
                  <a:pt x="82335" y="115992"/>
                  <a:pt x="71755" y="121706"/>
                </a:cubicBezTo>
                <a:cubicBezTo>
                  <a:pt x="41158" y="138232"/>
                  <a:pt x="20371" y="170591"/>
                  <a:pt x="20371" y="207806"/>
                </a:cubicBezTo>
                <a:cubicBezTo>
                  <a:pt x="20371" y="230405"/>
                  <a:pt x="28037" y="251214"/>
                  <a:pt x="40910" y="267773"/>
                </a:cubicBezTo>
                <a:lnTo>
                  <a:pt x="3580" y="305103"/>
                </a:lnTo>
                <a:cubicBezTo>
                  <a:pt x="-1193" y="309877"/>
                  <a:pt x="-1193" y="317615"/>
                  <a:pt x="3580" y="322389"/>
                </a:cubicBezTo>
                <a:cubicBezTo>
                  <a:pt x="8354" y="327163"/>
                  <a:pt x="16094" y="327163"/>
                  <a:pt x="20867" y="322389"/>
                </a:cubicBezTo>
                <a:close/>
                <a:moveTo>
                  <a:pt x="92416" y="151441"/>
                </a:moveTo>
                <a:lnTo>
                  <a:pt x="174528" y="233551"/>
                </a:lnTo>
                <a:cubicBezTo>
                  <a:pt x="179587" y="238610"/>
                  <a:pt x="180895" y="246500"/>
                  <a:pt x="176562" y="252192"/>
                </a:cubicBezTo>
                <a:cubicBezTo>
                  <a:pt x="163156" y="269797"/>
                  <a:pt x="141968" y="281149"/>
                  <a:pt x="118162" y="281149"/>
                </a:cubicBezTo>
                <a:cubicBezTo>
                  <a:pt x="77656" y="281149"/>
                  <a:pt x="44819" y="248313"/>
                  <a:pt x="44819" y="207806"/>
                </a:cubicBezTo>
                <a:cubicBezTo>
                  <a:pt x="44819" y="184000"/>
                  <a:pt x="56170" y="162812"/>
                  <a:pt x="73777" y="149407"/>
                </a:cubicBezTo>
                <a:cubicBezTo>
                  <a:pt x="79468" y="145071"/>
                  <a:pt x="87357" y="146382"/>
                  <a:pt x="92416" y="151441"/>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31" name="Graphic 36">
            <a:extLst>
              <a:ext uri="{FF2B5EF4-FFF2-40B4-BE49-F238E27FC236}">
                <a16:creationId xmlns:a16="http://schemas.microsoft.com/office/drawing/2014/main" id="{3BE428C9-171F-30FA-2B42-931E43DCB8A8}"/>
              </a:ext>
              <a:ext uri="{C183D7F6-B498-43B3-948B-1728B52AA6E4}">
                <adec:decorative xmlns:adec="http://schemas.microsoft.com/office/drawing/2017/decorative" val="1"/>
              </a:ext>
            </a:extLst>
          </p:cNvPr>
          <p:cNvSpPr/>
          <p:nvPr/>
        </p:nvSpPr>
        <p:spPr>
          <a:xfrm>
            <a:off x="4625497" y="2386241"/>
            <a:ext cx="690491" cy="862980"/>
          </a:xfrm>
          <a:custGeom>
            <a:avLst/>
            <a:gdLst>
              <a:gd name="connsiteX0" fmla="*/ 274311 w 274311"/>
              <a:gd name="connsiteY0" fmla="*/ 244216 h 342839"/>
              <a:gd name="connsiteX1" fmla="*/ 235754 w 274311"/>
              <a:gd name="connsiteY1" fmla="*/ 205659 h 342839"/>
              <a:gd name="connsiteX2" fmla="*/ 38557 w 274311"/>
              <a:gd name="connsiteY2" fmla="*/ 205659 h 342839"/>
              <a:gd name="connsiteX3" fmla="*/ 0 w 274311"/>
              <a:gd name="connsiteY3" fmla="*/ 244216 h 342839"/>
              <a:gd name="connsiteX4" fmla="*/ 0 w 274311"/>
              <a:gd name="connsiteY4" fmla="*/ 254121 h 342839"/>
              <a:gd name="connsiteX5" fmla="*/ 15401 w 274311"/>
              <a:gd name="connsiteY5" fmla="*/ 295872 h 342839"/>
              <a:gd name="connsiteX6" fmla="*/ 137100 w 274311"/>
              <a:gd name="connsiteY6" fmla="*/ 342839 h 342839"/>
              <a:gd name="connsiteX7" fmla="*/ 258862 w 274311"/>
              <a:gd name="connsiteY7" fmla="*/ 295889 h 342839"/>
              <a:gd name="connsiteX8" fmla="*/ 274311 w 274311"/>
              <a:gd name="connsiteY8" fmla="*/ 254081 h 342839"/>
              <a:gd name="connsiteX9" fmla="*/ 274311 w 274311"/>
              <a:gd name="connsiteY9" fmla="*/ 244216 h 342839"/>
              <a:gd name="connsiteX10" fmla="*/ 38557 w 274311"/>
              <a:gd name="connsiteY10" fmla="*/ 231376 h 342839"/>
              <a:gd name="connsiteX11" fmla="*/ 235754 w 274311"/>
              <a:gd name="connsiteY11" fmla="*/ 231376 h 342839"/>
              <a:gd name="connsiteX12" fmla="*/ 248594 w 274311"/>
              <a:gd name="connsiteY12" fmla="*/ 244216 h 342839"/>
              <a:gd name="connsiteX13" fmla="*/ 248594 w 274311"/>
              <a:gd name="connsiteY13" fmla="*/ 254081 h 342839"/>
              <a:gd name="connsiteX14" fmla="*/ 239324 w 274311"/>
              <a:gd name="connsiteY14" fmla="*/ 279166 h 342839"/>
              <a:gd name="connsiteX15" fmla="*/ 137100 w 274311"/>
              <a:gd name="connsiteY15" fmla="*/ 317122 h 342839"/>
              <a:gd name="connsiteX16" fmla="*/ 34958 w 274311"/>
              <a:gd name="connsiteY16" fmla="*/ 279171 h 342839"/>
              <a:gd name="connsiteX17" fmla="*/ 25718 w 274311"/>
              <a:gd name="connsiteY17" fmla="*/ 254121 h 342839"/>
              <a:gd name="connsiteX18" fmla="*/ 25718 w 274311"/>
              <a:gd name="connsiteY18" fmla="*/ 244216 h 342839"/>
              <a:gd name="connsiteX19" fmla="*/ 38557 w 274311"/>
              <a:gd name="connsiteY19" fmla="*/ 231376 h 342839"/>
              <a:gd name="connsiteX20" fmla="*/ 222825 w 274311"/>
              <a:gd name="connsiteY20" fmla="*/ 85725 h 342839"/>
              <a:gd name="connsiteX21" fmla="*/ 137100 w 274311"/>
              <a:gd name="connsiteY21" fmla="*/ 0 h 342839"/>
              <a:gd name="connsiteX22" fmla="*/ 68094 w 274311"/>
              <a:gd name="connsiteY22" fmla="*/ 34853 h 342839"/>
              <a:gd name="connsiteX23" fmla="*/ 64252 w 274311"/>
              <a:gd name="connsiteY23" fmla="*/ 34269 h 342839"/>
              <a:gd name="connsiteX24" fmla="*/ 21427 w 274311"/>
              <a:gd name="connsiteY24" fmla="*/ 34269 h 342839"/>
              <a:gd name="connsiteX25" fmla="*/ 8568 w 274311"/>
              <a:gd name="connsiteY25" fmla="*/ 47127 h 342839"/>
              <a:gd name="connsiteX26" fmla="*/ 8568 w 274311"/>
              <a:gd name="connsiteY26" fmla="*/ 141404 h 342839"/>
              <a:gd name="connsiteX27" fmla="*/ 55718 w 274311"/>
              <a:gd name="connsiteY27" fmla="*/ 188553 h 342839"/>
              <a:gd name="connsiteX28" fmla="*/ 60004 w 274311"/>
              <a:gd name="connsiteY28" fmla="*/ 188553 h 342839"/>
              <a:gd name="connsiteX29" fmla="*/ 60004 w 274311"/>
              <a:gd name="connsiteY29" fmla="*/ 188479 h 342839"/>
              <a:gd name="connsiteX30" fmla="*/ 60180 w 274311"/>
              <a:gd name="connsiteY30" fmla="*/ 188479 h 342839"/>
              <a:gd name="connsiteX31" fmla="*/ 77283 w 274311"/>
              <a:gd name="connsiteY31" fmla="*/ 171377 h 342839"/>
              <a:gd name="connsiteX32" fmla="*/ 60180 w 274311"/>
              <a:gd name="connsiteY32" fmla="*/ 154275 h 342839"/>
              <a:gd name="connsiteX33" fmla="*/ 46700 w 274311"/>
              <a:gd name="connsiteY33" fmla="*/ 160852 h 342839"/>
              <a:gd name="connsiteX34" fmla="*/ 34286 w 274311"/>
              <a:gd name="connsiteY34" fmla="*/ 141404 h 342839"/>
              <a:gd name="connsiteX35" fmla="*/ 34286 w 274311"/>
              <a:gd name="connsiteY35" fmla="*/ 137110 h 342839"/>
              <a:gd name="connsiteX36" fmla="*/ 47107 w 274311"/>
              <a:gd name="connsiteY36" fmla="*/ 137110 h 342839"/>
              <a:gd name="connsiteX37" fmla="*/ 64598 w 274311"/>
              <a:gd name="connsiteY37" fmla="*/ 131487 h 342839"/>
              <a:gd name="connsiteX38" fmla="*/ 137100 w 274311"/>
              <a:gd name="connsiteY38" fmla="*/ 171451 h 342839"/>
              <a:gd name="connsiteX39" fmla="*/ 222825 w 274311"/>
              <a:gd name="connsiteY39" fmla="*/ 85725 h 342839"/>
              <a:gd name="connsiteX40" fmla="*/ 51393 w 274311"/>
              <a:gd name="connsiteY40" fmla="*/ 83908 h 342839"/>
              <a:gd name="connsiteX41" fmla="*/ 51374 w 274311"/>
              <a:gd name="connsiteY41" fmla="*/ 85725 h 342839"/>
              <a:gd name="connsiteX42" fmla="*/ 51393 w 274311"/>
              <a:gd name="connsiteY42" fmla="*/ 87542 h 342839"/>
              <a:gd name="connsiteX43" fmla="*/ 51393 w 274311"/>
              <a:gd name="connsiteY43" fmla="*/ 107106 h 342839"/>
              <a:gd name="connsiteX44" fmla="*/ 47107 w 274311"/>
              <a:gd name="connsiteY44" fmla="*/ 111392 h 342839"/>
              <a:gd name="connsiteX45" fmla="*/ 34286 w 274311"/>
              <a:gd name="connsiteY45" fmla="*/ 111392 h 342839"/>
              <a:gd name="connsiteX46" fmla="*/ 34286 w 274311"/>
              <a:gd name="connsiteY46" fmla="*/ 59986 h 342839"/>
              <a:gd name="connsiteX47" fmla="*/ 51393 w 274311"/>
              <a:gd name="connsiteY47" fmla="*/ 59986 h 342839"/>
              <a:gd name="connsiteX48" fmla="*/ 51393 w 274311"/>
              <a:gd name="connsiteY48" fmla="*/ 83908 h 342839"/>
              <a:gd name="connsiteX49" fmla="*/ 77111 w 274311"/>
              <a:gd name="connsiteY49" fmla="*/ 87245 h 342839"/>
              <a:gd name="connsiteX50" fmla="*/ 77111 w 274311"/>
              <a:gd name="connsiteY50" fmla="*/ 84206 h 342839"/>
              <a:gd name="connsiteX51" fmla="*/ 137100 w 274311"/>
              <a:gd name="connsiteY51" fmla="*/ 25718 h 342839"/>
              <a:gd name="connsiteX52" fmla="*/ 197108 w 274311"/>
              <a:gd name="connsiteY52" fmla="*/ 85725 h 342839"/>
              <a:gd name="connsiteX53" fmla="*/ 137100 w 274311"/>
              <a:gd name="connsiteY53" fmla="*/ 145733 h 342839"/>
              <a:gd name="connsiteX54" fmla="*/ 77111 w 274311"/>
              <a:gd name="connsiteY54" fmla="*/ 87245 h 34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Lst>
            <a:rect l="l" t="t" r="r" b="b"/>
            <a:pathLst>
              <a:path w="274311" h="342839">
                <a:moveTo>
                  <a:pt x="274311" y="244216"/>
                </a:moveTo>
                <a:cubicBezTo>
                  <a:pt x="274311" y="222922"/>
                  <a:pt x="257050" y="205659"/>
                  <a:pt x="235754" y="205659"/>
                </a:cubicBezTo>
                <a:lnTo>
                  <a:pt x="38557" y="205659"/>
                </a:lnTo>
                <a:cubicBezTo>
                  <a:pt x="17263" y="205659"/>
                  <a:pt x="0" y="222922"/>
                  <a:pt x="0" y="244216"/>
                </a:cubicBezTo>
                <a:lnTo>
                  <a:pt x="0" y="254121"/>
                </a:lnTo>
                <a:cubicBezTo>
                  <a:pt x="0" y="269428"/>
                  <a:pt x="5461" y="284232"/>
                  <a:pt x="15401" y="295872"/>
                </a:cubicBezTo>
                <a:cubicBezTo>
                  <a:pt x="42255" y="327320"/>
                  <a:pt x="83164" y="342839"/>
                  <a:pt x="137100" y="342839"/>
                </a:cubicBezTo>
                <a:cubicBezTo>
                  <a:pt x="191026" y="342839"/>
                  <a:pt x="231955" y="327325"/>
                  <a:pt x="258862" y="295889"/>
                </a:cubicBezTo>
                <a:cubicBezTo>
                  <a:pt x="268832" y="284243"/>
                  <a:pt x="274311" y="269414"/>
                  <a:pt x="274311" y="254081"/>
                </a:cubicBezTo>
                <a:lnTo>
                  <a:pt x="274311" y="244216"/>
                </a:lnTo>
                <a:close/>
                <a:moveTo>
                  <a:pt x="38557" y="231376"/>
                </a:moveTo>
                <a:lnTo>
                  <a:pt x="235754" y="231376"/>
                </a:lnTo>
                <a:cubicBezTo>
                  <a:pt x="242845" y="231376"/>
                  <a:pt x="248594" y="237125"/>
                  <a:pt x="248594" y="244216"/>
                </a:cubicBezTo>
                <a:lnTo>
                  <a:pt x="248594" y="254081"/>
                </a:lnTo>
                <a:cubicBezTo>
                  <a:pt x="248594" y="263281"/>
                  <a:pt x="245307" y="272178"/>
                  <a:pt x="239324" y="279166"/>
                </a:cubicBezTo>
                <a:cubicBezTo>
                  <a:pt x="217783" y="304335"/>
                  <a:pt x="184048" y="317122"/>
                  <a:pt x="137100" y="317122"/>
                </a:cubicBezTo>
                <a:cubicBezTo>
                  <a:pt x="90151" y="317122"/>
                  <a:pt x="56446" y="304335"/>
                  <a:pt x="34958" y="279171"/>
                </a:cubicBezTo>
                <a:cubicBezTo>
                  <a:pt x="28994" y="272188"/>
                  <a:pt x="25718" y="263305"/>
                  <a:pt x="25718" y="254121"/>
                </a:cubicBezTo>
                <a:lnTo>
                  <a:pt x="25718" y="244216"/>
                </a:lnTo>
                <a:cubicBezTo>
                  <a:pt x="25718" y="237125"/>
                  <a:pt x="31466" y="231376"/>
                  <a:pt x="38557" y="231376"/>
                </a:cubicBezTo>
                <a:close/>
                <a:moveTo>
                  <a:pt x="222825" y="85725"/>
                </a:moveTo>
                <a:cubicBezTo>
                  <a:pt x="222825" y="38380"/>
                  <a:pt x="184444" y="0"/>
                  <a:pt x="137100" y="0"/>
                </a:cubicBezTo>
                <a:cubicBezTo>
                  <a:pt x="108802" y="0"/>
                  <a:pt x="83706" y="13711"/>
                  <a:pt x="68094" y="34853"/>
                </a:cubicBezTo>
                <a:cubicBezTo>
                  <a:pt x="66881" y="34473"/>
                  <a:pt x="65590" y="34269"/>
                  <a:pt x="64252" y="34269"/>
                </a:cubicBezTo>
                <a:lnTo>
                  <a:pt x="21427" y="34269"/>
                </a:lnTo>
                <a:cubicBezTo>
                  <a:pt x="14325" y="34269"/>
                  <a:pt x="8568" y="40026"/>
                  <a:pt x="8568" y="47127"/>
                </a:cubicBezTo>
                <a:lnTo>
                  <a:pt x="8568" y="141404"/>
                </a:lnTo>
                <a:cubicBezTo>
                  <a:pt x="8568" y="167444"/>
                  <a:pt x="29678" y="188553"/>
                  <a:pt x="55718" y="188553"/>
                </a:cubicBezTo>
                <a:lnTo>
                  <a:pt x="60004" y="188553"/>
                </a:lnTo>
                <a:lnTo>
                  <a:pt x="60004" y="188479"/>
                </a:lnTo>
                <a:cubicBezTo>
                  <a:pt x="60062" y="188479"/>
                  <a:pt x="60121" y="188479"/>
                  <a:pt x="60180" y="188479"/>
                </a:cubicBezTo>
                <a:cubicBezTo>
                  <a:pt x="69626" y="188479"/>
                  <a:pt x="77283" y="180822"/>
                  <a:pt x="77283" y="171377"/>
                </a:cubicBezTo>
                <a:cubicBezTo>
                  <a:pt x="77283" y="161932"/>
                  <a:pt x="69626" y="154275"/>
                  <a:pt x="60180" y="154275"/>
                </a:cubicBezTo>
                <a:cubicBezTo>
                  <a:pt x="54705" y="154275"/>
                  <a:pt x="49830" y="156848"/>
                  <a:pt x="46700" y="160852"/>
                </a:cubicBezTo>
                <a:cubicBezTo>
                  <a:pt x="39369" y="157447"/>
                  <a:pt x="34286" y="150020"/>
                  <a:pt x="34286" y="141404"/>
                </a:cubicBezTo>
                <a:lnTo>
                  <a:pt x="34286" y="137110"/>
                </a:lnTo>
                <a:lnTo>
                  <a:pt x="47107" y="137110"/>
                </a:lnTo>
                <a:cubicBezTo>
                  <a:pt x="53634" y="137110"/>
                  <a:pt x="59674" y="135026"/>
                  <a:pt x="64598" y="131487"/>
                </a:cubicBezTo>
                <a:cubicBezTo>
                  <a:pt x="79788" y="155503"/>
                  <a:pt x="106582" y="171451"/>
                  <a:pt x="137100" y="171451"/>
                </a:cubicBezTo>
                <a:cubicBezTo>
                  <a:pt x="184444" y="171451"/>
                  <a:pt x="222825" y="133070"/>
                  <a:pt x="222825" y="85725"/>
                </a:cubicBezTo>
                <a:close/>
                <a:moveTo>
                  <a:pt x="51393" y="83908"/>
                </a:moveTo>
                <a:cubicBezTo>
                  <a:pt x="51381" y="84513"/>
                  <a:pt x="51374" y="85118"/>
                  <a:pt x="51374" y="85725"/>
                </a:cubicBezTo>
                <a:cubicBezTo>
                  <a:pt x="51374" y="86332"/>
                  <a:pt x="51381" y="86938"/>
                  <a:pt x="51393" y="87542"/>
                </a:cubicBezTo>
                <a:lnTo>
                  <a:pt x="51393" y="107106"/>
                </a:lnTo>
                <a:cubicBezTo>
                  <a:pt x="51393" y="109473"/>
                  <a:pt x="49474" y="111392"/>
                  <a:pt x="47107" y="111392"/>
                </a:cubicBezTo>
                <a:lnTo>
                  <a:pt x="34286" y="111392"/>
                </a:lnTo>
                <a:lnTo>
                  <a:pt x="34286" y="59986"/>
                </a:lnTo>
                <a:lnTo>
                  <a:pt x="51393" y="59986"/>
                </a:lnTo>
                <a:lnTo>
                  <a:pt x="51393" y="83908"/>
                </a:lnTo>
                <a:close/>
                <a:moveTo>
                  <a:pt x="77111" y="87245"/>
                </a:moveTo>
                <a:lnTo>
                  <a:pt x="77111" y="84206"/>
                </a:lnTo>
                <a:cubicBezTo>
                  <a:pt x="77917" y="51766"/>
                  <a:pt x="104466" y="25718"/>
                  <a:pt x="137100" y="25718"/>
                </a:cubicBezTo>
                <a:cubicBezTo>
                  <a:pt x="170241" y="25718"/>
                  <a:pt x="197108" y="52584"/>
                  <a:pt x="197108" y="85725"/>
                </a:cubicBezTo>
                <a:cubicBezTo>
                  <a:pt x="197108" y="118866"/>
                  <a:pt x="170241" y="145733"/>
                  <a:pt x="137100" y="145733"/>
                </a:cubicBezTo>
                <a:cubicBezTo>
                  <a:pt x="104466" y="145733"/>
                  <a:pt x="77917" y="119684"/>
                  <a:pt x="77111" y="87245"/>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32" name="Graphic 95">
            <a:extLst>
              <a:ext uri="{FF2B5EF4-FFF2-40B4-BE49-F238E27FC236}">
                <a16:creationId xmlns:a16="http://schemas.microsoft.com/office/drawing/2014/main" id="{D88F898E-9FB9-A137-9131-E647AFB76F5D}"/>
              </a:ext>
              <a:ext uri="{C183D7F6-B498-43B3-948B-1728B52AA6E4}">
                <adec:decorative xmlns:adec="http://schemas.microsoft.com/office/drawing/2017/decorative" val="1"/>
              </a:ext>
            </a:extLst>
          </p:cNvPr>
          <p:cNvSpPr/>
          <p:nvPr/>
        </p:nvSpPr>
        <p:spPr>
          <a:xfrm>
            <a:off x="7202174" y="2393854"/>
            <a:ext cx="508657" cy="847756"/>
          </a:xfrm>
          <a:custGeom>
            <a:avLst/>
            <a:gdLst>
              <a:gd name="connsiteX0" fmla="*/ 42255 w 156019"/>
              <a:gd name="connsiteY0" fmla="*/ 52006 h 260031"/>
              <a:gd name="connsiteX1" fmla="*/ 32504 w 156019"/>
              <a:gd name="connsiteY1" fmla="*/ 61758 h 260031"/>
              <a:gd name="connsiteX2" fmla="*/ 42255 w 156019"/>
              <a:gd name="connsiteY2" fmla="*/ 71509 h 260031"/>
              <a:gd name="connsiteX3" fmla="*/ 113764 w 156019"/>
              <a:gd name="connsiteY3" fmla="*/ 71509 h 260031"/>
              <a:gd name="connsiteX4" fmla="*/ 123515 w 156019"/>
              <a:gd name="connsiteY4" fmla="*/ 61758 h 260031"/>
              <a:gd name="connsiteX5" fmla="*/ 113764 w 156019"/>
              <a:gd name="connsiteY5" fmla="*/ 52006 h 260031"/>
              <a:gd name="connsiteX6" fmla="*/ 42255 w 156019"/>
              <a:gd name="connsiteY6" fmla="*/ 52006 h 260031"/>
              <a:gd name="connsiteX7" fmla="*/ 32504 w 156019"/>
              <a:gd name="connsiteY7" fmla="*/ 204775 h 260031"/>
              <a:gd name="connsiteX8" fmla="*/ 42255 w 156019"/>
              <a:gd name="connsiteY8" fmla="*/ 195024 h 260031"/>
              <a:gd name="connsiteX9" fmla="*/ 113764 w 156019"/>
              <a:gd name="connsiteY9" fmla="*/ 195024 h 260031"/>
              <a:gd name="connsiteX10" fmla="*/ 123515 w 156019"/>
              <a:gd name="connsiteY10" fmla="*/ 204775 h 260031"/>
              <a:gd name="connsiteX11" fmla="*/ 113764 w 156019"/>
              <a:gd name="connsiteY11" fmla="*/ 214526 h 260031"/>
              <a:gd name="connsiteX12" fmla="*/ 42255 w 156019"/>
              <a:gd name="connsiteY12" fmla="*/ 214526 h 260031"/>
              <a:gd name="connsiteX13" fmla="*/ 32504 w 156019"/>
              <a:gd name="connsiteY13" fmla="*/ 204775 h 260031"/>
              <a:gd name="connsiteX14" fmla="*/ 42255 w 156019"/>
              <a:gd name="connsiteY14" fmla="*/ 156019 h 260031"/>
              <a:gd name="connsiteX15" fmla="*/ 32504 w 156019"/>
              <a:gd name="connsiteY15" fmla="*/ 165770 h 260031"/>
              <a:gd name="connsiteX16" fmla="*/ 42255 w 156019"/>
              <a:gd name="connsiteY16" fmla="*/ 175521 h 260031"/>
              <a:gd name="connsiteX17" fmla="*/ 113764 w 156019"/>
              <a:gd name="connsiteY17" fmla="*/ 175521 h 260031"/>
              <a:gd name="connsiteX18" fmla="*/ 123515 w 156019"/>
              <a:gd name="connsiteY18" fmla="*/ 165770 h 260031"/>
              <a:gd name="connsiteX19" fmla="*/ 113764 w 156019"/>
              <a:gd name="connsiteY19" fmla="*/ 156019 h 260031"/>
              <a:gd name="connsiteX20" fmla="*/ 42255 w 156019"/>
              <a:gd name="connsiteY20" fmla="*/ 156019 h 260031"/>
              <a:gd name="connsiteX21" fmla="*/ 0 w 156019"/>
              <a:gd name="connsiteY21" fmla="*/ 39005 h 260031"/>
              <a:gd name="connsiteX22" fmla="*/ 39005 w 156019"/>
              <a:gd name="connsiteY22" fmla="*/ 0 h 260031"/>
              <a:gd name="connsiteX23" fmla="*/ 117014 w 156019"/>
              <a:gd name="connsiteY23" fmla="*/ 0 h 260031"/>
              <a:gd name="connsiteX24" fmla="*/ 156019 w 156019"/>
              <a:gd name="connsiteY24" fmla="*/ 39005 h 260031"/>
              <a:gd name="connsiteX25" fmla="*/ 156019 w 156019"/>
              <a:gd name="connsiteY25" fmla="*/ 221027 h 260031"/>
              <a:gd name="connsiteX26" fmla="*/ 117014 w 156019"/>
              <a:gd name="connsiteY26" fmla="*/ 260032 h 260031"/>
              <a:gd name="connsiteX27" fmla="*/ 39005 w 156019"/>
              <a:gd name="connsiteY27" fmla="*/ 260032 h 260031"/>
              <a:gd name="connsiteX28" fmla="*/ 0 w 156019"/>
              <a:gd name="connsiteY28" fmla="*/ 221027 h 260031"/>
              <a:gd name="connsiteX29" fmla="*/ 0 w 156019"/>
              <a:gd name="connsiteY29" fmla="*/ 39005 h 260031"/>
              <a:gd name="connsiteX30" fmla="*/ 39005 w 156019"/>
              <a:gd name="connsiteY30" fmla="*/ 19502 h 260031"/>
              <a:gd name="connsiteX31" fmla="*/ 19502 w 156019"/>
              <a:gd name="connsiteY31" fmla="*/ 39005 h 260031"/>
              <a:gd name="connsiteX32" fmla="*/ 19502 w 156019"/>
              <a:gd name="connsiteY32" fmla="*/ 221027 h 260031"/>
              <a:gd name="connsiteX33" fmla="*/ 39005 w 156019"/>
              <a:gd name="connsiteY33" fmla="*/ 240529 h 260031"/>
              <a:gd name="connsiteX34" fmla="*/ 117014 w 156019"/>
              <a:gd name="connsiteY34" fmla="*/ 240529 h 260031"/>
              <a:gd name="connsiteX35" fmla="*/ 136517 w 156019"/>
              <a:gd name="connsiteY35" fmla="*/ 221027 h 260031"/>
              <a:gd name="connsiteX36" fmla="*/ 136517 w 156019"/>
              <a:gd name="connsiteY36" fmla="*/ 39005 h 260031"/>
              <a:gd name="connsiteX37" fmla="*/ 117014 w 156019"/>
              <a:gd name="connsiteY37" fmla="*/ 19502 h 260031"/>
              <a:gd name="connsiteX38" fmla="*/ 39005 w 156019"/>
              <a:gd name="connsiteY38" fmla="*/ 19502 h 260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156019" h="260031">
                <a:moveTo>
                  <a:pt x="42255" y="52006"/>
                </a:moveTo>
                <a:cubicBezTo>
                  <a:pt x="36870" y="52006"/>
                  <a:pt x="32504" y="56372"/>
                  <a:pt x="32504" y="61758"/>
                </a:cubicBezTo>
                <a:cubicBezTo>
                  <a:pt x="32504" y="67143"/>
                  <a:pt x="36870" y="71509"/>
                  <a:pt x="42255" y="71509"/>
                </a:cubicBezTo>
                <a:lnTo>
                  <a:pt x="113764" y="71509"/>
                </a:lnTo>
                <a:cubicBezTo>
                  <a:pt x="119149" y="71509"/>
                  <a:pt x="123515" y="67143"/>
                  <a:pt x="123515" y="61758"/>
                </a:cubicBezTo>
                <a:cubicBezTo>
                  <a:pt x="123515" y="56372"/>
                  <a:pt x="119149" y="52006"/>
                  <a:pt x="113764" y="52006"/>
                </a:cubicBezTo>
                <a:lnTo>
                  <a:pt x="42255" y="52006"/>
                </a:lnTo>
                <a:close/>
                <a:moveTo>
                  <a:pt x="32504" y="204775"/>
                </a:moveTo>
                <a:cubicBezTo>
                  <a:pt x="32504" y="199390"/>
                  <a:pt x="36870" y="195024"/>
                  <a:pt x="42255" y="195024"/>
                </a:cubicBezTo>
                <a:lnTo>
                  <a:pt x="113764" y="195024"/>
                </a:lnTo>
                <a:cubicBezTo>
                  <a:pt x="119149" y="195024"/>
                  <a:pt x="123515" y="199390"/>
                  <a:pt x="123515" y="204775"/>
                </a:cubicBezTo>
                <a:cubicBezTo>
                  <a:pt x="123515" y="210160"/>
                  <a:pt x="119149" y="214526"/>
                  <a:pt x="113764" y="214526"/>
                </a:cubicBezTo>
                <a:lnTo>
                  <a:pt x="42255" y="214526"/>
                </a:lnTo>
                <a:cubicBezTo>
                  <a:pt x="36870" y="214526"/>
                  <a:pt x="32504" y="210160"/>
                  <a:pt x="32504" y="204775"/>
                </a:cubicBezTo>
                <a:close/>
                <a:moveTo>
                  <a:pt x="42255" y="156019"/>
                </a:moveTo>
                <a:cubicBezTo>
                  <a:pt x="36870" y="156019"/>
                  <a:pt x="32504" y="160385"/>
                  <a:pt x="32504" y="165770"/>
                </a:cubicBezTo>
                <a:cubicBezTo>
                  <a:pt x="32504" y="171155"/>
                  <a:pt x="36870" y="175521"/>
                  <a:pt x="42255" y="175521"/>
                </a:cubicBezTo>
                <a:lnTo>
                  <a:pt x="113764" y="175521"/>
                </a:lnTo>
                <a:cubicBezTo>
                  <a:pt x="119149" y="175521"/>
                  <a:pt x="123515" y="171155"/>
                  <a:pt x="123515" y="165770"/>
                </a:cubicBezTo>
                <a:cubicBezTo>
                  <a:pt x="123515" y="160385"/>
                  <a:pt x="119149" y="156019"/>
                  <a:pt x="113764" y="156019"/>
                </a:cubicBezTo>
                <a:lnTo>
                  <a:pt x="42255" y="156019"/>
                </a:lnTo>
                <a:close/>
                <a:moveTo>
                  <a:pt x="0" y="39005"/>
                </a:moveTo>
                <a:cubicBezTo>
                  <a:pt x="0" y="17463"/>
                  <a:pt x="17463" y="0"/>
                  <a:pt x="39005" y="0"/>
                </a:cubicBezTo>
                <a:lnTo>
                  <a:pt x="117014" y="0"/>
                </a:lnTo>
                <a:cubicBezTo>
                  <a:pt x="138557" y="0"/>
                  <a:pt x="156019" y="17463"/>
                  <a:pt x="156019" y="39005"/>
                </a:cubicBezTo>
                <a:lnTo>
                  <a:pt x="156019" y="221027"/>
                </a:lnTo>
                <a:cubicBezTo>
                  <a:pt x="156019" y="242569"/>
                  <a:pt x="138557" y="260032"/>
                  <a:pt x="117014" y="260032"/>
                </a:cubicBezTo>
                <a:lnTo>
                  <a:pt x="39005" y="260032"/>
                </a:lnTo>
                <a:cubicBezTo>
                  <a:pt x="17463" y="260032"/>
                  <a:pt x="0" y="242569"/>
                  <a:pt x="0" y="221027"/>
                </a:cubicBezTo>
                <a:lnTo>
                  <a:pt x="0" y="39005"/>
                </a:lnTo>
                <a:close/>
                <a:moveTo>
                  <a:pt x="39005" y="19502"/>
                </a:moveTo>
                <a:cubicBezTo>
                  <a:pt x="28234" y="19502"/>
                  <a:pt x="19502" y="28234"/>
                  <a:pt x="19502" y="39005"/>
                </a:cubicBezTo>
                <a:lnTo>
                  <a:pt x="19502" y="221027"/>
                </a:lnTo>
                <a:cubicBezTo>
                  <a:pt x="19502" y="231797"/>
                  <a:pt x="28234" y="240529"/>
                  <a:pt x="39005" y="240529"/>
                </a:cubicBezTo>
                <a:lnTo>
                  <a:pt x="117014" y="240529"/>
                </a:lnTo>
                <a:cubicBezTo>
                  <a:pt x="127785" y="240529"/>
                  <a:pt x="136517" y="231797"/>
                  <a:pt x="136517" y="221027"/>
                </a:cubicBezTo>
                <a:lnTo>
                  <a:pt x="136517" y="39005"/>
                </a:lnTo>
                <a:cubicBezTo>
                  <a:pt x="136517" y="28234"/>
                  <a:pt x="127785" y="19502"/>
                  <a:pt x="117014" y="19502"/>
                </a:cubicBezTo>
                <a:lnTo>
                  <a:pt x="39005" y="19502"/>
                </a:ln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33" name="Graphic 30">
            <a:extLst>
              <a:ext uri="{FF2B5EF4-FFF2-40B4-BE49-F238E27FC236}">
                <a16:creationId xmlns:a16="http://schemas.microsoft.com/office/drawing/2014/main" id="{1E5886E4-4ABD-5841-C94E-B50B71AAF574}"/>
              </a:ext>
              <a:ext uri="{C183D7F6-B498-43B3-948B-1728B52AA6E4}">
                <adec:decorative xmlns:adec="http://schemas.microsoft.com/office/drawing/2017/decorative" val="1"/>
              </a:ext>
            </a:extLst>
          </p:cNvPr>
          <p:cNvSpPr/>
          <p:nvPr/>
        </p:nvSpPr>
        <p:spPr>
          <a:xfrm>
            <a:off x="9597015" y="2397615"/>
            <a:ext cx="630931" cy="840235"/>
          </a:xfrm>
          <a:custGeom>
            <a:avLst/>
            <a:gdLst>
              <a:gd name="connsiteX0" fmla="*/ 94561 w 194496"/>
              <a:gd name="connsiteY0" fmla="*/ 48996 h 259018"/>
              <a:gd name="connsiteX1" fmla="*/ 126003 w 194496"/>
              <a:gd name="connsiteY1" fmla="*/ 81599 h 259018"/>
              <a:gd name="connsiteX2" fmla="*/ 126059 w 194496"/>
              <a:gd name="connsiteY2" fmla="*/ 84119 h 259018"/>
              <a:gd name="connsiteX3" fmla="*/ 126059 w 194496"/>
              <a:gd name="connsiteY3" fmla="*/ 113727 h 259018"/>
              <a:gd name="connsiteX4" fmla="*/ 157136 w 194496"/>
              <a:gd name="connsiteY4" fmla="*/ 119368 h 259018"/>
              <a:gd name="connsiteX5" fmla="*/ 193749 w 194496"/>
              <a:gd name="connsiteY5" fmla="*/ 172325 h 259018"/>
              <a:gd name="connsiteX6" fmla="*/ 193547 w 194496"/>
              <a:gd name="connsiteY6" fmla="*/ 173362 h 259018"/>
              <a:gd name="connsiteX7" fmla="*/ 192945 w 194496"/>
              <a:gd name="connsiteY7" fmla="*/ 175882 h 259018"/>
              <a:gd name="connsiteX8" fmla="*/ 178274 w 194496"/>
              <a:gd name="connsiteY8" fmla="*/ 230785 h 259018"/>
              <a:gd name="connsiteX9" fmla="*/ 154630 w 194496"/>
              <a:gd name="connsiteY9" fmla="*/ 253422 h 259018"/>
              <a:gd name="connsiteX10" fmla="*/ 152321 w 194496"/>
              <a:gd name="connsiteY10" fmla="*/ 253842 h 259018"/>
              <a:gd name="connsiteX11" fmla="*/ 118471 w 194496"/>
              <a:gd name="connsiteY11" fmla="*/ 258699 h 259018"/>
              <a:gd name="connsiteX12" fmla="*/ 86554 w 194496"/>
              <a:gd name="connsiteY12" fmla="*/ 242964 h 259018"/>
              <a:gd name="connsiteX13" fmla="*/ 85434 w 194496"/>
              <a:gd name="connsiteY13" fmla="*/ 240809 h 259018"/>
              <a:gd name="connsiteX14" fmla="*/ 85028 w 194496"/>
              <a:gd name="connsiteY14" fmla="*/ 239927 h 259018"/>
              <a:gd name="connsiteX15" fmla="*/ 70665 w 194496"/>
              <a:gd name="connsiteY15" fmla="*/ 221966 h 259018"/>
              <a:gd name="connsiteX16" fmla="*/ 67949 w 194496"/>
              <a:gd name="connsiteY16" fmla="*/ 220020 h 259018"/>
              <a:gd name="connsiteX17" fmla="*/ 41589 w 194496"/>
              <a:gd name="connsiteY17" fmla="*/ 202452 h 259018"/>
              <a:gd name="connsiteX18" fmla="*/ 40274 w 194496"/>
              <a:gd name="connsiteY18" fmla="*/ 201626 h 259018"/>
              <a:gd name="connsiteX19" fmla="*/ 38902 w 194496"/>
              <a:gd name="connsiteY19" fmla="*/ 200898 h 259018"/>
              <a:gd name="connsiteX20" fmla="*/ 5836 w 194496"/>
              <a:gd name="connsiteY20" fmla="*/ 184435 h 259018"/>
              <a:gd name="connsiteX21" fmla="*/ 13 w 194496"/>
              <a:gd name="connsiteY21" fmla="*/ 175266 h 259018"/>
              <a:gd name="connsiteX22" fmla="*/ 19877 w 194496"/>
              <a:gd name="connsiteY22" fmla="*/ 141109 h 259018"/>
              <a:gd name="connsiteX23" fmla="*/ 59438 w 194496"/>
              <a:gd name="connsiteY23" fmla="*/ 141347 h 259018"/>
              <a:gd name="connsiteX24" fmla="*/ 63078 w 194496"/>
              <a:gd name="connsiteY24" fmla="*/ 142453 h 259018"/>
              <a:gd name="connsiteX25" fmla="*/ 63078 w 194496"/>
              <a:gd name="connsiteY25" fmla="*/ 84105 h 259018"/>
              <a:gd name="connsiteX26" fmla="*/ 94561 w 194496"/>
              <a:gd name="connsiteY26" fmla="*/ 48996 h 259018"/>
              <a:gd name="connsiteX27" fmla="*/ 94561 w 194496"/>
              <a:gd name="connsiteY27" fmla="*/ 69994 h 259018"/>
              <a:gd name="connsiteX28" fmla="*/ 84118 w 194496"/>
              <a:gd name="connsiteY28" fmla="*/ 82117 h 259018"/>
              <a:gd name="connsiteX29" fmla="*/ 84062 w 194496"/>
              <a:gd name="connsiteY29" fmla="*/ 84105 h 259018"/>
              <a:gd name="connsiteX30" fmla="*/ 84062 w 194496"/>
              <a:gd name="connsiteY30" fmla="*/ 157515 h 259018"/>
              <a:gd name="connsiteX31" fmla="*/ 73573 w 194496"/>
              <a:gd name="connsiteY31" fmla="*/ 168024 h 259018"/>
              <a:gd name="connsiteX32" fmla="*/ 69559 w 194496"/>
              <a:gd name="connsiteY32" fmla="*/ 167231 h 259018"/>
              <a:gd name="connsiteX33" fmla="*/ 29270 w 194496"/>
              <a:gd name="connsiteY33" fmla="*/ 159895 h 259018"/>
              <a:gd name="connsiteX34" fmla="*/ 22131 w 194496"/>
              <a:gd name="connsiteY34" fmla="*/ 167147 h 259018"/>
              <a:gd name="connsiteX35" fmla="*/ 21585 w 194496"/>
              <a:gd name="connsiteY35" fmla="*/ 168826 h 259018"/>
              <a:gd name="connsiteX36" fmla="*/ 48267 w 194496"/>
              <a:gd name="connsiteY36" fmla="*/ 182097 h 259018"/>
              <a:gd name="connsiteX37" fmla="*/ 50787 w 194496"/>
              <a:gd name="connsiteY37" fmla="*/ 183455 h 259018"/>
              <a:gd name="connsiteX38" fmla="*/ 53236 w 194496"/>
              <a:gd name="connsiteY38" fmla="*/ 184967 h 259018"/>
              <a:gd name="connsiteX39" fmla="*/ 79596 w 194496"/>
              <a:gd name="connsiteY39" fmla="*/ 202550 h 259018"/>
              <a:gd name="connsiteX40" fmla="*/ 102359 w 194496"/>
              <a:gd name="connsiteY40" fmla="*/ 227650 h 259018"/>
              <a:gd name="connsiteX41" fmla="*/ 104066 w 194496"/>
              <a:gd name="connsiteY41" fmla="*/ 231065 h 259018"/>
              <a:gd name="connsiteX42" fmla="*/ 104486 w 194496"/>
              <a:gd name="connsiteY42" fmla="*/ 231947 h 259018"/>
              <a:gd name="connsiteX43" fmla="*/ 113964 w 194496"/>
              <a:gd name="connsiteY43" fmla="*/ 238023 h 259018"/>
              <a:gd name="connsiteX44" fmla="*/ 115489 w 194496"/>
              <a:gd name="connsiteY44" fmla="*/ 237911 h 259018"/>
              <a:gd name="connsiteX45" fmla="*/ 149339 w 194496"/>
              <a:gd name="connsiteY45" fmla="*/ 233053 h 259018"/>
              <a:gd name="connsiteX46" fmla="*/ 157486 w 194496"/>
              <a:gd name="connsiteY46" fmla="*/ 226838 h 259018"/>
              <a:gd name="connsiteX47" fmla="*/ 157990 w 194496"/>
              <a:gd name="connsiteY47" fmla="*/ 225368 h 259018"/>
              <a:gd name="connsiteX48" fmla="*/ 172661 w 194496"/>
              <a:gd name="connsiteY48" fmla="*/ 170450 h 259018"/>
              <a:gd name="connsiteX49" fmla="*/ 155316 w 194496"/>
              <a:gd name="connsiteY49" fmla="*/ 140465 h 259018"/>
              <a:gd name="connsiteX50" fmla="*/ 154350 w 194496"/>
              <a:gd name="connsiteY50" fmla="*/ 140227 h 259018"/>
              <a:gd name="connsiteX51" fmla="*/ 113684 w 194496"/>
              <a:gd name="connsiteY51" fmla="*/ 132807 h 259018"/>
              <a:gd name="connsiteX52" fmla="*/ 105172 w 194496"/>
              <a:gd name="connsiteY52" fmla="*/ 123988 h 259018"/>
              <a:gd name="connsiteX53" fmla="*/ 105060 w 194496"/>
              <a:gd name="connsiteY53" fmla="*/ 122490 h 259018"/>
              <a:gd name="connsiteX54" fmla="*/ 105060 w 194496"/>
              <a:gd name="connsiteY54" fmla="*/ 84105 h 259018"/>
              <a:gd name="connsiteX55" fmla="*/ 94561 w 194496"/>
              <a:gd name="connsiteY55" fmla="*/ 69994 h 259018"/>
              <a:gd name="connsiteX56" fmla="*/ 94547 w 194496"/>
              <a:gd name="connsiteY56" fmla="*/ 0 h 259018"/>
              <a:gd name="connsiteX57" fmla="*/ 175064 w 194496"/>
              <a:gd name="connsiteY57" fmla="*/ 80470 h 259018"/>
              <a:gd name="connsiteX58" fmla="*/ 170043 w 194496"/>
              <a:gd name="connsiteY58" fmla="*/ 108477 h 259018"/>
              <a:gd name="connsiteX59" fmla="*/ 168027 w 194496"/>
              <a:gd name="connsiteY59" fmla="*/ 107735 h 259018"/>
              <a:gd name="connsiteX60" fmla="*/ 159530 w 194496"/>
              <a:gd name="connsiteY60" fmla="*/ 105286 h 259018"/>
              <a:gd name="connsiteX61" fmla="*/ 149353 w 194496"/>
              <a:gd name="connsiteY61" fmla="*/ 103718 h 259018"/>
              <a:gd name="connsiteX62" fmla="*/ 117764 w 194496"/>
              <a:gd name="connsiteY62" fmla="*/ 25733 h 259018"/>
              <a:gd name="connsiteX63" fmla="*/ 39780 w 194496"/>
              <a:gd name="connsiteY63" fmla="*/ 57321 h 259018"/>
              <a:gd name="connsiteX64" fmla="*/ 49065 w 194496"/>
              <a:gd name="connsiteY64" fmla="*/ 118850 h 259018"/>
              <a:gd name="connsiteX65" fmla="*/ 37530 w 194496"/>
              <a:gd name="connsiteY65" fmla="*/ 120572 h 259018"/>
              <a:gd name="connsiteX66" fmla="*/ 26989 w 194496"/>
              <a:gd name="connsiteY66" fmla="*/ 124254 h 259018"/>
              <a:gd name="connsiteX67" fmla="*/ 50787 w 194496"/>
              <a:gd name="connsiteY67" fmla="*/ 12934 h 259018"/>
              <a:gd name="connsiteX68" fmla="*/ 94561 w 194496"/>
              <a:gd name="connsiteY68" fmla="*/ 0 h 259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Lst>
            <a:rect l="l" t="t" r="r" b="b"/>
            <a:pathLst>
              <a:path w="194496" h="259018">
                <a:moveTo>
                  <a:pt x="94561" y="48996"/>
                </a:moveTo>
                <a:cubicBezTo>
                  <a:pt x="113446" y="48996"/>
                  <a:pt x="125065" y="62561"/>
                  <a:pt x="126003" y="81599"/>
                </a:cubicBezTo>
                <a:lnTo>
                  <a:pt x="126059" y="84119"/>
                </a:lnTo>
                <a:lnTo>
                  <a:pt x="126059" y="113727"/>
                </a:lnTo>
                <a:lnTo>
                  <a:pt x="157136" y="119368"/>
                </a:lnTo>
                <a:cubicBezTo>
                  <a:pt x="181871" y="123882"/>
                  <a:pt x="198262" y="147592"/>
                  <a:pt x="193749" y="172325"/>
                </a:cubicBezTo>
                <a:cubicBezTo>
                  <a:pt x="193686" y="172672"/>
                  <a:pt x="193619" y="173018"/>
                  <a:pt x="193547" y="173362"/>
                </a:cubicBezTo>
                <a:lnTo>
                  <a:pt x="192945" y="175882"/>
                </a:lnTo>
                <a:lnTo>
                  <a:pt x="178274" y="230785"/>
                </a:lnTo>
                <a:cubicBezTo>
                  <a:pt x="175241" y="242155"/>
                  <a:pt x="166122" y="250885"/>
                  <a:pt x="154630" y="253422"/>
                </a:cubicBezTo>
                <a:lnTo>
                  <a:pt x="152321" y="253842"/>
                </a:lnTo>
                <a:lnTo>
                  <a:pt x="118471" y="258699"/>
                </a:lnTo>
                <a:cubicBezTo>
                  <a:pt x="105605" y="260543"/>
                  <a:pt x="92927" y="254292"/>
                  <a:pt x="86554" y="242964"/>
                </a:cubicBezTo>
                <a:lnTo>
                  <a:pt x="85434" y="240809"/>
                </a:lnTo>
                <a:lnTo>
                  <a:pt x="85028" y="239927"/>
                </a:lnTo>
                <a:cubicBezTo>
                  <a:pt x="81749" y="232875"/>
                  <a:pt x="76823" y="226715"/>
                  <a:pt x="70665" y="221966"/>
                </a:cubicBezTo>
                <a:lnTo>
                  <a:pt x="67949" y="220020"/>
                </a:lnTo>
                <a:lnTo>
                  <a:pt x="41589" y="202452"/>
                </a:lnTo>
                <a:lnTo>
                  <a:pt x="40274" y="201626"/>
                </a:lnTo>
                <a:lnTo>
                  <a:pt x="38902" y="200898"/>
                </a:lnTo>
                <a:lnTo>
                  <a:pt x="5836" y="184435"/>
                </a:lnTo>
                <a:cubicBezTo>
                  <a:pt x="2342" y="182698"/>
                  <a:pt x="99" y="179167"/>
                  <a:pt x="13" y="175266"/>
                </a:cubicBezTo>
                <a:cubicBezTo>
                  <a:pt x="-337" y="159755"/>
                  <a:pt x="6522" y="147786"/>
                  <a:pt x="19877" y="141109"/>
                </a:cubicBezTo>
                <a:cubicBezTo>
                  <a:pt x="29704" y="136195"/>
                  <a:pt x="42765" y="136475"/>
                  <a:pt x="59438" y="141347"/>
                </a:cubicBezTo>
                <a:lnTo>
                  <a:pt x="63078" y="142453"/>
                </a:lnTo>
                <a:lnTo>
                  <a:pt x="63078" y="84105"/>
                </a:lnTo>
                <a:cubicBezTo>
                  <a:pt x="63064" y="63765"/>
                  <a:pt x="74851" y="48996"/>
                  <a:pt x="94561" y="48996"/>
                </a:cubicBezTo>
                <a:close/>
                <a:moveTo>
                  <a:pt x="94561" y="69994"/>
                </a:moveTo>
                <a:cubicBezTo>
                  <a:pt x="88122" y="69994"/>
                  <a:pt x="84594" y="73844"/>
                  <a:pt x="84118" y="82117"/>
                </a:cubicBezTo>
                <a:lnTo>
                  <a:pt x="84062" y="84105"/>
                </a:lnTo>
                <a:lnTo>
                  <a:pt x="84062" y="157515"/>
                </a:lnTo>
                <a:cubicBezTo>
                  <a:pt x="84068" y="163314"/>
                  <a:pt x="79371" y="168019"/>
                  <a:pt x="73573" y="168024"/>
                </a:cubicBezTo>
                <a:cubicBezTo>
                  <a:pt x="72195" y="168026"/>
                  <a:pt x="70832" y="167756"/>
                  <a:pt x="69559" y="167231"/>
                </a:cubicBezTo>
                <a:cubicBezTo>
                  <a:pt x="49121" y="158789"/>
                  <a:pt x="35388" y="156829"/>
                  <a:pt x="29270" y="159895"/>
                </a:cubicBezTo>
                <a:cubicBezTo>
                  <a:pt x="25715" y="161673"/>
                  <a:pt x="23391" y="163955"/>
                  <a:pt x="22131" y="167147"/>
                </a:cubicBezTo>
                <a:lnTo>
                  <a:pt x="21585" y="168826"/>
                </a:lnTo>
                <a:lnTo>
                  <a:pt x="48267" y="182097"/>
                </a:lnTo>
                <a:lnTo>
                  <a:pt x="50787" y="183455"/>
                </a:lnTo>
                <a:lnTo>
                  <a:pt x="53236" y="184967"/>
                </a:lnTo>
                <a:lnTo>
                  <a:pt x="79596" y="202550"/>
                </a:lnTo>
                <a:cubicBezTo>
                  <a:pt x="89138" y="208911"/>
                  <a:pt x="96958" y="217534"/>
                  <a:pt x="102359" y="227650"/>
                </a:cubicBezTo>
                <a:lnTo>
                  <a:pt x="104066" y="231065"/>
                </a:lnTo>
                <a:lnTo>
                  <a:pt x="104486" y="231947"/>
                </a:lnTo>
                <a:cubicBezTo>
                  <a:pt x="106201" y="235637"/>
                  <a:pt x="109894" y="238006"/>
                  <a:pt x="113964" y="238023"/>
                </a:cubicBezTo>
                <a:lnTo>
                  <a:pt x="115489" y="237911"/>
                </a:lnTo>
                <a:lnTo>
                  <a:pt x="149339" y="233053"/>
                </a:lnTo>
                <a:cubicBezTo>
                  <a:pt x="152950" y="232538"/>
                  <a:pt x="156034" y="230185"/>
                  <a:pt x="157486" y="226838"/>
                </a:cubicBezTo>
                <a:lnTo>
                  <a:pt x="157990" y="225368"/>
                </a:lnTo>
                <a:lnTo>
                  <a:pt x="172661" y="170450"/>
                </a:lnTo>
                <a:cubicBezTo>
                  <a:pt x="176149" y="157381"/>
                  <a:pt x="168384" y="143957"/>
                  <a:pt x="155316" y="140465"/>
                </a:cubicBezTo>
                <a:lnTo>
                  <a:pt x="154350" y="140227"/>
                </a:lnTo>
                <a:lnTo>
                  <a:pt x="113684" y="132807"/>
                </a:lnTo>
                <a:cubicBezTo>
                  <a:pt x="109247" y="132001"/>
                  <a:pt x="105820" y="128451"/>
                  <a:pt x="105172" y="123988"/>
                </a:cubicBezTo>
                <a:lnTo>
                  <a:pt x="105060" y="122490"/>
                </a:lnTo>
                <a:lnTo>
                  <a:pt x="105060" y="84105"/>
                </a:lnTo>
                <a:cubicBezTo>
                  <a:pt x="105060" y="74446"/>
                  <a:pt x="101491" y="69994"/>
                  <a:pt x="94561" y="69994"/>
                </a:cubicBezTo>
                <a:close/>
                <a:moveTo>
                  <a:pt x="94547" y="0"/>
                </a:moveTo>
                <a:cubicBezTo>
                  <a:pt x="139002" y="-13"/>
                  <a:pt x="175051" y="36015"/>
                  <a:pt x="175064" y="80470"/>
                </a:cubicBezTo>
                <a:cubicBezTo>
                  <a:pt x="175067" y="90030"/>
                  <a:pt x="173366" y="99514"/>
                  <a:pt x="170043" y="108477"/>
                </a:cubicBezTo>
                <a:lnTo>
                  <a:pt x="168027" y="107735"/>
                </a:lnTo>
                <a:cubicBezTo>
                  <a:pt x="165243" y="106760"/>
                  <a:pt x="162407" y="105942"/>
                  <a:pt x="159530" y="105286"/>
                </a:cubicBezTo>
                <a:cubicBezTo>
                  <a:pt x="156181" y="104513"/>
                  <a:pt x="152780" y="103989"/>
                  <a:pt x="149353" y="103718"/>
                </a:cubicBezTo>
                <a:cubicBezTo>
                  <a:pt x="162165" y="73460"/>
                  <a:pt x="148023" y="38545"/>
                  <a:pt x="117764" y="25733"/>
                </a:cubicBezTo>
                <a:cubicBezTo>
                  <a:pt x="87507" y="12921"/>
                  <a:pt x="52593" y="27064"/>
                  <a:pt x="39780" y="57321"/>
                </a:cubicBezTo>
                <a:cubicBezTo>
                  <a:pt x="31048" y="77944"/>
                  <a:pt x="34636" y="101723"/>
                  <a:pt x="49065" y="118850"/>
                </a:cubicBezTo>
                <a:cubicBezTo>
                  <a:pt x="45183" y="119140"/>
                  <a:pt x="41327" y="119716"/>
                  <a:pt x="37530" y="120572"/>
                </a:cubicBezTo>
                <a:cubicBezTo>
                  <a:pt x="32616" y="121762"/>
                  <a:pt x="29298" y="122952"/>
                  <a:pt x="26989" y="124254"/>
                </a:cubicBezTo>
                <a:cubicBezTo>
                  <a:pt x="2820" y="86942"/>
                  <a:pt x="13475" y="37103"/>
                  <a:pt x="50787" y="12934"/>
                </a:cubicBezTo>
                <a:cubicBezTo>
                  <a:pt x="63825" y="4490"/>
                  <a:pt x="79028" y="-3"/>
                  <a:pt x="94561" y="0"/>
                </a:cubicBezTo>
                <a:close/>
              </a:path>
            </a:pathLst>
          </a:custGeom>
          <a:solidFill>
            <a:schemeClr val="accent1"/>
          </a:solidFill>
          <a:ln w="15081" cap="flat">
            <a:noFill/>
            <a:prstDash val="solid"/>
            <a:miter/>
          </a:ln>
        </p:spPr>
        <p:txBody>
          <a:bodyPr rtlCol="0" anchor="ctr"/>
          <a:lstStyle/>
          <a:p>
            <a:endParaRPr lang="en-US" sz="1620"/>
          </a:p>
        </p:txBody>
      </p:sp>
      <p:sp>
        <p:nvSpPr>
          <p:cNvPr id="15" name="Title 1">
            <a:extLst>
              <a:ext uri="{FF2B5EF4-FFF2-40B4-BE49-F238E27FC236}">
                <a16:creationId xmlns:a16="http://schemas.microsoft.com/office/drawing/2014/main" id="{1067188C-C9D8-2328-EC7F-52B44EE68B89}"/>
              </a:ext>
            </a:extLst>
          </p:cNvPr>
          <p:cNvSpPr>
            <a:spLocks noGrp="1"/>
          </p:cNvSpPr>
          <p:nvPr>
            <p:ph type="title"/>
          </p:nvPr>
        </p:nvSpPr>
        <p:spPr>
          <a:xfrm>
            <a:off x="1139036" y="754381"/>
            <a:ext cx="9916668" cy="498599"/>
          </a:xfrm>
        </p:spPr>
        <p:txBody>
          <a:bodyPr>
            <a:normAutofit/>
          </a:bodyPr>
          <a:lstStyle/>
          <a:p>
            <a:r>
              <a:rPr lang="en-US" sz="2880"/>
              <a:t>Rendezvous protocol</a:t>
            </a:r>
          </a:p>
        </p:txBody>
      </p:sp>
      <p:sp>
        <p:nvSpPr>
          <p:cNvPr id="2" name="Content Placeholder 2">
            <a:extLst>
              <a:ext uri="{FF2B5EF4-FFF2-40B4-BE49-F238E27FC236}">
                <a16:creationId xmlns:a16="http://schemas.microsoft.com/office/drawing/2014/main" id="{0DA26862-1E19-B3A1-11A5-50BDDDC522FD}"/>
              </a:ext>
            </a:extLst>
          </p:cNvPr>
          <p:cNvSpPr txBox="1">
            <a:spLocks/>
          </p:cNvSpPr>
          <p:nvPr/>
        </p:nvSpPr>
        <p:spPr>
          <a:xfrm>
            <a:off x="1195959" y="3516385"/>
            <a:ext cx="2243708" cy="1246495"/>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700"/>
              </a:spcAft>
              <a:buSzPct val="100000"/>
              <a:buNone/>
            </a:pPr>
            <a:r>
              <a:rPr lang="en-US" sz="1620"/>
              <a:t>Improve connection reliability by providing additional paths </a:t>
            </a:r>
            <a:br>
              <a:rPr lang="en-US" sz="1620"/>
            </a:br>
            <a:r>
              <a:rPr lang="en-US" sz="1620"/>
              <a:t>through Azure Virtual Desktop gateway</a:t>
            </a:r>
          </a:p>
        </p:txBody>
      </p:sp>
      <p:sp>
        <p:nvSpPr>
          <p:cNvPr id="12" name="Content Placeholder 2">
            <a:extLst>
              <a:ext uri="{FF2B5EF4-FFF2-40B4-BE49-F238E27FC236}">
                <a16:creationId xmlns:a16="http://schemas.microsoft.com/office/drawing/2014/main" id="{946202BC-F828-B348-6BBD-04996F734279}"/>
              </a:ext>
            </a:extLst>
          </p:cNvPr>
          <p:cNvSpPr txBox="1">
            <a:spLocks/>
          </p:cNvSpPr>
          <p:nvPr/>
        </p:nvSpPr>
        <p:spPr>
          <a:xfrm>
            <a:off x="3842577" y="3516385"/>
            <a:ext cx="2243708" cy="997196"/>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700"/>
              </a:spcAft>
              <a:buSzPct val="100000"/>
              <a:buNone/>
            </a:pPr>
            <a:r>
              <a:rPr lang="en-US" sz="1620"/>
              <a:t>Rendezvous REST </a:t>
            </a:r>
            <a:br>
              <a:rPr lang="en-US" sz="1620"/>
            </a:br>
            <a:r>
              <a:rPr lang="en-US" sz="1620"/>
              <a:t>API implemented </a:t>
            </a:r>
            <a:br>
              <a:rPr lang="en-US" sz="1620"/>
            </a:br>
            <a:r>
              <a:rPr lang="en-US" sz="1620"/>
              <a:t>by Azure Virtual Desktop service </a:t>
            </a:r>
          </a:p>
        </p:txBody>
      </p:sp>
      <p:sp>
        <p:nvSpPr>
          <p:cNvPr id="13" name="Content Placeholder 2">
            <a:extLst>
              <a:ext uri="{FF2B5EF4-FFF2-40B4-BE49-F238E27FC236}">
                <a16:creationId xmlns:a16="http://schemas.microsoft.com/office/drawing/2014/main" id="{1177A1BD-D325-79DD-9D81-90E5582BB463}"/>
              </a:ext>
            </a:extLst>
          </p:cNvPr>
          <p:cNvSpPr txBox="1">
            <a:spLocks/>
          </p:cNvSpPr>
          <p:nvPr/>
        </p:nvSpPr>
        <p:spPr>
          <a:xfrm>
            <a:off x="6334648" y="3516386"/>
            <a:ext cx="2243708" cy="997196"/>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700"/>
              </a:spcAft>
              <a:buSzPct val="100000"/>
              <a:buNone/>
            </a:pPr>
            <a:r>
              <a:rPr lang="en-US" sz="1620"/>
              <a:t>Allows server and client to find additional paths through Azure Virtual Desktop gateway </a:t>
            </a:r>
          </a:p>
        </p:txBody>
      </p:sp>
      <p:sp>
        <p:nvSpPr>
          <p:cNvPr id="16" name="Content Placeholder 2">
            <a:extLst>
              <a:ext uri="{FF2B5EF4-FFF2-40B4-BE49-F238E27FC236}">
                <a16:creationId xmlns:a16="http://schemas.microsoft.com/office/drawing/2014/main" id="{34D83234-A8F3-4CE6-D0EB-10AE69D22706}"/>
              </a:ext>
            </a:extLst>
          </p:cNvPr>
          <p:cNvSpPr txBox="1">
            <a:spLocks/>
          </p:cNvSpPr>
          <p:nvPr/>
        </p:nvSpPr>
        <p:spPr>
          <a:xfrm>
            <a:off x="8866638" y="3516385"/>
            <a:ext cx="2091685" cy="747897"/>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2700"/>
              </a:spcAft>
              <a:buSzPct val="100000"/>
              <a:buNone/>
            </a:pPr>
            <a:r>
              <a:rPr lang="en-US" sz="1620"/>
              <a:t>Can be used to improve both MTTF and MTTR</a:t>
            </a:r>
          </a:p>
        </p:txBody>
      </p:sp>
    </p:spTree>
    <p:extLst>
      <p:ext uri="{BB962C8B-B14F-4D97-AF65-F5344CB8AC3E}">
        <p14:creationId xmlns:p14="http://schemas.microsoft.com/office/powerpoint/2010/main" val="25690251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C5284-979B-526F-0BC4-1729ABC4F81F}"/>
            </a:ext>
          </a:extLst>
        </p:cNvPr>
        <p:cNvGrpSpPr/>
        <p:nvPr/>
      </p:nvGrpSpPr>
      <p:grpSpPr>
        <a:xfrm>
          <a:off x="0" y="0"/>
          <a:ext cx="0" cy="0"/>
          <a:chOff x="0" y="0"/>
          <a:chExt cx="0" cy="0"/>
        </a:xfrm>
      </p:grpSpPr>
      <p:grpSp>
        <p:nvGrpSpPr>
          <p:cNvPr id="160" name="Group 159">
            <a:extLst>
              <a:ext uri="{FF2B5EF4-FFF2-40B4-BE49-F238E27FC236}">
                <a16:creationId xmlns:a16="http://schemas.microsoft.com/office/drawing/2014/main" id="{E0EDDCF9-9568-6513-47EF-E538CB5ED238}"/>
              </a:ext>
              <a:ext uri="{C183D7F6-B498-43B3-948B-1728B52AA6E4}">
                <adec:decorative xmlns:adec="http://schemas.microsoft.com/office/drawing/2017/decorative" val="1"/>
              </a:ext>
            </a:extLst>
          </p:cNvPr>
          <p:cNvGrpSpPr/>
          <p:nvPr/>
        </p:nvGrpSpPr>
        <p:grpSpPr>
          <a:xfrm>
            <a:off x="1835715" y="1818726"/>
            <a:ext cx="8520572" cy="3983503"/>
            <a:chOff x="1362349" y="1517089"/>
            <a:chExt cx="9467303" cy="4426113"/>
          </a:xfrm>
        </p:grpSpPr>
        <p:pic>
          <p:nvPicPr>
            <p:cNvPr id="11" name="Picture 10" descr="See the source image">
              <a:extLst>
                <a:ext uri="{FF2B5EF4-FFF2-40B4-BE49-F238E27FC236}">
                  <a16:creationId xmlns:a16="http://schemas.microsoft.com/office/drawing/2014/main" id="{405C8FEC-ADB7-3231-A027-ABC172330BDC}"/>
                </a:ext>
              </a:extLst>
            </p:cNvPr>
            <p:cNvPicPr>
              <a:picLocks noChangeAspect="1" noChangeArrowheads="1"/>
            </p:cNvPicPr>
            <p:nvPr/>
          </p:nvPicPr>
          <p:blipFill>
            <a:blip r:embed="rId3">
              <a:duotone>
                <a:prstClr val="black"/>
                <a:schemeClr val="accent1">
                  <a:tint val="45000"/>
                  <a:satMod val="400000"/>
                </a:schemeClr>
              </a:duotone>
              <a:extLst>
                <a:ext uri="{BEBA8EAE-BF5A-486C-A8C5-ECC9F3942E4B}">
                  <a14:imgProps xmlns:a14="http://schemas.microsoft.com/office/drawing/2010/main">
                    <a14:imgLayer r:embed="rId4">
                      <a14:imgEffect>
                        <a14:colorTemperature colorTemp="5900"/>
                      </a14:imgEffect>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10345560" y="5391724"/>
              <a:ext cx="484092" cy="5514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ee related image detail">
              <a:extLst>
                <a:ext uri="{FF2B5EF4-FFF2-40B4-BE49-F238E27FC236}">
                  <a16:creationId xmlns:a16="http://schemas.microsoft.com/office/drawing/2014/main" id="{62AA6CD2-790A-E959-D47D-55BEC892F0E5}"/>
                </a:ext>
              </a:extLst>
            </p:cNvPr>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362349" y="5610107"/>
              <a:ext cx="636850" cy="333095"/>
            </a:xfrm>
            <a:prstGeom prst="rect">
              <a:avLst/>
            </a:prstGeom>
            <a:noFill/>
            <a:ln>
              <a:noFill/>
            </a:ln>
          </p:spPr>
        </p:pic>
        <p:sp>
          <p:nvSpPr>
            <p:cNvPr id="22" name="Oval 21">
              <a:extLst>
                <a:ext uri="{FF2B5EF4-FFF2-40B4-BE49-F238E27FC236}">
                  <a16:creationId xmlns:a16="http://schemas.microsoft.com/office/drawing/2014/main" id="{599E066B-6976-271D-B6F4-83564271B4C2}"/>
                </a:ext>
              </a:extLst>
            </p:cNvPr>
            <p:cNvSpPr/>
            <p:nvPr/>
          </p:nvSpPr>
          <p:spPr>
            <a:xfrm>
              <a:off x="1626954" y="459996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3" name="Oval 22">
              <a:extLst>
                <a:ext uri="{FF2B5EF4-FFF2-40B4-BE49-F238E27FC236}">
                  <a16:creationId xmlns:a16="http://schemas.microsoft.com/office/drawing/2014/main" id="{787F234C-04B7-BFC8-F6DB-8D3F4002C026}"/>
                </a:ext>
              </a:extLst>
            </p:cNvPr>
            <p:cNvSpPr/>
            <p:nvPr/>
          </p:nvSpPr>
          <p:spPr>
            <a:xfrm>
              <a:off x="1779354" y="475236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4" name="Oval 23">
              <a:extLst>
                <a:ext uri="{FF2B5EF4-FFF2-40B4-BE49-F238E27FC236}">
                  <a16:creationId xmlns:a16="http://schemas.microsoft.com/office/drawing/2014/main" id="{4A7C3D5B-A568-8E35-2534-11F9C233797A}"/>
                </a:ext>
              </a:extLst>
            </p:cNvPr>
            <p:cNvSpPr/>
            <p:nvPr/>
          </p:nvSpPr>
          <p:spPr>
            <a:xfrm>
              <a:off x="1931754" y="4904761"/>
              <a:ext cx="320040" cy="32004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5" name="Oval 24">
              <a:extLst>
                <a:ext uri="{FF2B5EF4-FFF2-40B4-BE49-F238E27FC236}">
                  <a16:creationId xmlns:a16="http://schemas.microsoft.com/office/drawing/2014/main" id="{37466763-3848-8ACF-4653-0549C0F941F1}"/>
                </a:ext>
              </a:extLst>
            </p:cNvPr>
            <p:cNvSpPr/>
            <p:nvPr/>
          </p:nvSpPr>
          <p:spPr>
            <a:xfrm>
              <a:off x="2084154" y="505716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6" name="Oval 25">
              <a:extLst>
                <a:ext uri="{FF2B5EF4-FFF2-40B4-BE49-F238E27FC236}">
                  <a16:creationId xmlns:a16="http://schemas.microsoft.com/office/drawing/2014/main" id="{A9FE33E1-DA42-35B3-EB3A-BD99C644B014}"/>
                </a:ext>
              </a:extLst>
            </p:cNvPr>
            <p:cNvSpPr/>
            <p:nvPr/>
          </p:nvSpPr>
          <p:spPr>
            <a:xfrm>
              <a:off x="2236554" y="5209561"/>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7" name="Oval 26">
              <a:extLst>
                <a:ext uri="{FF2B5EF4-FFF2-40B4-BE49-F238E27FC236}">
                  <a16:creationId xmlns:a16="http://schemas.microsoft.com/office/drawing/2014/main" id="{CC77F362-FD8D-E1AE-905A-C1DE22139E0B}"/>
                </a:ext>
              </a:extLst>
            </p:cNvPr>
            <p:cNvSpPr/>
            <p:nvPr/>
          </p:nvSpPr>
          <p:spPr>
            <a:xfrm>
              <a:off x="2523471" y="5367374"/>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37" name="Straight Connector 36">
              <a:extLst>
                <a:ext uri="{FF2B5EF4-FFF2-40B4-BE49-F238E27FC236}">
                  <a16:creationId xmlns:a16="http://schemas.microsoft.com/office/drawing/2014/main" id="{ECC74BC0-389E-4756-CB8C-36B656D55D38}"/>
                </a:ext>
              </a:extLst>
            </p:cNvPr>
            <p:cNvCxnSpPr>
              <a:stCxn id="22" idx="7"/>
              <a:endCxn id="28" idx="3"/>
            </p:cNvCxnSpPr>
            <p:nvPr/>
          </p:nvCxnSpPr>
          <p:spPr>
            <a:xfrm>
              <a:off x="1900125" y="4646830"/>
              <a:ext cx="729093" cy="59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1E3FDF6-3DF6-9245-1DA7-68D8537DFADA}"/>
                </a:ext>
              </a:extLst>
            </p:cNvPr>
            <p:cNvCxnSpPr>
              <a:stCxn id="23" idx="7"/>
              <a:endCxn id="28" idx="3"/>
            </p:cNvCxnSpPr>
            <p:nvPr/>
          </p:nvCxnSpPr>
          <p:spPr>
            <a:xfrm flipV="1">
              <a:off x="2052525" y="4706584"/>
              <a:ext cx="576693" cy="92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15A53F96-E6EC-52BE-CCCB-B4FC5613B24C}"/>
                </a:ext>
              </a:extLst>
            </p:cNvPr>
            <p:cNvCxnSpPr>
              <a:stCxn id="24" idx="7"/>
              <a:endCxn id="28" idx="3"/>
            </p:cNvCxnSpPr>
            <p:nvPr/>
          </p:nvCxnSpPr>
          <p:spPr>
            <a:xfrm flipV="1">
              <a:off x="2204925" y="4706584"/>
              <a:ext cx="424293" cy="245046"/>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40" name="Straight Connector 39">
              <a:extLst>
                <a:ext uri="{FF2B5EF4-FFF2-40B4-BE49-F238E27FC236}">
                  <a16:creationId xmlns:a16="http://schemas.microsoft.com/office/drawing/2014/main" id="{304A4125-0790-FEBF-988C-AFEEF5703ACE}"/>
                </a:ext>
              </a:extLst>
            </p:cNvPr>
            <p:cNvCxnSpPr>
              <a:stCxn id="25" idx="7"/>
              <a:endCxn id="28" idx="3"/>
            </p:cNvCxnSpPr>
            <p:nvPr/>
          </p:nvCxnSpPr>
          <p:spPr>
            <a:xfrm flipV="1">
              <a:off x="2357325" y="4706584"/>
              <a:ext cx="271893" cy="397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44DA7BAD-B751-A17C-6424-7CCBD49B47EE}"/>
                </a:ext>
              </a:extLst>
            </p:cNvPr>
            <p:cNvCxnSpPr>
              <a:stCxn id="28" idx="3"/>
              <a:endCxn id="26" idx="7"/>
            </p:cNvCxnSpPr>
            <p:nvPr/>
          </p:nvCxnSpPr>
          <p:spPr>
            <a:xfrm flipH="1">
              <a:off x="2509725" y="4706584"/>
              <a:ext cx="119493" cy="549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D673B384-6813-C59C-5388-18FC19166E74}"/>
                </a:ext>
              </a:extLst>
            </p:cNvPr>
            <p:cNvCxnSpPr>
              <a:cxnSpLocks/>
              <a:stCxn id="28" idx="3"/>
            </p:cNvCxnSpPr>
            <p:nvPr/>
          </p:nvCxnSpPr>
          <p:spPr>
            <a:xfrm>
              <a:off x="2629218" y="4706584"/>
              <a:ext cx="44050" cy="7041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8D4E094-EBF0-9F3B-54DB-8112AA67EA6B}"/>
                </a:ext>
              </a:extLst>
            </p:cNvPr>
            <p:cNvCxnSpPr>
              <a:stCxn id="28" idx="7"/>
              <a:endCxn id="29" idx="3"/>
            </p:cNvCxnSpPr>
            <p:nvPr/>
          </p:nvCxnSpPr>
          <p:spPr>
            <a:xfrm flipV="1">
              <a:off x="2855520" y="4160484"/>
              <a:ext cx="434098" cy="319798"/>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44" name="Straight Connector 43">
              <a:extLst>
                <a:ext uri="{FF2B5EF4-FFF2-40B4-BE49-F238E27FC236}">
                  <a16:creationId xmlns:a16="http://schemas.microsoft.com/office/drawing/2014/main" id="{3CB89E6F-71B5-6AFB-70FD-6D8AF0DB69FB}"/>
                </a:ext>
              </a:extLst>
            </p:cNvPr>
            <p:cNvCxnSpPr>
              <a:cxnSpLocks/>
              <a:stCxn id="29" idx="1"/>
              <a:endCxn id="30" idx="4"/>
            </p:cNvCxnSpPr>
            <p:nvPr/>
          </p:nvCxnSpPr>
          <p:spPr>
            <a:xfrm flipH="1" flipV="1">
              <a:off x="3236221" y="3623153"/>
              <a:ext cx="53397" cy="3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2EA2253-7BDF-A99D-BE21-C9408F668B75}"/>
                </a:ext>
              </a:extLst>
            </p:cNvPr>
            <p:cNvCxnSpPr>
              <a:stCxn id="30" idx="7"/>
              <a:endCxn id="32" idx="3"/>
            </p:cNvCxnSpPr>
            <p:nvPr/>
          </p:nvCxnSpPr>
          <p:spPr>
            <a:xfrm flipV="1">
              <a:off x="3349372" y="3064327"/>
              <a:ext cx="288936" cy="285655"/>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E5119757-5D9A-370E-0DFC-2FB7CFECB91C}"/>
                </a:ext>
              </a:extLst>
            </p:cNvPr>
            <p:cNvCxnSpPr>
              <a:stCxn id="32" idx="6"/>
              <a:endCxn id="33" idx="1"/>
            </p:cNvCxnSpPr>
            <p:nvPr/>
          </p:nvCxnSpPr>
          <p:spPr>
            <a:xfrm>
              <a:off x="3911479" y="2951176"/>
              <a:ext cx="508439" cy="232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FACF7E7-AECA-6463-8CAA-B5B0F59D0A63}"/>
                </a:ext>
              </a:extLst>
            </p:cNvPr>
            <p:cNvCxnSpPr>
              <a:cxnSpLocks/>
              <a:stCxn id="32" idx="4"/>
              <a:endCxn id="31" idx="0"/>
            </p:cNvCxnSpPr>
            <p:nvPr/>
          </p:nvCxnSpPr>
          <p:spPr>
            <a:xfrm>
              <a:off x="3751459" y="3111196"/>
              <a:ext cx="146610" cy="52501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C0B3CF19-1026-1F56-EA46-D95F9B112699}"/>
                </a:ext>
              </a:extLst>
            </p:cNvPr>
            <p:cNvCxnSpPr>
              <a:cxnSpLocks/>
              <a:stCxn id="30" idx="6"/>
              <a:endCxn id="31" idx="1"/>
            </p:cNvCxnSpPr>
            <p:nvPr/>
          </p:nvCxnSpPr>
          <p:spPr>
            <a:xfrm>
              <a:off x="3396241" y="3463133"/>
              <a:ext cx="388677" cy="219944"/>
            </a:xfrm>
            <a:prstGeom prst="line">
              <a:avLst/>
            </a:prstGeom>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A8FFBA4E-2E5B-BDD0-B09C-4AFF598BC4B3}"/>
                </a:ext>
              </a:extLst>
            </p:cNvPr>
            <p:cNvCxnSpPr>
              <a:stCxn id="29" idx="7"/>
              <a:endCxn id="31" idx="3"/>
            </p:cNvCxnSpPr>
            <p:nvPr/>
          </p:nvCxnSpPr>
          <p:spPr>
            <a:xfrm flipV="1">
              <a:off x="3515920" y="3909379"/>
              <a:ext cx="268998" cy="24803"/>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50" name="Straight Connector 49">
              <a:extLst>
                <a:ext uri="{FF2B5EF4-FFF2-40B4-BE49-F238E27FC236}">
                  <a16:creationId xmlns:a16="http://schemas.microsoft.com/office/drawing/2014/main" id="{74EE3A6B-0C1C-1570-08C2-4601A8A7ADF8}"/>
                </a:ext>
              </a:extLst>
            </p:cNvPr>
            <p:cNvCxnSpPr>
              <a:stCxn id="29" idx="5"/>
              <a:endCxn id="34" idx="2"/>
            </p:cNvCxnSpPr>
            <p:nvPr/>
          </p:nvCxnSpPr>
          <p:spPr>
            <a:xfrm>
              <a:off x="3515920" y="4160484"/>
              <a:ext cx="408614" cy="1890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3A38FFA0-EC56-6808-A34A-14FEDBE7F5D0}"/>
                </a:ext>
              </a:extLst>
            </p:cNvPr>
            <p:cNvCxnSpPr>
              <a:stCxn id="31" idx="4"/>
              <a:endCxn id="34" idx="0"/>
            </p:cNvCxnSpPr>
            <p:nvPr/>
          </p:nvCxnSpPr>
          <p:spPr>
            <a:xfrm>
              <a:off x="3898069" y="3956248"/>
              <a:ext cx="186485" cy="233216"/>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52" name="Straight Connector 51">
              <a:extLst>
                <a:ext uri="{FF2B5EF4-FFF2-40B4-BE49-F238E27FC236}">
                  <a16:creationId xmlns:a16="http://schemas.microsoft.com/office/drawing/2014/main" id="{D1AC8375-B745-547D-38B6-C0C340B3AD37}"/>
                </a:ext>
              </a:extLst>
            </p:cNvPr>
            <p:cNvCxnSpPr>
              <a:stCxn id="31" idx="6"/>
              <a:endCxn id="35" idx="2"/>
            </p:cNvCxnSpPr>
            <p:nvPr/>
          </p:nvCxnSpPr>
          <p:spPr>
            <a:xfrm>
              <a:off x="4058089" y="3796228"/>
              <a:ext cx="591407" cy="12880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8699CA4-F0BD-F0B7-A094-3B4BD6ED9D86}"/>
                </a:ext>
              </a:extLst>
            </p:cNvPr>
            <p:cNvCxnSpPr>
              <a:cxnSpLocks/>
              <a:stCxn id="33" idx="5"/>
              <a:endCxn id="35" idx="0"/>
            </p:cNvCxnSpPr>
            <p:nvPr/>
          </p:nvCxnSpPr>
          <p:spPr>
            <a:xfrm>
              <a:off x="4646220" y="3409736"/>
              <a:ext cx="163296" cy="355274"/>
            </a:xfrm>
            <a:prstGeom prst="line">
              <a:avLst/>
            </a:prstGeom>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4F9FEA48-417B-F9D5-BE79-5535838CB14A}"/>
                </a:ext>
              </a:extLst>
            </p:cNvPr>
            <p:cNvCxnSpPr>
              <a:cxnSpLocks/>
              <a:stCxn id="34" idx="7"/>
              <a:endCxn id="35" idx="3"/>
            </p:cNvCxnSpPr>
            <p:nvPr/>
          </p:nvCxnSpPr>
          <p:spPr>
            <a:xfrm flipV="1">
              <a:off x="4197705" y="4038181"/>
              <a:ext cx="498660" cy="198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52F18E9-8B8B-D07C-DAA8-B54F194D1DF0}"/>
                </a:ext>
              </a:extLst>
            </p:cNvPr>
            <p:cNvCxnSpPr>
              <a:stCxn id="31" idx="7"/>
              <a:endCxn id="33" idx="3"/>
            </p:cNvCxnSpPr>
            <p:nvPr/>
          </p:nvCxnSpPr>
          <p:spPr>
            <a:xfrm flipV="1">
              <a:off x="4011220" y="3409736"/>
              <a:ext cx="408698" cy="273341"/>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63" name="Straight Connector 62">
              <a:extLst>
                <a:ext uri="{FF2B5EF4-FFF2-40B4-BE49-F238E27FC236}">
                  <a16:creationId xmlns:a16="http://schemas.microsoft.com/office/drawing/2014/main" id="{5A2BDBDF-75BC-6AA8-DA86-EEC0118C15C4}"/>
                </a:ext>
              </a:extLst>
            </p:cNvPr>
            <p:cNvCxnSpPr>
              <a:cxnSpLocks/>
              <a:stCxn id="56" idx="1"/>
              <a:endCxn id="57" idx="4"/>
            </p:cNvCxnSpPr>
            <p:nvPr/>
          </p:nvCxnSpPr>
          <p:spPr>
            <a:xfrm flipH="1" flipV="1">
              <a:off x="6750676" y="3456605"/>
              <a:ext cx="53397" cy="311029"/>
            </a:xfrm>
            <a:prstGeom prst="line">
              <a:avLst/>
            </a:prstGeom>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A18C264B-BF9D-74E4-F83B-7A80680432BE}"/>
                </a:ext>
              </a:extLst>
            </p:cNvPr>
            <p:cNvCxnSpPr>
              <a:cxnSpLocks/>
              <a:stCxn id="57" idx="7"/>
              <a:endCxn id="59" idx="3"/>
            </p:cNvCxnSpPr>
            <p:nvPr/>
          </p:nvCxnSpPr>
          <p:spPr>
            <a:xfrm flipV="1">
              <a:off x="6863827" y="2897779"/>
              <a:ext cx="288936" cy="285655"/>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A0ECF6AA-2293-845B-AD09-247C23F86009}"/>
                </a:ext>
              </a:extLst>
            </p:cNvPr>
            <p:cNvCxnSpPr>
              <a:cxnSpLocks/>
              <a:stCxn id="59" idx="6"/>
              <a:endCxn id="60" idx="1"/>
            </p:cNvCxnSpPr>
            <p:nvPr/>
          </p:nvCxnSpPr>
          <p:spPr>
            <a:xfrm>
              <a:off x="7425934" y="2784628"/>
              <a:ext cx="508439" cy="232258"/>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07175C-72B4-8274-2E15-9FFC29839894}"/>
                </a:ext>
              </a:extLst>
            </p:cNvPr>
            <p:cNvCxnSpPr>
              <a:cxnSpLocks/>
              <a:stCxn id="59" idx="4"/>
              <a:endCxn id="58" idx="0"/>
            </p:cNvCxnSpPr>
            <p:nvPr/>
          </p:nvCxnSpPr>
          <p:spPr>
            <a:xfrm>
              <a:off x="7265914" y="2944648"/>
              <a:ext cx="146610" cy="52501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4C7868D2-0813-416B-7050-46C25CDE8EE0}"/>
                </a:ext>
              </a:extLst>
            </p:cNvPr>
            <p:cNvCxnSpPr>
              <a:cxnSpLocks/>
              <a:stCxn id="57" idx="6"/>
              <a:endCxn id="58" idx="1"/>
            </p:cNvCxnSpPr>
            <p:nvPr/>
          </p:nvCxnSpPr>
          <p:spPr>
            <a:xfrm>
              <a:off x="6910696" y="3296585"/>
              <a:ext cx="388677" cy="2199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23863518-AC9E-83F5-7FCD-B854669D97D6}"/>
                </a:ext>
              </a:extLst>
            </p:cNvPr>
            <p:cNvCxnSpPr>
              <a:cxnSpLocks/>
              <a:stCxn id="56" idx="6"/>
              <a:endCxn id="58" idx="3"/>
            </p:cNvCxnSpPr>
            <p:nvPr/>
          </p:nvCxnSpPr>
          <p:spPr>
            <a:xfrm flipV="1">
              <a:off x="7077244" y="3742831"/>
              <a:ext cx="222129" cy="137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BBA09E7D-B645-3FAC-3DAC-7B96E289F137}"/>
                </a:ext>
              </a:extLst>
            </p:cNvPr>
            <p:cNvCxnSpPr>
              <a:cxnSpLocks/>
              <a:stCxn id="56" idx="5"/>
              <a:endCxn id="61" idx="2"/>
            </p:cNvCxnSpPr>
            <p:nvPr/>
          </p:nvCxnSpPr>
          <p:spPr>
            <a:xfrm>
              <a:off x="7030375" y="3993936"/>
              <a:ext cx="408614" cy="189000"/>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70" name="Straight Connector 69">
              <a:extLst>
                <a:ext uri="{FF2B5EF4-FFF2-40B4-BE49-F238E27FC236}">
                  <a16:creationId xmlns:a16="http://schemas.microsoft.com/office/drawing/2014/main" id="{C3C3D46A-5091-32C8-130D-F3D3F267B638}"/>
                </a:ext>
              </a:extLst>
            </p:cNvPr>
            <p:cNvCxnSpPr>
              <a:cxnSpLocks/>
              <a:stCxn id="58" idx="4"/>
              <a:endCxn id="61" idx="0"/>
            </p:cNvCxnSpPr>
            <p:nvPr/>
          </p:nvCxnSpPr>
          <p:spPr>
            <a:xfrm>
              <a:off x="7412524" y="3789700"/>
              <a:ext cx="186485" cy="2332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BE388847-4FE5-A225-D9E2-81CFE5F22369}"/>
                </a:ext>
              </a:extLst>
            </p:cNvPr>
            <p:cNvCxnSpPr>
              <a:cxnSpLocks/>
              <a:stCxn id="58" idx="6"/>
              <a:endCxn id="62" idx="2"/>
            </p:cNvCxnSpPr>
            <p:nvPr/>
          </p:nvCxnSpPr>
          <p:spPr>
            <a:xfrm>
              <a:off x="7572544" y="3629680"/>
              <a:ext cx="481507"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C05F9A5B-4F95-074B-B6F3-97B38096FAD5}"/>
                </a:ext>
              </a:extLst>
            </p:cNvPr>
            <p:cNvCxnSpPr>
              <a:cxnSpLocks/>
              <a:endCxn id="62" idx="0"/>
            </p:cNvCxnSpPr>
            <p:nvPr/>
          </p:nvCxnSpPr>
          <p:spPr>
            <a:xfrm>
              <a:off x="8165306" y="3275327"/>
              <a:ext cx="48765" cy="194333"/>
            </a:xfrm>
            <a:prstGeom prst="line">
              <a:avLst/>
            </a:prstGeom>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523C2A3B-556B-C7B5-0318-CD672FE4B3A1}"/>
                </a:ext>
              </a:extLst>
            </p:cNvPr>
            <p:cNvCxnSpPr>
              <a:cxnSpLocks/>
              <a:stCxn id="61" idx="7"/>
              <a:endCxn id="62" idx="3"/>
            </p:cNvCxnSpPr>
            <p:nvPr/>
          </p:nvCxnSpPr>
          <p:spPr>
            <a:xfrm flipV="1">
              <a:off x="7712160" y="3742831"/>
              <a:ext cx="388760" cy="326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D41927EF-03B4-C7C7-852D-2E8C72BB2593}"/>
                </a:ext>
              </a:extLst>
            </p:cNvPr>
            <p:cNvCxnSpPr>
              <a:cxnSpLocks/>
              <a:stCxn id="58" idx="7"/>
              <a:endCxn id="60" idx="3"/>
            </p:cNvCxnSpPr>
            <p:nvPr/>
          </p:nvCxnSpPr>
          <p:spPr>
            <a:xfrm flipV="1">
              <a:off x="7525675" y="3243188"/>
              <a:ext cx="408698" cy="273341"/>
            </a:xfrm>
            <a:prstGeom prst="line">
              <a:avLst/>
            </a:prstGeom>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BF4F00D-0119-2F7A-2640-946129C77535}"/>
                </a:ext>
              </a:extLst>
            </p:cNvPr>
            <p:cNvCxnSpPr>
              <a:stCxn id="33" idx="0"/>
              <a:endCxn id="36" idx="3"/>
            </p:cNvCxnSpPr>
            <p:nvPr/>
          </p:nvCxnSpPr>
          <p:spPr>
            <a:xfrm flipV="1">
              <a:off x="4533069" y="1790260"/>
              <a:ext cx="737749" cy="1346305"/>
            </a:xfrm>
            <a:prstGeom prst="line">
              <a:avLst/>
            </a:prstGeom>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43A6A7B0-D2C7-A9E4-8652-0DD6AAC427A6}"/>
                </a:ext>
              </a:extLst>
            </p:cNvPr>
            <p:cNvCxnSpPr>
              <a:stCxn id="36" idx="5"/>
              <a:endCxn id="59" idx="1"/>
            </p:cNvCxnSpPr>
            <p:nvPr/>
          </p:nvCxnSpPr>
          <p:spPr>
            <a:xfrm>
              <a:off x="5497120" y="1790260"/>
              <a:ext cx="1655643" cy="881217"/>
            </a:xfrm>
            <a:prstGeom prst="line">
              <a:avLst/>
            </a:prstGeom>
            <a:ln w="28575">
              <a:solidFill>
                <a:schemeClr val="accent3"/>
              </a:solidFill>
              <a:prstDash val="dash"/>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A08B7977-7AD6-013A-3029-ECC25E828936}"/>
                </a:ext>
              </a:extLst>
            </p:cNvPr>
            <p:cNvSpPr/>
            <p:nvPr/>
          </p:nvSpPr>
          <p:spPr>
            <a:xfrm flipH="1">
              <a:off x="10368399" y="452255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78" name="Oval 77">
              <a:extLst>
                <a:ext uri="{FF2B5EF4-FFF2-40B4-BE49-F238E27FC236}">
                  <a16:creationId xmlns:a16="http://schemas.microsoft.com/office/drawing/2014/main" id="{06CC700C-A406-BD23-B6C0-45663E43BADF}"/>
                </a:ext>
              </a:extLst>
            </p:cNvPr>
            <p:cNvSpPr/>
            <p:nvPr/>
          </p:nvSpPr>
          <p:spPr>
            <a:xfrm flipH="1">
              <a:off x="10198490" y="467495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79" name="Oval 78">
              <a:extLst>
                <a:ext uri="{FF2B5EF4-FFF2-40B4-BE49-F238E27FC236}">
                  <a16:creationId xmlns:a16="http://schemas.microsoft.com/office/drawing/2014/main" id="{0FF0D926-3394-7DDA-5F22-1B1B5F207D2C}"/>
                </a:ext>
              </a:extLst>
            </p:cNvPr>
            <p:cNvSpPr/>
            <p:nvPr/>
          </p:nvSpPr>
          <p:spPr>
            <a:xfrm flipH="1">
              <a:off x="10028581" y="4827359"/>
              <a:ext cx="320040" cy="32004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80" name="Oval 79">
              <a:extLst>
                <a:ext uri="{FF2B5EF4-FFF2-40B4-BE49-F238E27FC236}">
                  <a16:creationId xmlns:a16="http://schemas.microsoft.com/office/drawing/2014/main" id="{F2C73278-C6C5-6F6B-874A-B5AA398760B7}"/>
                </a:ext>
              </a:extLst>
            </p:cNvPr>
            <p:cNvSpPr/>
            <p:nvPr/>
          </p:nvSpPr>
          <p:spPr>
            <a:xfrm flipH="1">
              <a:off x="9858671" y="497975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81" name="Oval 80">
              <a:extLst>
                <a:ext uri="{FF2B5EF4-FFF2-40B4-BE49-F238E27FC236}">
                  <a16:creationId xmlns:a16="http://schemas.microsoft.com/office/drawing/2014/main" id="{F3D88B06-1678-599F-5D34-6EC7BBE42FBC}"/>
                </a:ext>
              </a:extLst>
            </p:cNvPr>
            <p:cNvSpPr/>
            <p:nvPr/>
          </p:nvSpPr>
          <p:spPr>
            <a:xfrm flipH="1">
              <a:off x="9688762" y="513215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82" name="Oval 81">
              <a:extLst>
                <a:ext uri="{FF2B5EF4-FFF2-40B4-BE49-F238E27FC236}">
                  <a16:creationId xmlns:a16="http://schemas.microsoft.com/office/drawing/2014/main" id="{36F521EE-5E65-4DC3-1DB4-E89356CD034D}"/>
                </a:ext>
              </a:extLst>
            </p:cNvPr>
            <p:cNvSpPr/>
            <p:nvPr/>
          </p:nvSpPr>
          <p:spPr>
            <a:xfrm flipH="1">
              <a:off x="9518852" y="5284559"/>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cxnSp>
          <p:nvCxnSpPr>
            <p:cNvPr id="84" name="Straight Connector 83">
              <a:extLst>
                <a:ext uri="{FF2B5EF4-FFF2-40B4-BE49-F238E27FC236}">
                  <a16:creationId xmlns:a16="http://schemas.microsoft.com/office/drawing/2014/main" id="{6741CF7D-A94A-E31A-BE5A-9A6D7F4E084C}"/>
                </a:ext>
              </a:extLst>
            </p:cNvPr>
            <p:cNvCxnSpPr>
              <a:cxnSpLocks/>
              <a:stCxn id="77" idx="7"/>
              <a:endCxn id="83" idx="3"/>
            </p:cNvCxnSpPr>
            <p:nvPr/>
          </p:nvCxnSpPr>
          <p:spPr>
            <a:xfrm flipH="1">
              <a:off x="9576409" y="4569428"/>
              <a:ext cx="838859" cy="59754"/>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29F8F3EB-F711-3943-60EF-806339DC4699}"/>
                </a:ext>
              </a:extLst>
            </p:cNvPr>
            <p:cNvCxnSpPr>
              <a:cxnSpLocks/>
              <a:stCxn id="78" idx="7"/>
              <a:endCxn id="83" idx="3"/>
            </p:cNvCxnSpPr>
            <p:nvPr/>
          </p:nvCxnSpPr>
          <p:spPr>
            <a:xfrm flipH="1" flipV="1">
              <a:off x="9576409" y="4629182"/>
              <a:ext cx="668950" cy="92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83279188-CEFA-4551-1BBA-0714B9B322C7}"/>
                </a:ext>
              </a:extLst>
            </p:cNvPr>
            <p:cNvCxnSpPr>
              <a:cxnSpLocks/>
              <a:stCxn id="79" idx="7"/>
              <a:endCxn id="83" idx="3"/>
            </p:cNvCxnSpPr>
            <p:nvPr/>
          </p:nvCxnSpPr>
          <p:spPr>
            <a:xfrm flipH="1" flipV="1">
              <a:off x="9576409" y="4629182"/>
              <a:ext cx="499041" cy="245046"/>
            </a:xfrm>
            <a:prstGeom prst="line">
              <a:avLst/>
            </a:prstGeom>
            <a:ln w="57150"/>
          </p:spPr>
          <p:style>
            <a:lnRef idx="3">
              <a:schemeClr val="accent3"/>
            </a:lnRef>
            <a:fillRef idx="0">
              <a:schemeClr val="accent3"/>
            </a:fillRef>
            <a:effectRef idx="2">
              <a:schemeClr val="accent3"/>
            </a:effectRef>
            <a:fontRef idx="minor">
              <a:schemeClr val="tx1"/>
            </a:fontRef>
          </p:style>
        </p:cxnSp>
        <p:cxnSp>
          <p:nvCxnSpPr>
            <p:cNvPr id="87" name="Straight Connector 86">
              <a:extLst>
                <a:ext uri="{FF2B5EF4-FFF2-40B4-BE49-F238E27FC236}">
                  <a16:creationId xmlns:a16="http://schemas.microsoft.com/office/drawing/2014/main" id="{6281EC2C-E660-C768-6393-6B9805403C54}"/>
                </a:ext>
              </a:extLst>
            </p:cNvPr>
            <p:cNvCxnSpPr>
              <a:cxnSpLocks/>
              <a:stCxn id="80" idx="7"/>
              <a:endCxn id="83" idx="3"/>
            </p:cNvCxnSpPr>
            <p:nvPr/>
          </p:nvCxnSpPr>
          <p:spPr>
            <a:xfrm flipH="1" flipV="1">
              <a:off x="9576409" y="4629182"/>
              <a:ext cx="329131" cy="3974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A2820DBE-D8C1-DD4A-0F4D-A9BB05003133}"/>
                </a:ext>
              </a:extLst>
            </p:cNvPr>
            <p:cNvCxnSpPr>
              <a:cxnSpLocks/>
              <a:stCxn id="83" idx="3"/>
              <a:endCxn id="81" idx="7"/>
            </p:cNvCxnSpPr>
            <p:nvPr/>
          </p:nvCxnSpPr>
          <p:spPr>
            <a:xfrm>
              <a:off x="9576409" y="4629182"/>
              <a:ext cx="159222" cy="549846"/>
            </a:xfrm>
            <a:prstGeom prst="line">
              <a:avLst/>
            </a:prstGeom>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B355688D-7501-6A2D-4AB3-0E0C602D9059}"/>
                </a:ext>
              </a:extLst>
            </p:cNvPr>
            <p:cNvCxnSpPr>
              <a:cxnSpLocks/>
              <a:stCxn id="83" idx="3"/>
              <a:endCxn id="82" idx="7"/>
            </p:cNvCxnSpPr>
            <p:nvPr/>
          </p:nvCxnSpPr>
          <p:spPr>
            <a:xfrm flipH="1">
              <a:off x="9565721" y="4629182"/>
              <a:ext cx="10688" cy="7022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BF271B9-8E53-C3AD-D19C-6724E7A815AA}"/>
                </a:ext>
              </a:extLst>
            </p:cNvPr>
            <p:cNvCxnSpPr>
              <a:stCxn id="62" idx="5"/>
              <a:endCxn id="83" idx="7"/>
            </p:cNvCxnSpPr>
            <p:nvPr/>
          </p:nvCxnSpPr>
          <p:spPr>
            <a:xfrm>
              <a:off x="8327222" y="3742831"/>
              <a:ext cx="1022885" cy="66004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C76927F-F781-37A0-DED8-359F561831D7}"/>
                </a:ext>
              </a:extLst>
            </p:cNvPr>
            <p:cNvCxnSpPr>
              <a:cxnSpLocks/>
              <a:stCxn id="35" idx="7"/>
              <a:endCxn id="91" idx="2"/>
            </p:cNvCxnSpPr>
            <p:nvPr/>
          </p:nvCxnSpPr>
          <p:spPr>
            <a:xfrm flipV="1">
              <a:off x="4922667" y="3570797"/>
              <a:ext cx="626591" cy="241082"/>
            </a:xfrm>
            <a:prstGeom prst="line">
              <a:avLst/>
            </a:prstGeom>
            <a:ln w="2857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BCE1EFDF-8773-3323-0FCB-C7F94A66C78C}"/>
                </a:ext>
              </a:extLst>
            </p:cNvPr>
            <p:cNvCxnSpPr>
              <a:cxnSpLocks/>
              <a:stCxn id="91" idx="7"/>
              <a:endCxn id="57" idx="2"/>
            </p:cNvCxnSpPr>
            <p:nvPr/>
          </p:nvCxnSpPr>
          <p:spPr>
            <a:xfrm flipV="1">
              <a:off x="5822429" y="3296585"/>
              <a:ext cx="768227" cy="161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6A0CD435-6EAE-8B83-185D-9AAA8E0AC5FF}"/>
                </a:ext>
              </a:extLst>
            </p:cNvPr>
            <p:cNvCxnSpPr>
              <a:stCxn id="28" idx="0"/>
              <a:endCxn id="30" idx="3"/>
            </p:cNvCxnSpPr>
            <p:nvPr/>
          </p:nvCxnSpPr>
          <p:spPr>
            <a:xfrm flipV="1">
              <a:off x="2742369" y="3576284"/>
              <a:ext cx="380701" cy="85712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0A4C1D4-CC6A-DA24-7C3E-E174FBE54680}"/>
                </a:ext>
              </a:extLst>
            </p:cNvPr>
            <p:cNvCxnSpPr>
              <a:cxnSpLocks/>
              <a:stCxn id="28" idx="6"/>
              <a:endCxn id="34" idx="3"/>
            </p:cNvCxnSpPr>
            <p:nvPr/>
          </p:nvCxnSpPr>
          <p:spPr>
            <a:xfrm flipV="1">
              <a:off x="2902389" y="4462635"/>
              <a:ext cx="1069014" cy="130798"/>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96" name="Straight Connector 95">
              <a:extLst>
                <a:ext uri="{FF2B5EF4-FFF2-40B4-BE49-F238E27FC236}">
                  <a16:creationId xmlns:a16="http://schemas.microsoft.com/office/drawing/2014/main" id="{FB2CEE03-715D-A757-FD14-CD40F9361CC4}"/>
                </a:ext>
              </a:extLst>
            </p:cNvPr>
            <p:cNvCxnSpPr>
              <a:stCxn id="32" idx="7"/>
              <a:endCxn id="36" idx="3"/>
            </p:cNvCxnSpPr>
            <p:nvPr/>
          </p:nvCxnSpPr>
          <p:spPr>
            <a:xfrm flipV="1">
              <a:off x="3864610" y="1790260"/>
              <a:ext cx="1406208" cy="1047765"/>
            </a:xfrm>
            <a:prstGeom prst="line">
              <a:avLst/>
            </a:prstGeom>
            <a:ln w="2857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CFFE1DF-7A63-658D-08EA-FAD3FA5EFEDC}"/>
                </a:ext>
              </a:extLst>
            </p:cNvPr>
            <p:cNvCxnSpPr>
              <a:stCxn id="36" idx="5"/>
              <a:endCxn id="57" idx="1"/>
            </p:cNvCxnSpPr>
            <p:nvPr/>
          </p:nvCxnSpPr>
          <p:spPr>
            <a:xfrm>
              <a:off x="5497120" y="1790260"/>
              <a:ext cx="1140405" cy="1393174"/>
            </a:xfrm>
            <a:prstGeom prst="line">
              <a:avLst/>
            </a:prstGeom>
            <a:ln w="28575">
              <a:solidFill>
                <a:schemeClr val="accent3"/>
              </a:solidFill>
              <a:prstDash val="dash"/>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59D6A467-8C8F-5A92-4B15-562651799AF6}"/>
                </a:ext>
              </a:extLst>
            </p:cNvPr>
            <p:cNvCxnSpPr>
              <a:cxnSpLocks/>
              <a:stCxn id="33" idx="6"/>
              <a:endCxn id="91" idx="1"/>
            </p:cNvCxnSpPr>
            <p:nvPr/>
          </p:nvCxnSpPr>
          <p:spPr>
            <a:xfrm>
              <a:off x="4693089" y="3296585"/>
              <a:ext cx="903038" cy="161061"/>
            </a:xfrm>
            <a:prstGeom prst="line">
              <a:avLst/>
            </a:prstGeom>
            <a:ln w="28575"/>
          </p:spPr>
          <p:style>
            <a:lnRef idx="3">
              <a:schemeClr val="accent3"/>
            </a:lnRef>
            <a:fillRef idx="0">
              <a:schemeClr val="accent3"/>
            </a:fillRef>
            <a:effectRef idx="2">
              <a:schemeClr val="accent3"/>
            </a:effectRef>
            <a:fontRef idx="minor">
              <a:schemeClr val="tx1"/>
            </a:fontRef>
          </p:style>
        </p:cxnSp>
        <p:cxnSp>
          <p:nvCxnSpPr>
            <p:cNvPr id="99" name="Straight Connector 98">
              <a:extLst>
                <a:ext uri="{FF2B5EF4-FFF2-40B4-BE49-F238E27FC236}">
                  <a16:creationId xmlns:a16="http://schemas.microsoft.com/office/drawing/2014/main" id="{57CBE10C-4514-102F-D073-7E15C9EA0D66}"/>
                </a:ext>
              </a:extLst>
            </p:cNvPr>
            <p:cNvCxnSpPr>
              <a:stCxn id="91" idx="6"/>
              <a:endCxn id="56" idx="2"/>
            </p:cNvCxnSpPr>
            <p:nvPr/>
          </p:nvCxnSpPr>
          <p:spPr>
            <a:xfrm>
              <a:off x="5869298" y="3570797"/>
              <a:ext cx="887906" cy="309988"/>
            </a:xfrm>
            <a:prstGeom prst="line">
              <a:avLst/>
            </a:prstGeom>
            <a:ln w="28575">
              <a:prstDash val="dash"/>
            </a:ln>
          </p:spPr>
          <p:style>
            <a:lnRef idx="3">
              <a:schemeClr val="accent3"/>
            </a:lnRef>
            <a:fillRef idx="0">
              <a:schemeClr val="accent3"/>
            </a:fillRef>
            <a:effectRef idx="2">
              <a:schemeClr val="accent3"/>
            </a:effectRef>
            <a:fontRef idx="minor">
              <a:schemeClr val="tx1"/>
            </a:fontRef>
          </p:style>
        </p:cxnSp>
        <p:sp>
          <p:nvSpPr>
            <p:cNvPr id="100" name="TextBox 99">
              <a:extLst>
                <a:ext uri="{FF2B5EF4-FFF2-40B4-BE49-F238E27FC236}">
                  <a16:creationId xmlns:a16="http://schemas.microsoft.com/office/drawing/2014/main" id="{07D0B94F-562F-9CC8-671A-7D6AB226F6E0}"/>
                </a:ext>
              </a:extLst>
            </p:cNvPr>
            <p:cNvSpPr txBox="1"/>
            <p:nvPr/>
          </p:nvSpPr>
          <p:spPr>
            <a:xfrm>
              <a:off x="2949589" y="4653574"/>
              <a:ext cx="979898" cy="215443"/>
            </a:xfrm>
            <a:prstGeom prst="rect">
              <a:avLst/>
            </a:prstGeom>
            <a:noFill/>
          </p:spPr>
          <p:txBody>
            <a:bodyPr wrap="none" lIns="0" tIns="0" rIns="0" bIns="0" rtlCol="0">
              <a:spAutoFit/>
            </a:bodyPr>
            <a:lstStyle/>
            <a:p>
              <a:r>
                <a:rPr lang="en-US" sz="1260"/>
                <a:t>Home router</a:t>
              </a:r>
            </a:p>
          </p:txBody>
        </p:sp>
        <p:sp>
          <p:nvSpPr>
            <p:cNvPr id="101" name="TextBox 100">
              <a:extLst>
                <a:ext uri="{FF2B5EF4-FFF2-40B4-BE49-F238E27FC236}">
                  <a16:creationId xmlns:a16="http://schemas.microsoft.com/office/drawing/2014/main" id="{70DFBB4D-8B88-02BF-1F35-9D90D6E14E3C}"/>
                </a:ext>
              </a:extLst>
            </p:cNvPr>
            <p:cNvSpPr txBox="1"/>
            <p:nvPr/>
          </p:nvSpPr>
          <p:spPr>
            <a:xfrm>
              <a:off x="5132417" y="3815070"/>
              <a:ext cx="1402309" cy="215443"/>
            </a:xfrm>
            <a:prstGeom prst="rect">
              <a:avLst/>
            </a:prstGeom>
            <a:ln w="28575">
              <a:noFill/>
            </a:ln>
          </p:spPr>
          <p:style>
            <a:lnRef idx="1">
              <a:schemeClr val="accent1"/>
            </a:lnRef>
            <a:fillRef idx="0">
              <a:schemeClr val="accent1"/>
            </a:fillRef>
            <a:effectRef idx="0">
              <a:schemeClr val="accent1"/>
            </a:effectRef>
            <a:fontRef idx="minor">
              <a:schemeClr val="tx1"/>
            </a:fontRef>
          </p:style>
          <p:txBody>
            <a:bodyPr wrap="square" lIns="0" tIns="0" rIns="0" bIns="0" rtlCol="0">
              <a:spAutoFit/>
            </a:bodyPr>
            <a:lstStyle/>
            <a:p>
              <a:r>
                <a:rPr lang="en-US" sz="1260"/>
                <a:t>ISP peering node</a:t>
              </a:r>
            </a:p>
          </p:txBody>
        </p:sp>
        <p:sp>
          <p:nvSpPr>
            <p:cNvPr id="102" name="TextBox 101">
              <a:extLst>
                <a:ext uri="{FF2B5EF4-FFF2-40B4-BE49-F238E27FC236}">
                  <a16:creationId xmlns:a16="http://schemas.microsoft.com/office/drawing/2014/main" id="{6CC5C425-1337-52E7-4121-FA3D1B69E1D0}"/>
                </a:ext>
              </a:extLst>
            </p:cNvPr>
            <p:cNvSpPr txBox="1"/>
            <p:nvPr/>
          </p:nvSpPr>
          <p:spPr>
            <a:xfrm>
              <a:off x="5638920" y="1517089"/>
              <a:ext cx="942993" cy="215443"/>
            </a:xfrm>
            <a:prstGeom prst="rect">
              <a:avLst/>
            </a:prstGeom>
            <a:noFill/>
          </p:spPr>
          <p:txBody>
            <a:bodyPr wrap="none" lIns="0" tIns="0" rIns="0" bIns="0" rtlCol="0">
              <a:spAutoFit/>
            </a:bodyPr>
            <a:lstStyle/>
            <a:p>
              <a:r>
                <a:rPr lang="en-US" sz="1260"/>
                <a:t>Relay server</a:t>
              </a:r>
            </a:p>
          </p:txBody>
        </p:sp>
        <p:sp>
          <p:nvSpPr>
            <p:cNvPr id="105" name="TextBox 104">
              <a:extLst>
                <a:ext uri="{FF2B5EF4-FFF2-40B4-BE49-F238E27FC236}">
                  <a16:creationId xmlns:a16="http://schemas.microsoft.com/office/drawing/2014/main" id="{116F7864-3C5D-DFCB-3B2D-9D14B18AC2DE}"/>
                </a:ext>
              </a:extLst>
            </p:cNvPr>
            <p:cNvSpPr txBox="1"/>
            <p:nvPr/>
          </p:nvSpPr>
          <p:spPr>
            <a:xfrm>
              <a:off x="3326961" y="5175483"/>
              <a:ext cx="2045820" cy="492442"/>
            </a:xfrm>
            <a:prstGeom prst="rect">
              <a:avLst/>
            </a:prstGeom>
            <a:noFill/>
          </p:spPr>
          <p:txBody>
            <a:bodyPr wrap="square" lIns="0" tIns="0" rIns="0" bIns="0" rtlCol="0" anchor="t">
              <a:spAutoFit/>
            </a:bodyPr>
            <a:lstStyle/>
            <a:p>
              <a:r>
                <a:rPr lang="en-US" sz="1440">
                  <a:solidFill>
                    <a:schemeClr val="accent1"/>
                  </a:solidFill>
                  <a:latin typeface="+mj-lt"/>
                </a:rPr>
                <a:t>Azure Virtual Desktop Gateway clusters</a:t>
              </a:r>
              <a:endParaRPr lang="en-US" sz="1440">
                <a:solidFill>
                  <a:schemeClr val="accent1"/>
                </a:solidFill>
                <a:latin typeface="+mj-lt"/>
                <a:cs typeface="Calibri"/>
              </a:endParaRPr>
            </a:p>
          </p:txBody>
        </p:sp>
        <p:cxnSp>
          <p:nvCxnSpPr>
            <p:cNvPr id="106" name="Straight Connector 105">
              <a:extLst>
                <a:ext uri="{FF2B5EF4-FFF2-40B4-BE49-F238E27FC236}">
                  <a16:creationId xmlns:a16="http://schemas.microsoft.com/office/drawing/2014/main" id="{0697E6E9-8754-BBB9-957F-9EC17338E9A0}"/>
                </a:ext>
              </a:extLst>
            </p:cNvPr>
            <p:cNvCxnSpPr>
              <a:cxnSpLocks/>
              <a:stCxn id="107" idx="5"/>
              <a:endCxn id="104" idx="2"/>
            </p:cNvCxnSpPr>
            <p:nvPr/>
          </p:nvCxnSpPr>
          <p:spPr>
            <a:xfrm>
              <a:off x="4936893" y="4664428"/>
              <a:ext cx="673796" cy="696418"/>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FC6ED4A-8188-8B5A-4693-46BDB9F5C079}"/>
                </a:ext>
              </a:extLst>
            </p:cNvPr>
            <p:cNvCxnSpPr>
              <a:cxnSpLocks/>
              <a:stCxn id="34" idx="5"/>
              <a:endCxn id="107" idx="2"/>
            </p:cNvCxnSpPr>
            <p:nvPr/>
          </p:nvCxnSpPr>
          <p:spPr>
            <a:xfrm>
              <a:off x="4197705" y="4462635"/>
              <a:ext cx="466017" cy="88642"/>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109" name="Straight Connector 108">
              <a:extLst>
                <a:ext uri="{FF2B5EF4-FFF2-40B4-BE49-F238E27FC236}">
                  <a16:creationId xmlns:a16="http://schemas.microsoft.com/office/drawing/2014/main" id="{00530FE6-8EA8-44F2-8631-CB0F8CB940B3}"/>
                </a:ext>
              </a:extLst>
            </p:cNvPr>
            <p:cNvCxnSpPr>
              <a:stCxn id="35" idx="4"/>
              <a:endCxn id="107" idx="0"/>
            </p:cNvCxnSpPr>
            <p:nvPr/>
          </p:nvCxnSpPr>
          <p:spPr>
            <a:xfrm>
              <a:off x="4809516" y="4085050"/>
              <a:ext cx="14226" cy="306207"/>
            </a:xfrm>
            <a:prstGeom prst="line">
              <a:avLst/>
            </a:prstGeom>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F9C74261-2DCF-D4B4-CC65-724B09F1ADB5}"/>
                </a:ext>
              </a:extLst>
            </p:cNvPr>
            <p:cNvCxnSpPr>
              <a:stCxn id="111" idx="0"/>
              <a:endCxn id="61" idx="4"/>
            </p:cNvCxnSpPr>
            <p:nvPr/>
          </p:nvCxnSpPr>
          <p:spPr>
            <a:xfrm flipV="1">
              <a:off x="7509301" y="4342956"/>
              <a:ext cx="89708" cy="480978"/>
            </a:xfrm>
            <a:prstGeom prst="line">
              <a:avLst/>
            </a:prstGeom>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6579C3E3-528E-8F1C-0BBF-B5C961C430DC}"/>
                </a:ext>
              </a:extLst>
            </p:cNvPr>
            <p:cNvCxnSpPr>
              <a:cxnSpLocks/>
              <a:stCxn id="104" idx="6"/>
              <a:endCxn id="111" idx="2"/>
            </p:cNvCxnSpPr>
            <p:nvPr/>
          </p:nvCxnSpPr>
          <p:spPr>
            <a:xfrm flipV="1">
              <a:off x="5930729" y="4983954"/>
              <a:ext cx="1418552" cy="37689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393B5CE5-681E-A3BF-44C3-C22804E63528}"/>
                </a:ext>
              </a:extLst>
            </p:cNvPr>
            <p:cNvCxnSpPr>
              <a:cxnSpLocks/>
              <a:stCxn id="111" idx="7"/>
              <a:endCxn id="83" idx="6"/>
            </p:cNvCxnSpPr>
            <p:nvPr/>
          </p:nvCxnSpPr>
          <p:spPr>
            <a:xfrm flipV="1">
              <a:off x="7622452" y="4516031"/>
              <a:ext cx="1680786" cy="354772"/>
            </a:xfrm>
            <a:prstGeom prst="line">
              <a:avLst/>
            </a:prstGeom>
            <a:ln w="285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A5F4FEEB-296B-590C-6CA0-4571461A0AAE}"/>
                </a:ext>
              </a:extLst>
            </p:cNvPr>
            <p:cNvCxnSpPr>
              <a:cxnSpLocks/>
              <a:stCxn id="79" idx="7"/>
              <a:endCxn id="83" idx="3"/>
            </p:cNvCxnSpPr>
            <p:nvPr/>
          </p:nvCxnSpPr>
          <p:spPr>
            <a:xfrm flipH="1" flipV="1">
              <a:off x="9576409" y="4629182"/>
              <a:ext cx="499041" cy="245046"/>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116" name="Straight Connector 115">
              <a:extLst>
                <a:ext uri="{FF2B5EF4-FFF2-40B4-BE49-F238E27FC236}">
                  <a16:creationId xmlns:a16="http://schemas.microsoft.com/office/drawing/2014/main" id="{0B5C8511-F68C-F059-733B-8780D42D1061}"/>
                </a:ext>
              </a:extLst>
            </p:cNvPr>
            <p:cNvCxnSpPr>
              <a:cxnSpLocks/>
              <a:endCxn id="83" idx="7"/>
            </p:cNvCxnSpPr>
            <p:nvPr/>
          </p:nvCxnSpPr>
          <p:spPr>
            <a:xfrm>
              <a:off x="7767331" y="4216342"/>
              <a:ext cx="1582776" cy="186538"/>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117" name="Straight Connector 116">
              <a:extLst>
                <a:ext uri="{FF2B5EF4-FFF2-40B4-BE49-F238E27FC236}">
                  <a16:creationId xmlns:a16="http://schemas.microsoft.com/office/drawing/2014/main" id="{4A47B056-6839-BABD-58DD-0D8446083EF0}"/>
                </a:ext>
              </a:extLst>
            </p:cNvPr>
            <p:cNvCxnSpPr>
              <a:cxnSpLocks/>
              <a:stCxn id="107" idx="6"/>
              <a:endCxn id="103" idx="2"/>
            </p:cNvCxnSpPr>
            <p:nvPr/>
          </p:nvCxnSpPr>
          <p:spPr>
            <a:xfrm>
              <a:off x="4983762" y="4551277"/>
              <a:ext cx="606707" cy="283702"/>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118" name="Straight Connector 117">
              <a:extLst>
                <a:ext uri="{FF2B5EF4-FFF2-40B4-BE49-F238E27FC236}">
                  <a16:creationId xmlns:a16="http://schemas.microsoft.com/office/drawing/2014/main" id="{174E7B66-4689-A58D-62B2-826D8F71B9F2}"/>
                </a:ext>
              </a:extLst>
            </p:cNvPr>
            <p:cNvCxnSpPr>
              <a:cxnSpLocks/>
              <a:stCxn id="110" idx="6"/>
            </p:cNvCxnSpPr>
            <p:nvPr/>
          </p:nvCxnSpPr>
          <p:spPr>
            <a:xfrm flipV="1">
              <a:off x="6903289" y="4282805"/>
              <a:ext cx="562663" cy="311721"/>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cxnSp>
          <p:nvCxnSpPr>
            <p:cNvPr id="119" name="Straight Connector 118">
              <a:extLst>
                <a:ext uri="{FF2B5EF4-FFF2-40B4-BE49-F238E27FC236}">
                  <a16:creationId xmlns:a16="http://schemas.microsoft.com/office/drawing/2014/main" id="{6D60F922-CD24-F0D2-6B69-70F90B1FE8E1}"/>
                </a:ext>
              </a:extLst>
            </p:cNvPr>
            <p:cNvCxnSpPr>
              <a:cxnSpLocks/>
            </p:cNvCxnSpPr>
            <p:nvPr/>
          </p:nvCxnSpPr>
          <p:spPr>
            <a:xfrm flipV="1">
              <a:off x="5909255" y="4648101"/>
              <a:ext cx="714299" cy="143173"/>
            </a:xfrm>
            <a:prstGeom prst="line">
              <a:avLst/>
            </a:prstGeom>
            <a:ln w="28575">
              <a:solidFill>
                <a:schemeClr val="accent3">
                  <a:lumMod val="60000"/>
                  <a:lumOff val="40000"/>
                </a:schemeClr>
              </a:solidFill>
            </a:ln>
          </p:spPr>
          <p:style>
            <a:lnRef idx="3">
              <a:schemeClr val="accent3"/>
            </a:lnRef>
            <a:fillRef idx="0">
              <a:schemeClr val="accent3"/>
            </a:fillRef>
            <a:effectRef idx="2">
              <a:schemeClr val="accent3"/>
            </a:effectRef>
            <a:fontRef idx="minor">
              <a:schemeClr val="tx1"/>
            </a:fontRef>
          </p:style>
        </p:cxnSp>
        <p:sp>
          <p:nvSpPr>
            <p:cNvPr id="28" name="Oval 27">
              <a:extLst>
                <a:ext uri="{FF2B5EF4-FFF2-40B4-BE49-F238E27FC236}">
                  <a16:creationId xmlns:a16="http://schemas.microsoft.com/office/drawing/2014/main" id="{A0797222-5CE5-C226-7B97-F3D672A89F01}"/>
                </a:ext>
              </a:extLst>
            </p:cNvPr>
            <p:cNvSpPr/>
            <p:nvPr/>
          </p:nvSpPr>
          <p:spPr>
            <a:xfrm>
              <a:off x="2582349" y="4433413"/>
              <a:ext cx="320040" cy="320040"/>
            </a:xfrm>
            <a:prstGeom prst="ellipse">
              <a:avLst/>
            </a:prstGeom>
            <a:solidFill>
              <a:srgbClr val="E421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29" name="Oval 28">
              <a:extLst>
                <a:ext uri="{FF2B5EF4-FFF2-40B4-BE49-F238E27FC236}">
                  <a16:creationId xmlns:a16="http://schemas.microsoft.com/office/drawing/2014/main" id="{16BCAB3E-57AF-1992-C7EE-FC60632C1FE7}"/>
                </a:ext>
              </a:extLst>
            </p:cNvPr>
            <p:cNvSpPr/>
            <p:nvPr/>
          </p:nvSpPr>
          <p:spPr>
            <a:xfrm>
              <a:off x="3242749" y="3887313"/>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0" name="Oval 29">
              <a:extLst>
                <a:ext uri="{FF2B5EF4-FFF2-40B4-BE49-F238E27FC236}">
                  <a16:creationId xmlns:a16="http://schemas.microsoft.com/office/drawing/2014/main" id="{D83FB522-85D7-29DB-64AA-A1F2E1C62E6B}"/>
                </a:ext>
              </a:extLst>
            </p:cNvPr>
            <p:cNvSpPr/>
            <p:nvPr/>
          </p:nvSpPr>
          <p:spPr>
            <a:xfrm>
              <a:off x="3076201" y="3303113"/>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1" name="Oval 30">
              <a:extLst>
                <a:ext uri="{FF2B5EF4-FFF2-40B4-BE49-F238E27FC236}">
                  <a16:creationId xmlns:a16="http://schemas.microsoft.com/office/drawing/2014/main" id="{15658483-6F9B-E141-8DF7-5D9EE778D52E}"/>
                </a:ext>
              </a:extLst>
            </p:cNvPr>
            <p:cNvSpPr/>
            <p:nvPr/>
          </p:nvSpPr>
          <p:spPr>
            <a:xfrm>
              <a:off x="3738049" y="3636208"/>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2" name="Oval 31">
              <a:extLst>
                <a:ext uri="{FF2B5EF4-FFF2-40B4-BE49-F238E27FC236}">
                  <a16:creationId xmlns:a16="http://schemas.microsoft.com/office/drawing/2014/main" id="{1CD82A18-F67E-3CE4-311A-907EF6FA81C6}"/>
                </a:ext>
              </a:extLst>
            </p:cNvPr>
            <p:cNvSpPr/>
            <p:nvPr/>
          </p:nvSpPr>
          <p:spPr>
            <a:xfrm>
              <a:off x="3591439" y="2791156"/>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3" name="Oval 32">
              <a:extLst>
                <a:ext uri="{FF2B5EF4-FFF2-40B4-BE49-F238E27FC236}">
                  <a16:creationId xmlns:a16="http://schemas.microsoft.com/office/drawing/2014/main" id="{158E7229-D800-C663-12B9-8A93C42DAC82}"/>
                </a:ext>
              </a:extLst>
            </p:cNvPr>
            <p:cNvSpPr/>
            <p:nvPr/>
          </p:nvSpPr>
          <p:spPr>
            <a:xfrm>
              <a:off x="4373049" y="313656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4" name="Oval 33">
              <a:extLst>
                <a:ext uri="{FF2B5EF4-FFF2-40B4-BE49-F238E27FC236}">
                  <a16:creationId xmlns:a16="http://schemas.microsoft.com/office/drawing/2014/main" id="{070CE50F-77AF-7687-D06C-0C54DB56B5AA}"/>
                </a:ext>
              </a:extLst>
            </p:cNvPr>
            <p:cNvSpPr/>
            <p:nvPr/>
          </p:nvSpPr>
          <p:spPr>
            <a:xfrm>
              <a:off x="3924534" y="4189464"/>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5" name="Oval 34">
              <a:extLst>
                <a:ext uri="{FF2B5EF4-FFF2-40B4-BE49-F238E27FC236}">
                  <a16:creationId xmlns:a16="http://schemas.microsoft.com/office/drawing/2014/main" id="{C14AE4E6-51EC-2D90-9110-583E08BBB304}"/>
                </a:ext>
              </a:extLst>
            </p:cNvPr>
            <p:cNvSpPr/>
            <p:nvPr/>
          </p:nvSpPr>
          <p:spPr>
            <a:xfrm>
              <a:off x="4649496" y="3765010"/>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36" name="Oval 35">
              <a:extLst>
                <a:ext uri="{FF2B5EF4-FFF2-40B4-BE49-F238E27FC236}">
                  <a16:creationId xmlns:a16="http://schemas.microsoft.com/office/drawing/2014/main" id="{FBF65376-D06B-2C7B-E2D6-EED051FC5734}"/>
                </a:ext>
              </a:extLst>
            </p:cNvPr>
            <p:cNvSpPr/>
            <p:nvPr/>
          </p:nvSpPr>
          <p:spPr>
            <a:xfrm>
              <a:off x="5223949" y="1517089"/>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56" name="Oval 55">
              <a:extLst>
                <a:ext uri="{FF2B5EF4-FFF2-40B4-BE49-F238E27FC236}">
                  <a16:creationId xmlns:a16="http://schemas.microsoft.com/office/drawing/2014/main" id="{0D5A4027-0D1A-7DAF-BBEC-B90F467C2942}"/>
                </a:ext>
              </a:extLst>
            </p:cNvPr>
            <p:cNvSpPr/>
            <p:nvPr/>
          </p:nvSpPr>
          <p:spPr>
            <a:xfrm>
              <a:off x="6757204" y="372076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57" name="Oval 56">
              <a:extLst>
                <a:ext uri="{FF2B5EF4-FFF2-40B4-BE49-F238E27FC236}">
                  <a16:creationId xmlns:a16="http://schemas.microsoft.com/office/drawing/2014/main" id="{05871B1C-A7E6-41D1-537E-3421A65DF8F6}"/>
                </a:ext>
              </a:extLst>
            </p:cNvPr>
            <p:cNvSpPr/>
            <p:nvPr/>
          </p:nvSpPr>
          <p:spPr>
            <a:xfrm>
              <a:off x="6590656" y="3136565"/>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58" name="Oval 57">
              <a:extLst>
                <a:ext uri="{FF2B5EF4-FFF2-40B4-BE49-F238E27FC236}">
                  <a16:creationId xmlns:a16="http://schemas.microsoft.com/office/drawing/2014/main" id="{B3C45DF8-8FD7-9B8B-DDFA-9BA02428A36A}"/>
                </a:ext>
              </a:extLst>
            </p:cNvPr>
            <p:cNvSpPr/>
            <p:nvPr/>
          </p:nvSpPr>
          <p:spPr>
            <a:xfrm>
              <a:off x="7252504" y="3469660"/>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59" name="Oval 58">
              <a:extLst>
                <a:ext uri="{FF2B5EF4-FFF2-40B4-BE49-F238E27FC236}">
                  <a16:creationId xmlns:a16="http://schemas.microsoft.com/office/drawing/2014/main" id="{D1F4ADA7-6613-7FCB-6766-97495304235A}"/>
                </a:ext>
              </a:extLst>
            </p:cNvPr>
            <p:cNvSpPr/>
            <p:nvPr/>
          </p:nvSpPr>
          <p:spPr>
            <a:xfrm>
              <a:off x="7105894" y="2624608"/>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60" name="Oval 59">
              <a:extLst>
                <a:ext uri="{FF2B5EF4-FFF2-40B4-BE49-F238E27FC236}">
                  <a16:creationId xmlns:a16="http://schemas.microsoft.com/office/drawing/2014/main" id="{AA0B1557-70B5-D088-4C94-D6CCE41FF67E}"/>
                </a:ext>
              </a:extLst>
            </p:cNvPr>
            <p:cNvSpPr/>
            <p:nvPr/>
          </p:nvSpPr>
          <p:spPr>
            <a:xfrm>
              <a:off x="7887504" y="2970017"/>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61" name="Oval 60">
              <a:extLst>
                <a:ext uri="{FF2B5EF4-FFF2-40B4-BE49-F238E27FC236}">
                  <a16:creationId xmlns:a16="http://schemas.microsoft.com/office/drawing/2014/main" id="{77D64AFB-E337-A18A-328B-A50C3EB0E914}"/>
                </a:ext>
              </a:extLst>
            </p:cNvPr>
            <p:cNvSpPr/>
            <p:nvPr/>
          </p:nvSpPr>
          <p:spPr>
            <a:xfrm>
              <a:off x="7438989" y="4022916"/>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62" name="Oval 61">
              <a:extLst>
                <a:ext uri="{FF2B5EF4-FFF2-40B4-BE49-F238E27FC236}">
                  <a16:creationId xmlns:a16="http://schemas.microsoft.com/office/drawing/2014/main" id="{95DE52B8-823C-41CD-748C-0F8EA0C3BB58}"/>
                </a:ext>
              </a:extLst>
            </p:cNvPr>
            <p:cNvSpPr/>
            <p:nvPr/>
          </p:nvSpPr>
          <p:spPr>
            <a:xfrm>
              <a:off x="8054051" y="3469660"/>
              <a:ext cx="320040" cy="32004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83" name="Oval 82">
              <a:extLst>
                <a:ext uri="{FF2B5EF4-FFF2-40B4-BE49-F238E27FC236}">
                  <a16:creationId xmlns:a16="http://schemas.microsoft.com/office/drawing/2014/main" id="{5C63A417-1065-5662-DA3F-9C8193A18861}"/>
                </a:ext>
              </a:extLst>
            </p:cNvPr>
            <p:cNvSpPr/>
            <p:nvPr/>
          </p:nvSpPr>
          <p:spPr>
            <a:xfrm flipH="1">
              <a:off x="9303238" y="4356011"/>
              <a:ext cx="320040" cy="320040"/>
            </a:xfrm>
            <a:prstGeom prst="ellipse">
              <a:avLst/>
            </a:prstGeom>
            <a:solidFill>
              <a:srgbClr val="E421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91" name="Oval 90">
              <a:extLst>
                <a:ext uri="{FF2B5EF4-FFF2-40B4-BE49-F238E27FC236}">
                  <a16:creationId xmlns:a16="http://schemas.microsoft.com/office/drawing/2014/main" id="{F2868E08-7AC8-5FDE-9C67-9257B5303036}"/>
                </a:ext>
              </a:extLst>
            </p:cNvPr>
            <p:cNvSpPr/>
            <p:nvPr/>
          </p:nvSpPr>
          <p:spPr>
            <a:xfrm>
              <a:off x="5549258" y="3410777"/>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03" name="Oval 102">
              <a:extLst>
                <a:ext uri="{FF2B5EF4-FFF2-40B4-BE49-F238E27FC236}">
                  <a16:creationId xmlns:a16="http://schemas.microsoft.com/office/drawing/2014/main" id="{50FC6520-E64B-C115-0FE9-88492802DEED}"/>
                </a:ext>
              </a:extLst>
            </p:cNvPr>
            <p:cNvSpPr/>
            <p:nvPr/>
          </p:nvSpPr>
          <p:spPr>
            <a:xfrm>
              <a:off x="5590469" y="4674959"/>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04" name="Oval 103">
              <a:extLst>
                <a:ext uri="{FF2B5EF4-FFF2-40B4-BE49-F238E27FC236}">
                  <a16:creationId xmlns:a16="http://schemas.microsoft.com/office/drawing/2014/main" id="{B15864A2-991C-FE73-8661-F885A0281E60}"/>
                </a:ext>
              </a:extLst>
            </p:cNvPr>
            <p:cNvSpPr/>
            <p:nvPr/>
          </p:nvSpPr>
          <p:spPr>
            <a:xfrm>
              <a:off x="5610689" y="5200826"/>
              <a:ext cx="320040" cy="32004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07" name="Oval 106">
              <a:extLst>
                <a:ext uri="{FF2B5EF4-FFF2-40B4-BE49-F238E27FC236}">
                  <a16:creationId xmlns:a16="http://schemas.microsoft.com/office/drawing/2014/main" id="{0F432725-AFA6-D09E-599A-AD9DB8099920}"/>
                </a:ext>
              </a:extLst>
            </p:cNvPr>
            <p:cNvSpPr/>
            <p:nvPr/>
          </p:nvSpPr>
          <p:spPr>
            <a:xfrm>
              <a:off x="4663722" y="4391257"/>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10" name="Oval 109">
              <a:extLst>
                <a:ext uri="{FF2B5EF4-FFF2-40B4-BE49-F238E27FC236}">
                  <a16:creationId xmlns:a16="http://schemas.microsoft.com/office/drawing/2014/main" id="{A8796C04-1DCD-31EA-5401-F7BACBA69B25}"/>
                </a:ext>
              </a:extLst>
            </p:cNvPr>
            <p:cNvSpPr/>
            <p:nvPr/>
          </p:nvSpPr>
          <p:spPr>
            <a:xfrm>
              <a:off x="6583249" y="4434506"/>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11" name="Oval 110">
              <a:extLst>
                <a:ext uri="{FF2B5EF4-FFF2-40B4-BE49-F238E27FC236}">
                  <a16:creationId xmlns:a16="http://schemas.microsoft.com/office/drawing/2014/main" id="{0C00FE04-AF91-2C42-3D69-6C67B5DDD690}"/>
                </a:ext>
              </a:extLst>
            </p:cNvPr>
            <p:cNvSpPr/>
            <p:nvPr/>
          </p:nvSpPr>
          <p:spPr>
            <a:xfrm>
              <a:off x="7349281" y="4823934"/>
              <a:ext cx="320040" cy="32004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a:p>
          </p:txBody>
        </p:sp>
        <p:sp>
          <p:nvSpPr>
            <p:cNvPr id="16" name="TextBox 15">
              <a:extLst>
                <a:ext uri="{FF2B5EF4-FFF2-40B4-BE49-F238E27FC236}">
                  <a16:creationId xmlns:a16="http://schemas.microsoft.com/office/drawing/2014/main" id="{324D8C1D-EA99-4C41-703F-9C6E8739B4C7}"/>
                </a:ext>
              </a:extLst>
            </p:cNvPr>
            <p:cNvSpPr txBox="1"/>
            <p:nvPr/>
          </p:nvSpPr>
          <p:spPr>
            <a:xfrm>
              <a:off x="6124317" y="3433021"/>
              <a:ext cx="466339" cy="215443"/>
            </a:xfrm>
            <a:prstGeom prst="rect">
              <a:avLst/>
            </a:prstGeom>
            <a:noFill/>
          </p:spPr>
          <p:txBody>
            <a:bodyPr wrap="square" lIns="0" tIns="0" rIns="0" bIns="0" rtlCol="0">
              <a:spAutoFit/>
            </a:bodyPr>
            <a:lstStyle/>
            <a:p>
              <a:r>
                <a:rPr lang="en-US" sz="1260"/>
                <a:t>UDP</a:t>
              </a:r>
            </a:p>
          </p:txBody>
        </p:sp>
        <p:sp>
          <p:nvSpPr>
            <p:cNvPr id="17" name="TextBox 16">
              <a:extLst>
                <a:ext uri="{FF2B5EF4-FFF2-40B4-BE49-F238E27FC236}">
                  <a16:creationId xmlns:a16="http://schemas.microsoft.com/office/drawing/2014/main" id="{B3F50CDF-92AE-D69B-58B9-A104BE768BC8}"/>
                </a:ext>
              </a:extLst>
            </p:cNvPr>
            <p:cNvSpPr txBox="1"/>
            <p:nvPr/>
          </p:nvSpPr>
          <p:spPr>
            <a:xfrm>
              <a:off x="6699547" y="2166342"/>
              <a:ext cx="485477" cy="215443"/>
            </a:xfrm>
            <a:prstGeom prst="rect">
              <a:avLst/>
            </a:prstGeom>
            <a:noFill/>
          </p:spPr>
          <p:txBody>
            <a:bodyPr wrap="square" lIns="0" tIns="0" rIns="0" bIns="0" rtlCol="0">
              <a:spAutoFit/>
            </a:bodyPr>
            <a:lstStyle/>
            <a:p>
              <a:r>
                <a:rPr lang="en-US" sz="1260"/>
                <a:t>UDP</a:t>
              </a:r>
            </a:p>
          </p:txBody>
        </p:sp>
        <p:sp>
          <p:nvSpPr>
            <p:cNvPr id="19" name="TextBox 18">
              <a:extLst>
                <a:ext uri="{FF2B5EF4-FFF2-40B4-BE49-F238E27FC236}">
                  <a16:creationId xmlns:a16="http://schemas.microsoft.com/office/drawing/2014/main" id="{77A06CBA-2787-ED0A-EE38-779C96C5A9EF}"/>
                </a:ext>
              </a:extLst>
            </p:cNvPr>
            <p:cNvSpPr txBox="1"/>
            <p:nvPr/>
          </p:nvSpPr>
          <p:spPr>
            <a:xfrm>
              <a:off x="6196937" y="4773887"/>
              <a:ext cx="349816" cy="215443"/>
            </a:xfrm>
            <a:prstGeom prst="rect">
              <a:avLst/>
            </a:prstGeom>
            <a:noFill/>
          </p:spPr>
          <p:txBody>
            <a:bodyPr wrap="square" lIns="0" tIns="0" rIns="0" bIns="0" rtlCol="0">
              <a:spAutoFit/>
            </a:bodyPr>
            <a:lstStyle/>
            <a:p>
              <a:r>
                <a:rPr lang="en-US" sz="1260"/>
                <a:t>TCP</a:t>
              </a:r>
            </a:p>
          </p:txBody>
        </p:sp>
        <p:sp>
          <p:nvSpPr>
            <p:cNvPr id="20" name="TextBox 19">
              <a:extLst>
                <a:ext uri="{FF2B5EF4-FFF2-40B4-BE49-F238E27FC236}">
                  <a16:creationId xmlns:a16="http://schemas.microsoft.com/office/drawing/2014/main" id="{1A9076A5-5429-40DD-99FC-728224F7F8D6}"/>
                </a:ext>
              </a:extLst>
            </p:cNvPr>
            <p:cNvSpPr txBox="1"/>
            <p:nvPr/>
          </p:nvSpPr>
          <p:spPr>
            <a:xfrm>
              <a:off x="6742103" y="5223707"/>
              <a:ext cx="333096" cy="215443"/>
            </a:xfrm>
            <a:prstGeom prst="rect">
              <a:avLst/>
            </a:prstGeom>
            <a:noFill/>
          </p:spPr>
          <p:txBody>
            <a:bodyPr wrap="square" lIns="0" tIns="0" rIns="0" bIns="0" rtlCol="0">
              <a:spAutoFit/>
            </a:bodyPr>
            <a:lstStyle/>
            <a:p>
              <a:r>
                <a:rPr lang="en-US" sz="1260"/>
                <a:t>TCP</a:t>
              </a:r>
            </a:p>
          </p:txBody>
        </p:sp>
        <p:sp>
          <p:nvSpPr>
            <p:cNvPr id="21" name="TextBox 20">
              <a:extLst>
                <a:ext uri="{FF2B5EF4-FFF2-40B4-BE49-F238E27FC236}">
                  <a16:creationId xmlns:a16="http://schemas.microsoft.com/office/drawing/2014/main" id="{F117E629-7622-06ED-F344-F053EC2DA24C}"/>
                </a:ext>
              </a:extLst>
            </p:cNvPr>
            <p:cNvSpPr txBox="1"/>
            <p:nvPr/>
          </p:nvSpPr>
          <p:spPr>
            <a:xfrm>
              <a:off x="7767332" y="4618987"/>
              <a:ext cx="1292668" cy="215443"/>
            </a:xfrm>
            <a:prstGeom prst="rect">
              <a:avLst/>
            </a:prstGeom>
            <a:solidFill>
              <a:schemeClr val="bg1"/>
            </a:solidFill>
          </p:spPr>
          <p:txBody>
            <a:bodyPr wrap="square" lIns="0" tIns="0" rIns="0" bIns="0" rtlCol="0">
              <a:spAutoFit/>
            </a:bodyPr>
            <a:lstStyle/>
            <a:p>
              <a:r>
                <a:rPr lang="en-US" sz="1260"/>
                <a:t>DC egress point</a:t>
              </a:r>
            </a:p>
          </p:txBody>
        </p:sp>
      </p:grpSp>
      <p:cxnSp>
        <p:nvCxnSpPr>
          <p:cNvPr id="156" name="Straight Connector 155">
            <a:extLst>
              <a:ext uri="{FF2B5EF4-FFF2-40B4-BE49-F238E27FC236}">
                <a16:creationId xmlns:a16="http://schemas.microsoft.com/office/drawing/2014/main" id="{9CB53599-44C5-6E8E-70C4-7BEDAEFBF409}"/>
              </a:ext>
              <a:ext uri="{C183D7F6-B498-43B3-948B-1728B52AA6E4}">
                <adec:decorative xmlns:adec="http://schemas.microsoft.com/office/drawing/2017/decorative" val="1"/>
              </a:ext>
            </a:extLst>
          </p:cNvPr>
          <p:cNvCxnSpPr>
            <a:cxnSpLocks/>
          </p:cNvCxnSpPr>
          <p:nvPr/>
        </p:nvCxnSpPr>
        <p:spPr>
          <a:xfrm>
            <a:off x="1334996" y="1935512"/>
            <a:ext cx="414337" cy="0"/>
          </a:xfrm>
          <a:prstGeom prst="line">
            <a:avLst/>
          </a:prstGeom>
          <a:ln w="76200">
            <a:solidFill>
              <a:schemeClr val="accent3">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EF251BF6-173B-CA08-EDD3-3E7F8E3E200B}"/>
              </a:ext>
              <a:ext uri="{C183D7F6-B498-43B3-948B-1728B52AA6E4}">
                <adec:decorative xmlns:adec="http://schemas.microsoft.com/office/drawing/2017/decorative" val="1"/>
              </a:ext>
            </a:extLst>
          </p:cNvPr>
          <p:cNvCxnSpPr>
            <a:cxnSpLocks/>
          </p:cNvCxnSpPr>
          <p:nvPr/>
        </p:nvCxnSpPr>
        <p:spPr>
          <a:xfrm>
            <a:off x="1334996" y="2317913"/>
            <a:ext cx="414337" cy="0"/>
          </a:xfrm>
          <a:prstGeom prst="line">
            <a:avLst/>
          </a:prstGeom>
          <a:ln w="76200">
            <a:solidFill>
              <a:schemeClr val="accent3"/>
            </a:solidFill>
          </a:ln>
        </p:spPr>
        <p:style>
          <a:lnRef idx="1">
            <a:schemeClr val="accent1"/>
          </a:lnRef>
          <a:fillRef idx="0">
            <a:schemeClr val="accent1"/>
          </a:fillRef>
          <a:effectRef idx="0">
            <a:schemeClr val="accent1"/>
          </a:effectRef>
          <a:fontRef idx="minor">
            <a:schemeClr val="tx1"/>
          </a:fontRef>
        </p:style>
      </p:cxnSp>
      <p:sp>
        <p:nvSpPr>
          <p:cNvPr id="159" name="Rectangle 158">
            <a:extLst>
              <a:ext uri="{FF2B5EF4-FFF2-40B4-BE49-F238E27FC236}">
                <a16:creationId xmlns:a16="http://schemas.microsoft.com/office/drawing/2014/main" id="{7AC85069-30F9-D46D-51CE-81EE3E1C4AAA}"/>
              </a:ext>
              <a:ext uri="{C183D7F6-B498-43B3-948B-1728B52AA6E4}">
                <adec:decorative xmlns:adec="http://schemas.microsoft.com/office/drawing/2017/decorative" val="1"/>
              </a:ext>
            </a:extLst>
          </p:cNvPr>
          <p:cNvSpPr/>
          <p:nvPr/>
        </p:nvSpPr>
        <p:spPr bwMode="auto">
          <a:xfrm>
            <a:off x="1123950" y="1635920"/>
            <a:ext cx="9944100" cy="4349116"/>
          </a:xfrm>
          <a:prstGeom prst="rect">
            <a:avLst/>
          </a:pr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sp>
        <p:nvSpPr>
          <p:cNvPr id="223" name="TextBox 222">
            <a:extLst>
              <a:ext uri="{FF2B5EF4-FFF2-40B4-BE49-F238E27FC236}">
                <a16:creationId xmlns:a16="http://schemas.microsoft.com/office/drawing/2014/main" id="{3B7F0AF9-897E-3BAC-6C41-9BF91A25461B}"/>
              </a:ext>
              <a:ext uri="{C183D7F6-B498-43B3-948B-1728B52AA6E4}">
                <adec:decorative xmlns:adec="http://schemas.microsoft.com/office/drawing/2017/decorative" val="1"/>
              </a:ext>
            </a:extLst>
          </p:cNvPr>
          <p:cNvSpPr txBox="1"/>
          <p:nvPr/>
        </p:nvSpPr>
        <p:spPr>
          <a:xfrm>
            <a:off x="5584504" y="2589133"/>
            <a:ext cx="381481" cy="193899"/>
          </a:xfrm>
          <a:prstGeom prst="rect">
            <a:avLst/>
          </a:prstGeom>
          <a:noFill/>
        </p:spPr>
        <p:txBody>
          <a:bodyPr wrap="square" lIns="0" tIns="0" rIns="0" bIns="0" rtlCol="0">
            <a:spAutoFit/>
          </a:bodyPr>
          <a:lstStyle/>
          <a:p>
            <a:r>
              <a:rPr lang="en-US" sz="1260"/>
              <a:t>UDP</a:t>
            </a:r>
          </a:p>
        </p:txBody>
      </p:sp>
      <p:sp>
        <p:nvSpPr>
          <p:cNvPr id="4" name="Title 1">
            <a:extLst>
              <a:ext uri="{FF2B5EF4-FFF2-40B4-BE49-F238E27FC236}">
                <a16:creationId xmlns:a16="http://schemas.microsoft.com/office/drawing/2014/main" id="{3635C1D7-5482-5869-799A-E61F7C3E7122}"/>
              </a:ext>
            </a:extLst>
          </p:cNvPr>
          <p:cNvSpPr>
            <a:spLocks noGrp="1"/>
          </p:cNvSpPr>
          <p:nvPr>
            <p:ph type="title"/>
          </p:nvPr>
        </p:nvSpPr>
        <p:spPr>
          <a:xfrm>
            <a:off x="1139036" y="754381"/>
            <a:ext cx="9916668" cy="498599"/>
          </a:xfrm>
        </p:spPr>
        <p:txBody>
          <a:bodyPr>
            <a:normAutofit/>
          </a:bodyPr>
          <a:lstStyle/>
          <a:p>
            <a:r>
              <a:rPr lang="en-US" sz="2880"/>
              <a:t>SMILES + Rendezvous in action</a:t>
            </a:r>
          </a:p>
        </p:txBody>
      </p:sp>
      <p:sp>
        <p:nvSpPr>
          <p:cNvPr id="8" name="TextBox 7">
            <a:extLst>
              <a:ext uri="{FF2B5EF4-FFF2-40B4-BE49-F238E27FC236}">
                <a16:creationId xmlns:a16="http://schemas.microsoft.com/office/drawing/2014/main" id="{8F22389A-7773-3085-671E-B027DC8F5040}"/>
              </a:ext>
            </a:extLst>
          </p:cNvPr>
          <p:cNvSpPr txBox="1"/>
          <p:nvPr/>
        </p:nvSpPr>
        <p:spPr>
          <a:xfrm>
            <a:off x="1926896" y="1813287"/>
            <a:ext cx="992964" cy="221599"/>
          </a:xfrm>
          <a:prstGeom prst="rect">
            <a:avLst/>
          </a:prstGeom>
          <a:noFill/>
        </p:spPr>
        <p:txBody>
          <a:bodyPr wrap="none" lIns="0" tIns="0" rIns="0" bIns="0" rtlCol="0">
            <a:spAutoFit/>
          </a:bodyPr>
          <a:lstStyle/>
          <a:p>
            <a:r>
              <a:rPr lang="en-US" sz="1440"/>
              <a:t>Active traffic</a:t>
            </a:r>
          </a:p>
        </p:txBody>
      </p:sp>
      <p:sp>
        <p:nvSpPr>
          <p:cNvPr id="9" name="TextBox 8">
            <a:extLst>
              <a:ext uri="{FF2B5EF4-FFF2-40B4-BE49-F238E27FC236}">
                <a16:creationId xmlns:a16="http://schemas.microsoft.com/office/drawing/2014/main" id="{57BE8134-E0CC-9D72-B4DF-08A3446D44C6}"/>
              </a:ext>
            </a:extLst>
          </p:cNvPr>
          <p:cNvSpPr txBox="1"/>
          <p:nvPr/>
        </p:nvSpPr>
        <p:spPr>
          <a:xfrm>
            <a:off x="1926898" y="2195687"/>
            <a:ext cx="1009700" cy="221599"/>
          </a:xfrm>
          <a:prstGeom prst="rect">
            <a:avLst/>
          </a:prstGeom>
          <a:noFill/>
        </p:spPr>
        <p:txBody>
          <a:bodyPr wrap="none" lIns="0" tIns="0" rIns="0" bIns="0" rtlCol="0">
            <a:spAutoFit/>
          </a:bodyPr>
          <a:lstStyle/>
          <a:p>
            <a:r>
              <a:rPr lang="en-US" sz="1440"/>
              <a:t>Backup links</a:t>
            </a:r>
          </a:p>
        </p:txBody>
      </p:sp>
      <p:sp>
        <p:nvSpPr>
          <p:cNvPr id="2" name="Rectangle 1" descr="A diagram depicting a network with two main clusters on the left and right, connected by lines representing data flow. The left cluster is labeled &quot;Home router&quot; and the right &quot;DC egress point.&quot; A central &quot;Relay server&quot; is connected to both clusters. Lines are color-coded to indicate &quot;Active traffic&quot; (light purple) and &quot;Backup links&quot; (dark purple). Labels indicate the use of UDP and TCP protocols. Additional nodes are labeled &quot;ISP peering node&quot; and &quot;AVD Gateway clusters.">
            <a:extLst>
              <a:ext uri="{FF2B5EF4-FFF2-40B4-BE49-F238E27FC236}">
                <a16:creationId xmlns:a16="http://schemas.microsoft.com/office/drawing/2014/main" id="{3C71C6CE-FA74-3704-6CE8-49683D77CF0D}"/>
              </a:ext>
            </a:extLst>
          </p:cNvPr>
          <p:cNvSpPr/>
          <p:nvPr/>
        </p:nvSpPr>
        <p:spPr bwMode="auto">
          <a:xfrm>
            <a:off x="1334995" y="2589132"/>
            <a:ext cx="228194" cy="1938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35487580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2D5C8A-5121-A044-1FF7-98EEAC4F66B9}"/>
            </a:ext>
          </a:extLst>
        </p:cNvPr>
        <p:cNvGrpSpPr/>
        <p:nvPr/>
      </p:nvGrpSpPr>
      <p:grpSpPr>
        <a:xfrm>
          <a:off x="0" y="0"/>
          <a:ext cx="0" cy="0"/>
          <a:chOff x="0" y="0"/>
          <a:chExt cx="0" cy="0"/>
        </a:xfrm>
      </p:grpSpPr>
      <p:sp>
        <p:nvSpPr>
          <p:cNvPr id="10" name="Graphic 31">
            <a:extLst>
              <a:ext uri="{FF2B5EF4-FFF2-40B4-BE49-F238E27FC236}">
                <a16:creationId xmlns:a16="http://schemas.microsoft.com/office/drawing/2014/main" id="{8691F25F-C88C-2547-CA2F-4D28A0EC1EF6}"/>
              </a:ext>
              <a:ext uri="{C183D7F6-B498-43B3-948B-1728B52AA6E4}">
                <adec:decorative xmlns:adec="http://schemas.microsoft.com/office/drawing/2017/decorative" val="1"/>
              </a:ext>
            </a:extLst>
          </p:cNvPr>
          <p:cNvSpPr/>
          <p:nvPr/>
        </p:nvSpPr>
        <p:spPr>
          <a:xfrm>
            <a:off x="1259467" y="1841765"/>
            <a:ext cx="626855" cy="564316"/>
          </a:xfrm>
          <a:custGeom>
            <a:avLst/>
            <a:gdLst>
              <a:gd name="connsiteX0" fmla="*/ 198244 w 311045"/>
              <a:gd name="connsiteY0" fmla="*/ 186583 h 280014"/>
              <a:gd name="connsiteX1" fmla="*/ 225454 w 311045"/>
              <a:gd name="connsiteY1" fmla="*/ 213793 h 280014"/>
              <a:gd name="connsiteX2" fmla="*/ 225437 w 311045"/>
              <a:gd name="connsiteY2" fmla="*/ 228752 h 280014"/>
              <a:gd name="connsiteX3" fmla="*/ 156524 w 311045"/>
              <a:gd name="connsiteY3" fmla="*/ 280014 h 280014"/>
              <a:gd name="connsiteX4" fmla="*/ 85517 w 311045"/>
              <a:gd name="connsiteY4" fmla="*/ 229342 h 280014"/>
              <a:gd name="connsiteX5" fmla="*/ 85517 w 311045"/>
              <a:gd name="connsiteY5" fmla="*/ 213793 h 280014"/>
              <a:gd name="connsiteX6" fmla="*/ 112727 w 311045"/>
              <a:gd name="connsiteY6" fmla="*/ 186583 h 280014"/>
              <a:gd name="connsiteX7" fmla="*/ 198244 w 311045"/>
              <a:gd name="connsiteY7" fmla="*/ 186583 h 280014"/>
              <a:gd name="connsiteX8" fmla="*/ 198244 w 311045"/>
              <a:gd name="connsiteY8" fmla="*/ 209906 h 280014"/>
              <a:gd name="connsiteX9" fmla="*/ 112727 w 311045"/>
              <a:gd name="connsiteY9" fmla="*/ 209906 h 280014"/>
              <a:gd name="connsiteX10" fmla="*/ 108840 w 311045"/>
              <a:gd name="connsiteY10" fmla="*/ 213793 h 280014"/>
              <a:gd name="connsiteX11" fmla="*/ 108840 w 311045"/>
              <a:gd name="connsiteY11" fmla="*/ 229342 h 280014"/>
              <a:gd name="connsiteX12" fmla="*/ 156524 w 311045"/>
              <a:gd name="connsiteY12" fmla="*/ 256692 h 280014"/>
              <a:gd name="connsiteX13" fmla="*/ 202132 w 311045"/>
              <a:gd name="connsiteY13" fmla="*/ 229373 h 280014"/>
              <a:gd name="connsiteX14" fmla="*/ 202132 w 311045"/>
              <a:gd name="connsiteY14" fmla="*/ 213793 h 280014"/>
              <a:gd name="connsiteX15" fmla="*/ 198244 w 311045"/>
              <a:gd name="connsiteY15" fmla="*/ 209906 h 280014"/>
              <a:gd name="connsiteX16" fmla="*/ 27210 w 311045"/>
              <a:gd name="connsiteY16" fmla="*/ 108840 h 280014"/>
              <a:gd name="connsiteX17" fmla="*/ 95251 w 311045"/>
              <a:gd name="connsiteY17" fmla="*/ 108842 h 280014"/>
              <a:gd name="connsiteX18" fmla="*/ 93292 w 311045"/>
              <a:gd name="connsiteY18" fmla="*/ 124389 h 280014"/>
              <a:gd name="connsiteX19" fmla="*/ 93771 w 311045"/>
              <a:gd name="connsiteY19" fmla="*/ 132152 h 280014"/>
              <a:gd name="connsiteX20" fmla="*/ 27210 w 311045"/>
              <a:gd name="connsiteY20" fmla="*/ 132163 h 280014"/>
              <a:gd name="connsiteX21" fmla="*/ 23323 w 311045"/>
              <a:gd name="connsiteY21" fmla="*/ 136050 h 280014"/>
              <a:gd name="connsiteX22" fmla="*/ 23323 w 311045"/>
              <a:gd name="connsiteY22" fmla="*/ 151599 h 280014"/>
              <a:gd name="connsiteX23" fmla="*/ 71007 w 311045"/>
              <a:gd name="connsiteY23" fmla="*/ 178949 h 280014"/>
              <a:gd name="connsiteX24" fmla="*/ 89783 w 311045"/>
              <a:gd name="connsiteY24" fmla="*/ 177747 h 280014"/>
              <a:gd name="connsiteX25" fmla="*/ 71542 w 311045"/>
              <a:gd name="connsiteY25" fmla="*/ 202259 h 280014"/>
              <a:gd name="connsiteX26" fmla="*/ 71007 w 311045"/>
              <a:gd name="connsiteY26" fmla="*/ 202272 h 280014"/>
              <a:gd name="connsiteX27" fmla="*/ 0 w 311045"/>
              <a:gd name="connsiteY27" fmla="*/ 151599 h 280014"/>
              <a:gd name="connsiteX28" fmla="*/ 0 w 311045"/>
              <a:gd name="connsiteY28" fmla="*/ 136050 h 280014"/>
              <a:gd name="connsiteX29" fmla="*/ 27210 w 311045"/>
              <a:gd name="connsiteY29" fmla="*/ 108840 h 280014"/>
              <a:gd name="connsiteX30" fmla="*/ 283762 w 311045"/>
              <a:gd name="connsiteY30" fmla="*/ 108840 h 280014"/>
              <a:gd name="connsiteX31" fmla="*/ 310972 w 311045"/>
              <a:gd name="connsiteY31" fmla="*/ 136050 h 280014"/>
              <a:gd name="connsiteX32" fmla="*/ 310955 w 311045"/>
              <a:gd name="connsiteY32" fmla="*/ 151009 h 280014"/>
              <a:gd name="connsiteX33" fmla="*/ 242042 w 311045"/>
              <a:gd name="connsiteY33" fmla="*/ 202272 h 280014"/>
              <a:gd name="connsiteX34" fmla="*/ 239425 w 311045"/>
              <a:gd name="connsiteY34" fmla="*/ 202245 h 280014"/>
              <a:gd name="connsiteX35" fmla="*/ 220484 w 311045"/>
              <a:gd name="connsiteY35" fmla="*/ 177266 h 280014"/>
              <a:gd name="connsiteX36" fmla="*/ 242042 w 311045"/>
              <a:gd name="connsiteY36" fmla="*/ 178949 h 280014"/>
              <a:gd name="connsiteX37" fmla="*/ 287649 w 311045"/>
              <a:gd name="connsiteY37" fmla="*/ 151630 h 280014"/>
              <a:gd name="connsiteX38" fmla="*/ 287649 w 311045"/>
              <a:gd name="connsiteY38" fmla="*/ 136050 h 280014"/>
              <a:gd name="connsiteX39" fmla="*/ 283762 w 311045"/>
              <a:gd name="connsiteY39" fmla="*/ 132163 h 280014"/>
              <a:gd name="connsiteX40" fmla="*/ 217201 w 311045"/>
              <a:gd name="connsiteY40" fmla="*/ 132151 h 280014"/>
              <a:gd name="connsiteX41" fmla="*/ 217680 w 311045"/>
              <a:gd name="connsiteY41" fmla="*/ 124389 h 280014"/>
              <a:gd name="connsiteX42" fmla="*/ 215721 w 311045"/>
              <a:gd name="connsiteY42" fmla="*/ 108842 h 280014"/>
              <a:gd name="connsiteX43" fmla="*/ 283762 w 311045"/>
              <a:gd name="connsiteY43" fmla="*/ 108840 h 280014"/>
              <a:gd name="connsiteX44" fmla="*/ 155486 w 311045"/>
              <a:gd name="connsiteY44" fmla="*/ 77743 h 280014"/>
              <a:gd name="connsiteX45" fmla="*/ 202132 w 311045"/>
              <a:gd name="connsiteY45" fmla="*/ 124389 h 280014"/>
              <a:gd name="connsiteX46" fmla="*/ 155486 w 311045"/>
              <a:gd name="connsiteY46" fmla="*/ 171034 h 280014"/>
              <a:gd name="connsiteX47" fmla="*/ 108840 w 311045"/>
              <a:gd name="connsiteY47" fmla="*/ 124389 h 280014"/>
              <a:gd name="connsiteX48" fmla="*/ 155486 w 311045"/>
              <a:gd name="connsiteY48" fmla="*/ 77743 h 280014"/>
              <a:gd name="connsiteX49" fmla="*/ 155486 w 311045"/>
              <a:gd name="connsiteY49" fmla="*/ 101066 h 280014"/>
              <a:gd name="connsiteX50" fmla="*/ 132163 w 311045"/>
              <a:gd name="connsiteY50" fmla="*/ 124389 h 280014"/>
              <a:gd name="connsiteX51" fmla="*/ 155486 w 311045"/>
              <a:gd name="connsiteY51" fmla="*/ 147712 h 280014"/>
              <a:gd name="connsiteX52" fmla="*/ 178809 w 311045"/>
              <a:gd name="connsiteY52" fmla="*/ 124389 h 280014"/>
              <a:gd name="connsiteX53" fmla="*/ 155486 w 311045"/>
              <a:gd name="connsiteY53" fmla="*/ 101066 h 280014"/>
              <a:gd name="connsiteX54" fmla="*/ 69969 w 311045"/>
              <a:gd name="connsiteY54" fmla="*/ 0 h 280014"/>
              <a:gd name="connsiteX55" fmla="*/ 116614 w 311045"/>
              <a:gd name="connsiteY55" fmla="*/ 46646 h 280014"/>
              <a:gd name="connsiteX56" fmla="*/ 69969 w 311045"/>
              <a:gd name="connsiteY56" fmla="*/ 93292 h 280014"/>
              <a:gd name="connsiteX57" fmla="*/ 23323 w 311045"/>
              <a:gd name="connsiteY57" fmla="*/ 46646 h 280014"/>
              <a:gd name="connsiteX58" fmla="*/ 69969 w 311045"/>
              <a:gd name="connsiteY58" fmla="*/ 0 h 280014"/>
              <a:gd name="connsiteX59" fmla="*/ 241003 w 311045"/>
              <a:gd name="connsiteY59" fmla="*/ 0 h 280014"/>
              <a:gd name="connsiteX60" fmla="*/ 287649 w 311045"/>
              <a:gd name="connsiteY60" fmla="*/ 46646 h 280014"/>
              <a:gd name="connsiteX61" fmla="*/ 241003 w 311045"/>
              <a:gd name="connsiteY61" fmla="*/ 93292 h 280014"/>
              <a:gd name="connsiteX62" fmla="*/ 194357 w 311045"/>
              <a:gd name="connsiteY62" fmla="*/ 46646 h 280014"/>
              <a:gd name="connsiteX63" fmla="*/ 241003 w 311045"/>
              <a:gd name="connsiteY63" fmla="*/ 0 h 280014"/>
              <a:gd name="connsiteX64" fmla="*/ 69969 w 311045"/>
              <a:gd name="connsiteY64" fmla="*/ 23323 h 280014"/>
              <a:gd name="connsiteX65" fmla="*/ 46646 w 311045"/>
              <a:gd name="connsiteY65" fmla="*/ 46646 h 280014"/>
              <a:gd name="connsiteX66" fmla="*/ 69969 w 311045"/>
              <a:gd name="connsiteY66" fmla="*/ 69969 h 280014"/>
              <a:gd name="connsiteX67" fmla="*/ 93292 w 311045"/>
              <a:gd name="connsiteY67" fmla="*/ 46646 h 280014"/>
              <a:gd name="connsiteX68" fmla="*/ 69969 w 311045"/>
              <a:gd name="connsiteY68" fmla="*/ 23323 h 280014"/>
              <a:gd name="connsiteX69" fmla="*/ 241003 w 311045"/>
              <a:gd name="connsiteY69" fmla="*/ 23323 h 280014"/>
              <a:gd name="connsiteX70" fmla="*/ 217680 w 311045"/>
              <a:gd name="connsiteY70" fmla="*/ 46646 h 280014"/>
              <a:gd name="connsiteX71" fmla="*/ 241003 w 311045"/>
              <a:gd name="connsiteY71" fmla="*/ 69969 h 280014"/>
              <a:gd name="connsiteX72" fmla="*/ 264326 w 311045"/>
              <a:gd name="connsiteY72" fmla="*/ 46646 h 280014"/>
              <a:gd name="connsiteX73" fmla="*/ 241003 w 311045"/>
              <a:gd name="connsiteY73" fmla="*/ 23323 h 28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Lst>
            <a:rect l="l" t="t" r="r" b="b"/>
            <a:pathLst>
              <a:path w="311045" h="280014">
                <a:moveTo>
                  <a:pt x="198244" y="186583"/>
                </a:moveTo>
                <a:cubicBezTo>
                  <a:pt x="213272" y="186583"/>
                  <a:pt x="225454" y="198765"/>
                  <a:pt x="225454" y="213793"/>
                </a:cubicBezTo>
                <a:lnTo>
                  <a:pt x="225437" y="228752"/>
                </a:lnTo>
                <a:cubicBezTo>
                  <a:pt x="227252" y="262790"/>
                  <a:pt x="201943" y="280014"/>
                  <a:pt x="156524" y="280014"/>
                </a:cubicBezTo>
                <a:cubicBezTo>
                  <a:pt x="111295" y="280014"/>
                  <a:pt x="85517" y="263070"/>
                  <a:pt x="85517" y="229342"/>
                </a:cubicBezTo>
                <a:lnTo>
                  <a:pt x="85517" y="213793"/>
                </a:lnTo>
                <a:cubicBezTo>
                  <a:pt x="85517" y="198765"/>
                  <a:pt x="97700" y="186583"/>
                  <a:pt x="112727" y="186583"/>
                </a:cubicBezTo>
                <a:lnTo>
                  <a:pt x="198244" y="186583"/>
                </a:lnTo>
                <a:close/>
                <a:moveTo>
                  <a:pt x="198244" y="209906"/>
                </a:moveTo>
                <a:lnTo>
                  <a:pt x="112727" y="209906"/>
                </a:lnTo>
                <a:cubicBezTo>
                  <a:pt x="110580" y="209906"/>
                  <a:pt x="108840" y="211646"/>
                  <a:pt x="108840" y="213793"/>
                </a:cubicBezTo>
                <a:lnTo>
                  <a:pt x="108840" y="229342"/>
                </a:lnTo>
                <a:cubicBezTo>
                  <a:pt x="108840" y="247630"/>
                  <a:pt x="122627" y="256692"/>
                  <a:pt x="156524" y="256692"/>
                </a:cubicBezTo>
                <a:cubicBezTo>
                  <a:pt x="190232" y="256692"/>
                  <a:pt x="203103" y="247930"/>
                  <a:pt x="202132" y="229373"/>
                </a:cubicBezTo>
                <a:lnTo>
                  <a:pt x="202132" y="213793"/>
                </a:lnTo>
                <a:cubicBezTo>
                  <a:pt x="202132" y="211646"/>
                  <a:pt x="200392" y="209906"/>
                  <a:pt x="198244" y="209906"/>
                </a:cubicBezTo>
                <a:close/>
                <a:moveTo>
                  <a:pt x="27210" y="108840"/>
                </a:moveTo>
                <a:lnTo>
                  <a:pt x="95251" y="108842"/>
                </a:lnTo>
                <a:cubicBezTo>
                  <a:pt x="93972" y="113811"/>
                  <a:pt x="93292" y="119020"/>
                  <a:pt x="93292" y="124389"/>
                </a:cubicBezTo>
                <a:cubicBezTo>
                  <a:pt x="93292" y="127018"/>
                  <a:pt x="93455" y="129610"/>
                  <a:pt x="93771" y="132152"/>
                </a:cubicBezTo>
                <a:lnTo>
                  <a:pt x="27210" y="132163"/>
                </a:lnTo>
                <a:cubicBezTo>
                  <a:pt x="25063" y="132163"/>
                  <a:pt x="23323" y="133903"/>
                  <a:pt x="23323" y="136050"/>
                </a:cubicBezTo>
                <a:lnTo>
                  <a:pt x="23323" y="151599"/>
                </a:lnTo>
                <a:cubicBezTo>
                  <a:pt x="23323" y="169887"/>
                  <a:pt x="37109" y="178949"/>
                  <a:pt x="71007" y="178949"/>
                </a:cubicBezTo>
                <a:cubicBezTo>
                  <a:pt x="78189" y="178949"/>
                  <a:pt x="84425" y="178552"/>
                  <a:pt x="89783" y="177747"/>
                </a:cubicBezTo>
                <a:cubicBezTo>
                  <a:pt x="80995" y="183313"/>
                  <a:pt x="74407" y="192009"/>
                  <a:pt x="71542" y="202259"/>
                </a:cubicBezTo>
                <a:lnTo>
                  <a:pt x="71007" y="202272"/>
                </a:lnTo>
                <a:cubicBezTo>
                  <a:pt x="25777" y="202272"/>
                  <a:pt x="0" y="185327"/>
                  <a:pt x="0" y="151599"/>
                </a:cubicBezTo>
                <a:lnTo>
                  <a:pt x="0" y="136050"/>
                </a:lnTo>
                <a:cubicBezTo>
                  <a:pt x="0" y="121022"/>
                  <a:pt x="12182" y="108840"/>
                  <a:pt x="27210" y="108840"/>
                </a:cubicBezTo>
                <a:close/>
                <a:moveTo>
                  <a:pt x="283762" y="108840"/>
                </a:moveTo>
                <a:cubicBezTo>
                  <a:pt x="298789" y="108840"/>
                  <a:pt x="310972" y="121022"/>
                  <a:pt x="310972" y="136050"/>
                </a:cubicBezTo>
                <a:lnTo>
                  <a:pt x="310955" y="151009"/>
                </a:lnTo>
                <a:cubicBezTo>
                  <a:pt x="312769" y="185047"/>
                  <a:pt x="287461" y="202272"/>
                  <a:pt x="242042" y="202272"/>
                </a:cubicBezTo>
                <a:lnTo>
                  <a:pt x="239425" y="202245"/>
                </a:lnTo>
                <a:cubicBezTo>
                  <a:pt x="236480" y="191717"/>
                  <a:pt x="229606" y="182831"/>
                  <a:pt x="220484" y="177266"/>
                </a:cubicBezTo>
                <a:cubicBezTo>
                  <a:pt x="226496" y="178394"/>
                  <a:pt x="233653" y="178949"/>
                  <a:pt x="242042" y="178949"/>
                </a:cubicBezTo>
                <a:cubicBezTo>
                  <a:pt x="275749" y="178949"/>
                  <a:pt x="288621" y="170187"/>
                  <a:pt x="287649" y="151630"/>
                </a:cubicBezTo>
                <a:lnTo>
                  <a:pt x="287649" y="136050"/>
                </a:lnTo>
                <a:cubicBezTo>
                  <a:pt x="287649" y="133903"/>
                  <a:pt x="285909" y="132163"/>
                  <a:pt x="283762" y="132163"/>
                </a:cubicBezTo>
                <a:lnTo>
                  <a:pt x="217201" y="132151"/>
                </a:lnTo>
                <a:cubicBezTo>
                  <a:pt x="217517" y="129608"/>
                  <a:pt x="217680" y="127018"/>
                  <a:pt x="217680" y="124389"/>
                </a:cubicBezTo>
                <a:cubicBezTo>
                  <a:pt x="217680" y="119020"/>
                  <a:pt x="217001" y="113811"/>
                  <a:pt x="215721" y="108842"/>
                </a:cubicBezTo>
                <a:lnTo>
                  <a:pt x="283762" y="108840"/>
                </a:lnTo>
                <a:close/>
                <a:moveTo>
                  <a:pt x="155486" y="77743"/>
                </a:moveTo>
                <a:cubicBezTo>
                  <a:pt x="181248" y="77743"/>
                  <a:pt x="202132" y="98627"/>
                  <a:pt x="202132" y="124389"/>
                </a:cubicBezTo>
                <a:cubicBezTo>
                  <a:pt x="202132" y="150151"/>
                  <a:pt x="181248" y="171034"/>
                  <a:pt x="155486" y="171034"/>
                </a:cubicBezTo>
                <a:cubicBezTo>
                  <a:pt x="129723" y="171034"/>
                  <a:pt x="108840" y="150151"/>
                  <a:pt x="108840" y="124389"/>
                </a:cubicBezTo>
                <a:cubicBezTo>
                  <a:pt x="108840" y="98627"/>
                  <a:pt x="129723" y="77743"/>
                  <a:pt x="155486" y="77743"/>
                </a:cubicBezTo>
                <a:close/>
                <a:moveTo>
                  <a:pt x="155486" y="101066"/>
                </a:moveTo>
                <a:cubicBezTo>
                  <a:pt x="142605" y="101066"/>
                  <a:pt x="132163" y="111508"/>
                  <a:pt x="132163" y="124389"/>
                </a:cubicBezTo>
                <a:cubicBezTo>
                  <a:pt x="132163" y="137269"/>
                  <a:pt x="142605" y="147712"/>
                  <a:pt x="155486" y="147712"/>
                </a:cubicBezTo>
                <a:cubicBezTo>
                  <a:pt x="168366" y="147712"/>
                  <a:pt x="178809" y="137269"/>
                  <a:pt x="178809" y="124389"/>
                </a:cubicBezTo>
                <a:cubicBezTo>
                  <a:pt x="178809" y="111508"/>
                  <a:pt x="168366" y="101066"/>
                  <a:pt x="155486" y="101066"/>
                </a:cubicBezTo>
                <a:close/>
                <a:moveTo>
                  <a:pt x="69969" y="0"/>
                </a:moveTo>
                <a:cubicBezTo>
                  <a:pt x="95730" y="0"/>
                  <a:pt x="116614" y="20884"/>
                  <a:pt x="116614" y="46646"/>
                </a:cubicBezTo>
                <a:cubicBezTo>
                  <a:pt x="116614" y="72407"/>
                  <a:pt x="95730" y="93292"/>
                  <a:pt x="69969" y="93292"/>
                </a:cubicBezTo>
                <a:cubicBezTo>
                  <a:pt x="44207" y="93292"/>
                  <a:pt x="23323" y="72407"/>
                  <a:pt x="23323" y="46646"/>
                </a:cubicBezTo>
                <a:cubicBezTo>
                  <a:pt x="23323" y="20884"/>
                  <a:pt x="44207" y="0"/>
                  <a:pt x="69969" y="0"/>
                </a:cubicBezTo>
                <a:close/>
                <a:moveTo>
                  <a:pt x="241003" y="0"/>
                </a:moveTo>
                <a:cubicBezTo>
                  <a:pt x="266766" y="0"/>
                  <a:pt x="287649" y="20884"/>
                  <a:pt x="287649" y="46646"/>
                </a:cubicBezTo>
                <a:cubicBezTo>
                  <a:pt x="287649" y="72407"/>
                  <a:pt x="266766" y="93292"/>
                  <a:pt x="241003" y="93292"/>
                </a:cubicBezTo>
                <a:cubicBezTo>
                  <a:pt x="215241" y="93292"/>
                  <a:pt x="194357" y="72407"/>
                  <a:pt x="194357" y="46646"/>
                </a:cubicBezTo>
                <a:cubicBezTo>
                  <a:pt x="194357" y="20884"/>
                  <a:pt x="215241" y="0"/>
                  <a:pt x="241003" y="0"/>
                </a:cubicBezTo>
                <a:close/>
                <a:moveTo>
                  <a:pt x="69969" y="23323"/>
                </a:moveTo>
                <a:cubicBezTo>
                  <a:pt x="57088" y="23323"/>
                  <a:pt x="46646" y="33765"/>
                  <a:pt x="46646" y="46646"/>
                </a:cubicBezTo>
                <a:cubicBezTo>
                  <a:pt x="46646" y="59527"/>
                  <a:pt x="57088" y="69969"/>
                  <a:pt x="69969" y="69969"/>
                </a:cubicBezTo>
                <a:cubicBezTo>
                  <a:pt x="82850" y="69969"/>
                  <a:pt x="93292" y="59527"/>
                  <a:pt x="93292" y="46646"/>
                </a:cubicBezTo>
                <a:cubicBezTo>
                  <a:pt x="93292" y="33765"/>
                  <a:pt x="82850" y="23323"/>
                  <a:pt x="69969" y="23323"/>
                </a:cubicBezTo>
                <a:close/>
                <a:moveTo>
                  <a:pt x="241003" y="23323"/>
                </a:moveTo>
                <a:cubicBezTo>
                  <a:pt x="228123" y="23323"/>
                  <a:pt x="217680" y="33765"/>
                  <a:pt x="217680" y="46646"/>
                </a:cubicBezTo>
                <a:cubicBezTo>
                  <a:pt x="217680" y="59527"/>
                  <a:pt x="228123" y="69969"/>
                  <a:pt x="241003" y="69969"/>
                </a:cubicBezTo>
                <a:cubicBezTo>
                  <a:pt x="253883" y="69969"/>
                  <a:pt x="264326" y="59527"/>
                  <a:pt x="264326" y="46646"/>
                </a:cubicBezTo>
                <a:cubicBezTo>
                  <a:pt x="264326" y="33765"/>
                  <a:pt x="253883" y="23323"/>
                  <a:pt x="241003" y="23323"/>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11" name="Graphic 24">
            <a:extLst>
              <a:ext uri="{FF2B5EF4-FFF2-40B4-BE49-F238E27FC236}">
                <a16:creationId xmlns:a16="http://schemas.microsoft.com/office/drawing/2014/main" id="{93E95B22-53C0-61D5-410A-92A1DB85DA98}"/>
              </a:ext>
              <a:ext uri="{C183D7F6-B498-43B3-948B-1728B52AA6E4}">
                <adec:decorative xmlns:adec="http://schemas.microsoft.com/office/drawing/2017/decorative" val="1"/>
              </a:ext>
            </a:extLst>
          </p:cNvPr>
          <p:cNvSpPr>
            <a:spLocks/>
          </p:cNvSpPr>
          <p:nvPr/>
        </p:nvSpPr>
        <p:spPr>
          <a:xfrm>
            <a:off x="1289184" y="2797526"/>
            <a:ext cx="530825" cy="531354"/>
          </a:xfrm>
          <a:custGeom>
            <a:avLst/>
            <a:gdLst>
              <a:gd name="connsiteX0" fmla="*/ 159163 w 190531"/>
              <a:gd name="connsiteY0" fmla="*/ 2788 h 190511"/>
              <a:gd name="connsiteX1" fmla="*/ 145690 w 190531"/>
              <a:gd name="connsiteY1" fmla="*/ 2793 h 190511"/>
              <a:gd name="connsiteX2" fmla="*/ 145694 w 190531"/>
              <a:gd name="connsiteY2" fmla="*/ 16266 h 190511"/>
              <a:gd name="connsiteX3" fmla="*/ 158001 w 190531"/>
              <a:gd name="connsiteY3" fmla="*/ 28553 h 190511"/>
              <a:gd name="connsiteX4" fmla="*/ 104737 w 190531"/>
              <a:gd name="connsiteY4" fmla="*/ 28553 h 190511"/>
              <a:gd name="connsiteX5" fmla="*/ 76162 w 190531"/>
              <a:gd name="connsiteY5" fmla="*/ 57128 h 190511"/>
              <a:gd name="connsiteX6" fmla="*/ 76162 w 190531"/>
              <a:gd name="connsiteY6" fmla="*/ 142844 h 190511"/>
              <a:gd name="connsiteX7" fmla="*/ 66637 w 190531"/>
              <a:gd name="connsiteY7" fmla="*/ 152369 h 190511"/>
              <a:gd name="connsiteX8" fmla="*/ 55512 w 190531"/>
              <a:gd name="connsiteY8" fmla="*/ 152369 h 190511"/>
              <a:gd name="connsiteX9" fmla="*/ 18993 w 190531"/>
              <a:gd name="connsiteY9" fmla="*/ 135033 h 190511"/>
              <a:gd name="connsiteX10" fmla="*/ 0 w 190531"/>
              <a:gd name="connsiteY10" fmla="*/ 161932 h 190511"/>
              <a:gd name="connsiteX11" fmla="*/ 28571 w 190531"/>
              <a:gd name="connsiteY11" fmla="*/ 190511 h 190511"/>
              <a:gd name="connsiteX12" fmla="*/ 55531 w 190531"/>
              <a:gd name="connsiteY12" fmla="*/ 171419 h 190511"/>
              <a:gd name="connsiteX13" fmla="*/ 66637 w 190531"/>
              <a:gd name="connsiteY13" fmla="*/ 171419 h 190511"/>
              <a:gd name="connsiteX14" fmla="*/ 95212 w 190531"/>
              <a:gd name="connsiteY14" fmla="*/ 142844 h 190511"/>
              <a:gd name="connsiteX15" fmla="*/ 95212 w 190531"/>
              <a:gd name="connsiteY15" fmla="*/ 57119 h 190511"/>
              <a:gd name="connsiteX16" fmla="*/ 104737 w 190531"/>
              <a:gd name="connsiteY16" fmla="*/ 47594 h 190511"/>
              <a:gd name="connsiteX17" fmla="*/ 157972 w 190531"/>
              <a:gd name="connsiteY17" fmla="*/ 47594 h 190511"/>
              <a:gd name="connsiteX18" fmla="*/ 145637 w 190531"/>
              <a:gd name="connsiteY18" fmla="*/ 59890 h 190511"/>
              <a:gd name="connsiteX19" fmla="*/ 145177 w 190531"/>
              <a:gd name="connsiteY19" fmla="*/ 73353 h 190511"/>
              <a:gd name="connsiteX20" fmla="*/ 158640 w 190531"/>
              <a:gd name="connsiteY20" fmla="*/ 73813 h 190511"/>
              <a:gd name="connsiteX21" fmla="*/ 159068 w 190531"/>
              <a:gd name="connsiteY21" fmla="*/ 73387 h 190511"/>
              <a:gd name="connsiteX22" fmla="*/ 187738 w 190531"/>
              <a:gd name="connsiteY22" fmla="*/ 44812 h 190511"/>
              <a:gd name="connsiteX23" fmla="*/ 187745 w 190531"/>
              <a:gd name="connsiteY23" fmla="*/ 31342 h 190511"/>
              <a:gd name="connsiteX24" fmla="*/ 187738 w 190531"/>
              <a:gd name="connsiteY24" fmla="*/ 31334 h 190511"/>
              <a:gd name="connsiteX25" fmla="*/ 159163 w 190531"/>
              <a:gd name="connsiteY25" fmla="*/ 2788 h 1905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90531" h="190511">
                <a:moveTo>
                  <a:pt x="159163" y="2788"/>
                </a:moveTo>
                <a:cubicBezTo>
                  <a:pt x="155441" y="-931"/>
                  <a:pt x="149409" y="-929"/>
                  <a:pt x="145690" y="2793"/>
                </a:cubicBezTo>
                <a:cubicBezTo>
                  <a:pt x="141970" y="6515"/>
                  <a:pt x="141973" y="12547"/>
                  <a:pt x="145694" y="16266"/>
                </a:cubicBezTo>
                <a:lnTo>
                  <a:pt x="158001" y="28553"/>
                </a:lnTo>
                <a:lnTo>
                  <a:pt x="104737" y="28553"/>
                </a:lnTo>
                <a:cubicBezTo>
                  <a:pt x="88955" y="28553"/>
                  <a:pt x="76162" y="41347"/>
                  <a:pt x="76162" y="57128"/>
                </a:cubicBezTo>
                <a:lnTo>
                  <a:pt x="76162" y="142844"/>
                </a:lnTo>
                <a:cubicBezTo>
                  <a:pt x="76162" y="148104"/>
                  <a:pt x="71897" y="152369"/>
                  <a:pt x="66637" y="152369"/>
                </a:cubicBezTo>
                <a:lnTo>
                  <a:pt x="55512" y="152369"/>
                </a:lnTo>
                <a:cubicBezTo>
                  <a:pt x="50214" y="137497"/>
                  <a:pt x="33864" y="129736"/>
                  <a:pt x="18993" y="135033"/>
                </a:cubicBezTo>
                <a:cubicBezTo>
                  <a:pt x="7615" y="139086"/>
                  <a:pt x="12" y="149853"/>
                  <a:pt x="0" y="161932"/>
                </a:cubicBezTo>
                <a:cubicBezTo>
                  <a:pt x="-2" y="177714"/>
                  <a:pt x="12789" y="190509"/>
                  <a:pt x="28571" y="190511"/>
                </a:cubicBezTo>
                <a:cubicBezTo>
                  <a:pt x="40698" y="190513"/>
                  <a:pt x="51506" y="182859"/>
                  <a:pt x="55531" y="171419"/>
                </a:cubicBezTo>
                <a:lnTo>
                  <a:pt x="66637" y="171419"/>
                </a:lnTo>
                <a:cubicBezTo>
                  <a:pt x="82419" y="171419"/>
                  <a:pt x="95212" y="158626"/>
                  <a:pt x="95212" y="142844"/>
                </a:cubicBezTo>
                <a:lnTo>
                  <a:pt x="95212" y="57119"/>
                </a:lnTo>
                <a:cubicBezTo>
                  <a:pt x="95212" y="51858"/>
                  <a:pt x="99476" y="47594"/>
                  <a:pt x="104737" y="47594"/>
                </a:cubicBezTo>
                <a:lnTo>
                  <a:pt x="157972" y="47594"/>
                </a:lnTo>
                <a:lnTo>
                  <a:pt x="145637" y="59890"/>
                </a:lnTo>
                <a:cubicBezTo>
                  <a:pt x="141793" y="63481"/>
                  <a:pt x="141587" y="69508"/>
                  <a:pt x="145177" y="73353"/>
                </a:cubicBezTo>
                <a:cubicBezTo>
                  <a:pt x="148768" y="77197"/>
                  <a:pt x="154796" y="77403"/>
                  <a:pt x="158640" y="73813"/>
                </a:cubicBezTo>
                <a:cubicBezTo>
                  <a:pt x="158787" y="73676"/>
                  <a:pt x="158929" y="73534"/>
                  <a:pt x="159068" y="73387"/>
                </a:cubicBezTo>
                <a:lnTo>
                  <a:pt x="187738" y="44812"/>
                </a:lnTo>
                <a:cubicBezTo>
                  <a:pt x="191459" y="41095"/>
                  <a:pt x="191463" y="35064"/>
                  <a:pt x="187745" y="31342"/>
                </a:cubicBezTo>
                <a:cubicBezTo>
                  <a:pt x="187743" y="31339"/>
                  <a:pt x="187741" y="31337"/>
                  <a:pt x="187738" y="31334"/>
                </a:cubicBezTo>
                <a:lnTo>
                  <a:pt x="159163" y="2788"/>
                </a:lnTo>
                <a:close/>
              </a:path>
            </a:pathLst>
          </a:custGeom>
          <a:solidFill>
            <a:schemeClr val="accent1"/>
          </a:solidFill>
          <a:ln w="15081" cap="flat">
            <a:noFill/>
            <a:prstDash val="solid"/>
            <a:miter/>
          </a:ln>
        </p:spPr>
        <p:txBody>
          <a:bodyPr rtlCol="0" anchor="ctr"/>
          <a:lstStyle/>
          <a:p>
            <a:endParaRPr lang="en-US" sz="1620"/>
          </a:p>
        </p:txBody>
      </p:sp>
      <p:sp>
        <p:nvSpPr>
          <p:cNvPr id="12" name="Graphic 277">
            <a:extLst>
              <a:ext uri="{FF2B5EF4-FFF2-40B4-BE49-F238E27FC236}">
                <a16:creationId xmlns:a16="http://schemas.microsoft.com/office/drawing/2014/main" id="{3EACFB95-35A6-B0FB-BB64-B79E9089D8C1}"/>
              </a:ext>
              <a:ext uri="{C183D7F6-B498-43B3-948B-1728B52AA6E4}">
                <adec:decorative xmlns:adec="http://schemas.microsoft.com/office/drawing/2017/decorative" val="1"/>
              </a:ext>
            </a:extLst>
          </p:cNvPr>
          <p:cNvSpPr/>
          <p:nvPr/>
        </p:nvSpPr>
        <p:spPr>
          <a:xfrm>
            <a:off x="1285756" y="4451471"/>
            <a:ext cx="541904" cy="541902"/>
          </a:xfrm>
          <a:custGeom>
            <a:avLst/>
            <a:gdLst>
              <a:gd name="connsiteX0" fmla="*/ 285057 w 325969"/>
              <a:gd name="connsiteY0" fmla="*/ 58199 h 325969"/>
              <a:gd name="connsiteX1" fmla="*/ 305595 w 325969"/>
              <a:gd name="connsiteY1" fmla="*/ 118164 h 325969"/>
              <a:gd name="connsiteX2" fmla="*/ 254211 w 325969"/>
              <a:gd name="connsiteY2" fmla="*/ 204264 h 325969"/>
              <a:gd name="connsiteX3" fmla="*/ 222400 w 325969"/>
              <a:gd name="connsiteY3" fmla="*/ 197953 h 325969"/>
              <a:gd name="connsiteX4" fmla="*/ 128015 w 325969"/>
              <a:gd name="connsiteY4" fmla="*/ 103569 h 325969"/>
              <a:gd name="connsiteX5" fmla="*/ 121705 w 325969"/>
              <a:gd name="connsiteY5" fmla="*/ 71757 h 325969"/>
              <a:gd name="connsiteX6" fmla="*/ 207804 w 325969"/>
              <a:gd name="connsiteY6" fmla="*/ 20373 h 325969"/>
              <a:gd name="connsiteX7" fmla="*/ 267771 w 325969"/>
              <a:gd name="connsiteY7" fmla="*/ 40912 h 325969"/>
              <a:gd name="connsiteX8" fmla="*/ 305103 w 325969"/>
              <a:gd name="connsiteY8" fmla="*/ 3580 h 325969"/>
              <a:gd name="connsiteX9" fmla="*/ 322389 w 325969"/>
              <a:gd name="connsiteY9" fmla="*/ 3580 h 325969"/>
              <a:gd name="connsiteX10" fmla="*/ 322389 w 325969"/>
              <a:gd name="connsiteY10" fmla="*/ 20867 h 325969"/>
              <a:gd name="connsiteX11" fmla="*/ 285057 w 325969"/>
              <a:gd name="connsiteY11" fmla="*/ 58199 h 325969"/>
              <a:gd name="connsiteX12" fmla="*/ 252190 w 325969"/>
              <a:gd name="connsiteY12" fmla="*/ 176563 h 325969"/>
              <a:gd name="connsiteX13" fmla="*/ 281147 w 325969"/>
              <a:gd name="connsiteY13" fmla="*/ 118164 h 325969"/>
              <a:gd name="connsiteX14" fmla="*/ 207804 w 325969"/>
              <a:gd name="connsiteY14" fmla="*/ 44821 h 325969"/>
              <a:gd name="connsiteX15" fmla="*/ 149405 w 325969"/>
              <a:gd name="connsiteY15" fmla="*/ 73779 h 325969"/>
              <a:gd name="connsiteX16" fmla="*/ 151439 w 325969"/>
              <a:gd name="connsiteY16" fmla="*/ 92418 h 325969"/>
              <a:gd name="connsiteX17" fmla="*/ 233549 w 325969"/>
              <a:gd name="connsiteY17" fmla="*/ 174529 h 325969"/>
              <a:gd name="connsiteX18" fmla="*/ 252190 w 325969"/>
              <a:gd name="connsiteY18" fmla="*/ 176563 h 325969"/>
              <a:gd name="connsiteX19" fmla="*/ 20867 w 325969"/>
              <a:gd name="connsiteY19" fmla="*/ 322389 h 325969"/>
              <a:gd name="connsiteX20" fmla="*/ 58197 w 325969"/>
              <a:gd name="connsiteY20" fmla="*/ 285059 h 325969"/>
              <a:gd name="connsiteX21" fmla="*/ 118162 w 325969"/>
              <a:gd name="connsiteY21" fmla="*/ 305597 h 325969"/>
              <a:gd name="connsiteX22" fmla="*/ 204261 w 325969"/>
              <a:gd name="connsiteY22" fmla="*/ 254213 h 325969"/>
              <a:gd name="connsiteX23" fmla="*/ 197952 w 325969"/>
              <a:gd name="connsiteY23" fmla="*/ 222401 h 325969"/>
              <a:gd name="connsiteX24" fmla="*/ 103567 w 325969"/>
              <a:gd name="connsiteY24" fmla="*/ 128016 h 325969"/>
              <a:gd name="connsiteX25" fmla="*/ 71755 w 325969"/>
              <a:gd name="connsiteY25" fmla="*/ 121706 h 325969"/>
              <a:gd name="connsiteX26" fmla="*/ 20371 w 325969"/>
              <a:gd name="connsiteY26" fmla="*/ 207806 h 325969"/>
              <a:gd name="connsiteX27" fmla="*/ 40910 w 325969"/>
              <a:gd name="connsiteY27" fmla="*/ 267773 h 325969"/>
              <a:gd name="connsiteX28" fmla="*/ 3580 w 325969"/>
              <a:gd name="connsiteY28" fmla="*/ 305103 h 325969"/>
              <a:gd name="connsiteX29" fmla="*/ 3580 w 325969"/>
              <a:gd name="connsiteY29" fmla="*/ 322389 h 325969"/>
              <a:gd name="connsiteX30" fmla="*/ 20867 w 325969"/>
              <a:gd name="connsiteY30" fmla="*/ 322389 h 325969"/>
              <a:gd name="connsiteX31" fmla="*/ 92416 w 325969"/>
              <a:gd name="connsiteY31" fmla="*/ 151441 h 325969"/>
              <a:gd name="connsiteX32" fmla="*/ 174528 w 325969"/>
              <a:gd name="connsiteY32" fmla="*/ 233551 h 325969"/>
              <a:gd name="connsiteX33" fmla="*/ 176562 w 325969"/>
              <a:gd name="connsiteY33" fmla="*/ 252192 h 325969"/>
              <a:gd name="connsiteX34" fmla="*/ 118162 w 325969"/>
              <a:gd name="connsiteY34" fmla="*/ 281149 h 325969"/>
              <a:gd name="connsiteX35" fmla="*/ 44819 w 325969"/>
              <a:gd name="connsiteY35" fmla="*/ 207806 h 325969"/>
              <a:gd name="connsiteX36" fmla="*/ 73777 w 325969"/>
              <a:gd name="connsiteY36" fmla="*/ 149407 h 325969"/>
              <a:gd name="connsiteX37" fmla="*/ 92416 w 325969"/>
              <a:gd name="connsiteY37" fmla="*/ 151441 h 32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25969" h="325969">
                <a:moveTo>
                  <a:pt x="285057" y="58199"/>
                </a:moveTo>
                <a:cubicBezTo>
                  <a:pt x="297930" y="74759"/>
                  <a:pt x="305595" y="95566"/>
                  <a:pt x="305595" y="118164"/>
                </a:cubicBezTo>
                <a:cubicBezTo>
                  <a:pt x="305595" y="155378"/>
                  <a:pt x="284808" y="187737"/>
                  <a:pt x="254211" y="204264"/>
                </a:cubicBezTo>
                <a:cubicBezTo>
                  <a:pt x="243632" y="209978"/>
                  <a:pt x="230902" y="206456"/>
                  <a:pt x="222400" y="197953"/>
                </a:cubicBezTo>
                <a:lnTo>
                  <a:pt x="128015" y="103569"/>
                </a:lnTo>
                <a:cubicBezTo>
                  <a:pt x="119512" y="95066"/>
                  <a:pt x="115990" y="82337"/>
                  <a:pt x="121705" y="71757"/>
                </a:cubicBezTo>
                <a:cubicBezTo>
                  <a:pt x="138231" y="41160"/>
                  <a:pt x="170590" y="20373"/>
                  <a:pt x="207804" y="20373"/>
                </a:cubicBezTo>
                <a:cubicBezTo>
                  <a:pt x="230402" y="20373"/>
                  <a:pt x="251212" y="28039"/>
                  <a:pt x="267771" y="40912"/>
                </a:cubicBezTo>
                <a:lnTo>
                  <a:pt x="305103" y="3580"/>
                </a:lnTo>
                <a:cubicBezTo>
                  <a:pt x="309877" y="-1193"/>
                  <a:pt x="317615" y="-1193"/>
                  <a:pt x="322389" y="3580"/>
                </a:cubicBezTo>
                <a:cubicBezTo>
                  <a:pt x="327163" y="8354"/>
                  <a:pt x="327163" y="16094"/>
                  <a:pt x="322389" y="20867"/>
                </a:cubicBezTo>
                <a:lnTo>
                  <a:pt x="285057" y="58199"/>
                </a:lnTo>
                <a:close/>
                <a:moveTo>
                  <a:pt x="252190" y="176563"/>
                </a:moveTo>
                <a:cubicBezTo>
                  <a:pt x="269796" y="163158"/>
                  <a:pt x="281147" y="141970"/>
                  <a:pt x="281147" y="118164"/>
                </a:cubicBezTo>
                <a:cubicBezTo>
                  <a:pt x="281147" y="77658"/>
                  <a:pt x="248311" y="44821"/>
                  <a:pt x="207804" y="44821"/>
                </a:cubicBezTo>
                <a:cubicBezTo>
                  <a:pt x="183999" y="44821"/>
                  <a:pt x="162811" y="56172"/>
                  <a:pt x="149405" y="73779"/>
                </a:cubicBezTo>
                <a:cubicBezTo>
                  <a:pt x="145070" y="79470"/>
                  <a:pt x="146380" y="87360"/>
                  <a:pt x="151439" y="92418"/>
                </a:cubicBezTo>
                <a:lnTo>
                  <a:pt x="233549" y="174529"/>
                </a:lnTo>
                <a:cubicBezTo>
                  <a:pt x="238608" y="179588"/>
                  <a:pt x="246498" y="180899"/>
                  <a:pt x="252190" y="176563"/>
                </a:cubicBezTo>
                <a:close/>
                <a:moveTo>
                  <a:pt x="20867" y="322389"/>
                </a:moveTo>
                <a:lnTo>
                  <a:pt x="58197" y="285059"/>
                </a:lnTo>
                <a:cubicBezTo>
                  <a:pt x="74757" y="297932"/>
                  <a:pt x="95564" y="305597"/>
                  <a:pt x="118162" y="305597"/>
                </a:cubicBezTo>
                <a:cubicBezTo>
                  <a:pt x="155377" y="305597"/>
                  <a:pt x="187736" y="284810"/>
                  <a:pt x="204261" y="254213"/>
                </a:cubicBezTo>
                <a:cubicBezTo>
                  <a:pt x="209977" y="243633"/>
                  <a:pt x="206455" y="230904"/>
                  <a:pt x="197952" y="222401"/>
                </a:cubicBezTo>
                <a:lnTo>
                  <a:pt x="103567" y="128016"/>
                </a:lnTo>
                <a:cubicBezTo>
                  <a:pt x="95064" y="119513"/>
                  <a:pt x="82335" y="115992"/>
                  <a:pt x="71755" y="121706"/>
                </a:cubicBezTo>
                <a:cubicBezTo>
                  <a:pt x="41158" y="138232"/>
                  <a:pt x="20371" y="170591"/>
                  <a:pt x="20371" y="207806"/>
                </a:cubicBezTo>
                <a:cubicBezTo>
                  <a:pt x="20371" y="230405"/>
                  <a:pt x="28037" y="251214"/>
                  <a:pt x="40910" y="267773"/>
                </a:cubicBezTo>
                <a:lnTo>
                  <a:pt x="3580" y="305103"/>
                </a:lnTo>
                <a:cubicBezTo>
                  <a:pt x="-1193" y="309877"/>
                  <a:pt x="-1193" y="317615"/>
                  <a:pt x="3580" y="322389"/>
                </a:cubicBezTo>
                <a:cubicBezTo>
                  <a:pt x="8354" y="327163"/>
                  <a:pt x="16094" y="327163"/>
                  <a:pt x="20867" y="322389"/>
                </a:cubicBezTo>
                <a:close/>
                <a:moveTo>
                  <a:pt x="92416" y="151441"/>
                </a:moveTo>
                <a:lnTo>
                  <a:pt x="174528" y="233551"/>
                </a:lnTo>
                <a:cubicBezTo>
                  <a:pt x="179587" y="238610"/>
                  <a:pt x="180895" y="246500"/>
                  <a:pt x="176562" y="252192"/>
                </a:cubicBezTo>
                <a:cubicBezTo>
                  <a:pt x="163156" y="269797"/>
                  <a:pt x="141968" y="281149"/>
                  <a:pt x="118162" y="281149"/>
                </a:cubicBezTo>
                <a:cubicBezTo>
                  <a:pt x="77656" y="281149"/>
                  <a:pt x="44819" y="248313"/>
                  <a:pt x="44819" y="207806"/>
                </a:cubicBezTo>
                <a:cubicBezTo>
                  <a:pt x="44819" y="184000"/>
                  <a:pt x="56170" y="162812"/>
                  <a:pt x="73777" y="149407"/>
                </a:cubicBezTo>
                <a:cubicBezTo>
                  <a:pt x="79468" y="145071"/>
                  <a:pt x="87357" y="146382"/>
                  <a:pt x="92416" y="151441"/>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15" name="Title 1">
            <a:extLst>
              <a:ext uri="{FF2B5EF4-FFF2-40B4-BE49-F238E27FC236}">
                <a16:creationId xmlns:a16="http://schemas.microsoft.com/office/drawing/2014/main" id="{9D54FF79-29F6-4D68-478B-8F589E6B7156}"/>
              </a:ext>
            </a:extLst>
          </p:cNvPr>
          <p:cNvSpPr>
            <a:spLocks noGrp="1"/>
          </p:cNvSpPr>
          <p:nvPr>
            <p:ph type="title"/>
          </p:nvPr>
        </p:nvSpPr>
        <p:spPr>
          <a:xfrm>
            <a:off x="1139666" y="729053"/>
            <a:ext cx="9915526" cy="493853"/>
          </a:xfrm>
        </p:spPr>
        <p:txBody>
          <a:bodyPr>
            <a:spAutoFit/>
          </a:bodyPr>
          <a:lstStyle/>
          <a:p>
            <a:r>
              <a:rPr lang="en-US" sz="2880"/>
              <a:t>SMILES + Rendezvous</a:t>
            </a:r>
          </a:p>
        </p:txBody>
      </p:sp>
      <p:sp>
        <p:nvSpPr>
          <p:cNvPr id="14" name="Content Placeholder 2">
            <a:extLst>
              <a:ext uri="{FF2B5EF4-FFF2-40B4-BE49-F238E27FC236}">
                <a16:creationId xmlns:a16="http://schemas.microsoft.com/office/drawing/2014/main" id="{E7FDB9ED-7E91-0821-AFE8-72ACCAB7D4D6}"/>
              </a:ext>
            </a:extLst>
          </p:cNvPr>
          <p:cNvSpPr txBox="1">
            <a:spLocks/>
          </p:cNvSpPr>
          <p:nvPr/>
        </p:nvSpPr>
        <p:spPr>
          <a:xfrm>
            <a:off x="2228088" y="1943617"/>
            <a:ext cx="8839963" cy="276999"/>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1620"/>
              </a:spcAft>
              <a:buSzPct val="100000"/>
              <a:buNone/>
            </a:pPr>
            <a:r>
              <a:rPr lang="en-US" sz="1800"/>
              <a:t>Rendezvous REST API URL is provided to client and server during orchestration </a:t>
            </a:r>
          </a:p>
        </p:txBody>
      </p:sp>
      <p:sp>
        <p:nvSpPr>
          <p:cNvPr id="13" name="Content Placeholder 2">
            <a:extLst>
              <a:ext uri="{FF2B5EF4-FFF2-40B4-BE49-F238E27FC236}">
                <a16:creationId xmlns:a16="http://schemas.microsoft.com/office/drawing/2014/main" id="{71F4EB74-ADD2-98A2-D5F8-5D7F8ADC96E4}"/>
              </a:ext>
            </a:extLst>
          </p:cNvPr>
          <p:cNvSpPr txBox="1">
            <a:spLocks/>
          </p:cNvSpPr>
          <p:nvPr/>
        </p:nvSpPr>
        <p:spPr>
          <a:xfrm>
            <a:off x="2228088" y="2724073"/>
            <a:ext cx="8839963" cy="1294200"/>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540"/>
              </a:spcAft>
              <a:buSzPct val="100000"/>
              <a:buNone/>
            </a:pPr>
            <a:r>
              <a:rPr lang="en-US" sz="1800"/>
              <a:t>Plug in Rendezvous paths into SMILES</a:t>
            </a:r>
          </a:p>
          <a:p>
            <a:pPr marL="392906" lvl="1">
              <a:spcBef>
                <a:spcPts val="0"/>
              </a:spcBef>
              <a:spcAft>
                <a:spcPts val="810"/>
              </a:spcAft>
              <a:buClr>
                <a:schemeClr val="tx1"/>
              </a:buClr>
              <a:buSzPct val="100000"/>
              <a:buFont typeface="Arial" panose="020B0604020202020204" pitchFamily="34" charset="0"/>
              <a:buChar char="•"/>
            </a:pPr>
            <a:r>
              <a:rPr lang="en-US" sz="1620"/>
              <a:t>Substantially different path compared to ICE paths</a:t>
            </a:r>
          </a:p>
          <a:p>
            <a:pPr marL="392906" lvl="1">
              <a:spcBef>
                <a:spcPts val="0"/>
              </a:spcBef>
              <a:spcAft>
                <a:spcPts val="810"/>
              </a:spcAft>
              <a:buClr>
                <a:schemeClr val="tx1"/>
              </a:buClr>
              <a:buSzPct val="100000"/>
              <a:buFont typeface="Arial" panose="020B0604020202020204" pitchFamily="34" charset="0"/>
              <a:buChar char="•"/>
            </a:pPr>
            <a:r>
              <a:rPr lang="en-US" sz="1620"/>
              <a:t>Switch between UDP–WebSocket depending on what works best at runtime</a:t>
            </a:r>
          </a:p>
          <a:p>
            <a:pPr marL="392906" lvl="1" fontAlgn="base">
              <a:spcBef>
                <a:spcPts val="0"/>
              </a:spcBef>
              <a:spcAft>
                <a:spcPts val="1620"/>
              </a:spcAft>
              <a:buClr>
                <a:schemeClr val="tx1"/>
              </a:buClr>
              <a:buSzPct val="100000"/>
              <a:buFont typeface="Arial" panose="020B0604020202020204" pitchFamily="34" charset="0"/>
              <a:buChar char="•"/>
            </a:pPr>
            <a:r>
              <a:rPr lang="en-US" sz="1620"/>
              <a:t>Allows SMILES to be usable regardless of UDP availability</a:t>
            </a:r>
          </a:p>
        </p:txBody>
      </p:sp>
      <p:sp>
        <p:nvSpPr>
          <p:cNvPr id="16" name="Content Placeholder 2">
            <a:extLst>
              <a:ext uri="{FF2B5EF4-FFF2-40B4-BE49-F238E27FC236}">
                <a16:creationId xmlns:a16="http://schemas.microsoft.com/office/drawing/2014/main" id="{31A2E28A-F63D-8EC5-D4E0-0E672991B72D}"/>
              </a:ext>
            </a:extLst>
          </p:cNvPr>
          <p:cNvSpPr txBox="1">
            <a:spLocks/>
          </p:cNvSpPr>
          <p:nvPr/>
        </p:nvSpPr>
        <p:spPr>
          <a:xfrm>
            <a:off x="2228088" y="4480671"/>
            <a:ext cx="8839963" cy="276999"/>
          </a:xfrm>
          <a:prstGeom prst="rect">
            <a:avLst/>
          </a:prstGeom>
        </p:spPr>
        <p:txBody>
          <a:bodyPr wrap="square" lIns="0" tIns="0" rIns="0" bIns="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fontAlgn="base">
              <a:spcBef>
                <a:spcPts val="0"/>
              </a:spcBef>
              <a:buSzPct val="100000"/>
              <a:buNone/>
            </a:pPr>
            <a:r>
              <a:rPr lang="en-US" sz="1800"/>
              <a:t>Enables quick connection recovery on connection disruption</a:t>
            </a:r>
          </a:p>
        </p:txBody>
      </p:sp>
    </p:spTree>
    <p:extLst>
      <p:ext uri="{BB962C8B-B14F-4D97-AF65-F5344CB8AC3E}">
        <p14:creationId xmlns:p14="http://schemas.microsoft.com/office/powerpoint/2010/main" val="1640155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kstfelt 1">
            <a:extLst>
              <a:ext uri="{FF2B5EF4-FFF2-40B4-BE49-F238E27FC236}">
                <a16:creationId xmlns:a16="http://schemas.microsoft.com/office/drawing/2014/main" id="{E06AFCA1-6854-24D8-4ABE-BF8FD23B456D}"/>
              </a:ext>
            </a:extLst>
          </p:cNvPr>
          <p:cNvSpPr txBox="1"/>
          <p:nvPr/>
        </p:nvSpPr>
        <p:spPr>
          <a:xfrm>
            <a:off x="9247802" y="2688732"/>
            <a:ext cx="184731" cy="341632"/>
          </a:xfrm>
          <a:prstGeom prst="rect">
            <a:avLst/>
          </a:prstGeom>
          <a:noFill/>
        </p:spPr>
        <p:txBody>
          <a:bodyPr wrap="none" rtlCol="0">
            <a:spAutoFit/>
          </a:bodyPr>
          <a:lstStyle/>
          <a:p>
            <a:endParaRPr lang="en-GB" sz="1620" dirty="0"/>
          </a:p>
        </p:txBody>
      </p:sp>
      <p:pic>
        <p:nvPicPr>
          <p:cNvPr id="3" name="Picture 2">
            <a:extLst>
              <a:ext uri="{FF2B5EF4-FFF2-40B4-BE49-F238E27FC236}">
                <a16:creationId xmlns:a16="http://schemas.microsoft.com/office/drawing/2014/main" id="{97109A4F-3FF3-233A-4D9F-BD22B6F64BC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532890"/>
            <a:ext cx="6294216" cy="5792221"/>
          </a:xfrm>
          <a:prstGeom prst="rect">
            <a:avLst/>
          </a:prstGeom>
          <a:noFill/>
          <a:extLst>
            <a:ext uri="{909E8E84-426E-40DD-AFC4-6F175D3DCCD1}">
              <a14:hiddenFill xmlns:a14="http://schemas.microsoft.com/office/drawing/2010/main">
                <a:solidFill>
                  <a:srgbClr val="FFFFFF"/>
                </a:solidFill>
              </a14:hiddenFill>
            </a:ext>
          </a:extLst>
        </p:spPr>
      </p:pic>
      <p:pic>
        <p:nvPicPr>
          <p:cNvPr id="7" name="Billede 6">
            <a:extLst>
              <a:ext uri="{FF2B5EF4-FFF2-40B4-BE49-F238E27FC236}">
                <a16:creationId xmlns:a16="http://schemas.microsoft.com/office/drawing/2014/main" id="{D45653C2-33A1-D6DE-D896-775A9396A40F}"/>
              </a:ext>
            </a:extLst>
          </p:cNvPr>
          <p:cNvPicPr>
            <a:picLocks noChangeAspect="1"/>
          </p:cNvPicPr>
          <p:nvPr/>
        </p:nvPicPr>
        <p:blipFill>
          <a:blip r:embed="rId4"/>
          <a:stretch>
            <a:fillRect/>
          </a:stretch>
        </p:blipFill>
        <p:spPr>
          <a:xfrm>
            <a:off x="7883845" y="1380296"/>
            <a:ext cx="991691" cy="991691"/>
          </a:xfrm>
          <a:prstGeom prst="rect">
            <a:avLst/>
          </a:prstGeom>
        </p:spPr>
      </p:pic>
      <p:sp>
        <p:nvSpPr>
          <p:cNvPr id="8" name="Tekstfelt 7">
            <a:extLst>
              <a:ext uri="{FF2B5EF4-FFF2-40B4-BE49-F238E27FC236}">
                <a16:creationId xmlns:a16="http://schemas.microsoft.com/office/drawing/2014/main" id="{C6ABB269-4977-D71C-4BE3-9C2B4FE4BE4A}"/>
              </a:ext>
            </a:extLst>
          </p:cNvPr>
          <p:cNvSpPr txBox="1"/>
          <p:nvPr/>
        </p:nvSpPr>
        <p:spPr>
          <a:xfrm>
            <a:off x="7828723" y="2401044"/>
            <a:ext cx="4903421" cy="313932"/>
          </a:xfrm>
          <a:prstGeom prst="rect">
            <a:avLst/>
          </a:prstGeom>
          <a:noFill/>
        </p:spPr>
        <p:txBody>
          <a:bodyPr wrap="square" rtlCol="0">
            <a:spAutoFit/>
          </a:bodyPr>
          <a:lstStyle/>
          <a:p>
            <a:r>
              <a:rPr lang="da-DK" sz="1440" dirty="0" err="1"/>
              <a:t>linkedin.com</a:t>
            </a:r>
            <a:r>
              <a:rPr lang="da-DK" sz="1440" dirty="0"/>
              <a:t>/</a:t>
            </a:r>
            <a:r>
              <a:rPr lang="da-DK" sz="1440" dirty="0" err="1"/>
              <a:t>company</a:t>
            </a:r>
            <a:r>
              <a:rPr lang="da-DK" sz="1440" dirty="0"/>
              <a:t>/</a:t>
            </a:r>
            <a:r>
              <a:rPr lang="da-DK" sz="1440" dirty="0" err="1"/>
              <a:t>euchtechdk</a:t>
            </a:r>
            <a:endParaRPr lang="da-DK" sz="1440" dirty="0"/>
          </a:p>
        </p:txBody>
      </p:sp>
      <p:pic>
        <p:nvPicPr>
          <p:cNvPr id="11" name="Billede 10">
            <a:extLst>
              <a:ext uri="{FF2B5EF4-FFF2-40B4-BE49-F238E27FC236}">
                <a16:creationId xmlns:a16="http://schemas.microsoft.com/office/drawing/2014/main" id="{E3107CE5-2F86-C1F7-9975-8BCFCCCF5C70}"/>
              </a:ext>
            </a:extLst>
          </p:cNvPr>
          <p:cNvPicPr>
            <a:picLocks noChangeAspect="1"/>
          </p:cNvPicPr>
          <p:nvPr/>
        </p:nvPicPr>
        <p:blipFill>
          <a:blip r:embed="rId5"/>
          <a:stretch>
            <a:fillRect/>
          </a:stretch>
        </p:blipFill>
        <p:spPr>
          <a:xfrm>
            <a:off x="8875536" y="2712718"/>
            <a:ext cx="541616" cy="541616"/>
          </a:xfrm>
          <a:prstGeom prst="rect">
            <a:avLst/>
          </a:prstGeom>
        </p:spPr>
      </p:pic>
      <p:pic>
        <p:nvPicPr>
          <p:cNvPr id="4" name="Billede 3">
            <a:extLst>
              <a:ext uri="{FF2B5EF4-FFF2-40B4-BE49-F238E27FC236}">
                <a16:creationId xmlns:a16="http://schemas.microsoft.com/office/drawing/2014/main" id="{6055630E-756B-C2E4-0D44-DDCC78D4D390}"/>
              </a:ext>
            </a:extLst>
          </p:cNvPr>
          <p:cNvPicPr>
            <a:picLocks noChangeAspect="1"/>
          </p:cNvPicPr>
          <p:nvPr/>
        </p:nvPicPr>
        <p:blipFill>
          <a:blip r:embed="rId6"/>
          <a:stretch>
            <a:fillRect/>
          </a:stretch>
        </p:blipFill>
        <p:spPr>
          <a:xfrm>
            <a:off x="7758497" y="3298914"/>
            <a:ext cx="2876520" cy="2669260"/>
          </a:xfrm>
          <a:prstGeom prst="rect">
            <a:avLst/>
          </a:prstGeom>
        </p:spPr>
      </p:pic>
    </p:spTree>
    <p:extLst>
      <p:ext uri="{BB962C8B-B14F-4D97-AF65-F5344CB8AC3E}">
        <p14:creationId xmlns:p14="http://schemas.microsoft.com/office/powerpoint/2010/main" val="9537481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AC4414-E2B2-D341-450A-B11E1D2D12BC}"/>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F2D3492A-AE2F-D2A4-83C3-AFF693392CFC}"/>
              </a:ext>
            </a:extLst>
          </p:cNvPr>
          <p:cNvPicPr>
            <a:picLocks noChangeAspect="1" noChangeArrowheads="1"/>
          </p:cNvPicPr>
          <p:nvPr/>
        </p:nvPicPr>
        <p:blipFill>
          <a:blip r:embed="rId3">
            <a:duotone>
              <a:schemeClr val="bg2">
                <a:shade val="45000"/>
                <a:satMod val="135000"/>
              </a:schemeClr>
              <a:prstClr val="white"/>
            </a:duotone>
            <a:alphaModFix amt="55000"/>
            <a:extLst>
              <a:ext uri="{28A0092B-C50C-407E-A947-70E740481C1C}">
                <a14:useLocalDpi xmlns:a14="http://schemas.microsoft.com/office/drawing/2010/main" val="0"/>
              </a:ext>
            </a:extLst>
          </a:blip>
          <a:srcRect t="4106" b="27960"/>
          <a:stretch>
            <a:fillRect/>
          </a:stretch>
        </p:blipFill>
        <p:spPr bwMode="auto">
          <a:xfrm>
            <a:off x="609624" y="12"/>
            <a:ext cx="10972776" cy="6857988"/>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5BEF7DC9-A2CF-4319-1F30-CB9A01838A29}"/>
              </a:ext>
            </a:extLst>
          </p:cNvPr>
          <p:cNvSpPr txBox="1">
            <a:spLocks/>
          </p:cNvSpPr>
          <p:nvPr/>
        </p:nvSpPr>
        <p:spPr>
          <a:xfrm>
            <a:off x="1859279" y="2884236"/>
            <a:ext cx="8473442" cy="1089528"/>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1097280">
              <a:spcAft>
                <a:spcPts val="720"/>
              </a:spcAft>
            </a:pPr>
            <a:r>
              <a:rPr lang="en-GB" sz="4800" dirty="0"/>
              <a:t>Connectivity improvements &amp; simplification </a:t>
            </a:r>
            <a:endParaRPr lang="en-US" sz="4800" b="1" dirty="0">
              <a:solidFill>
                <a:schemeClr val="tx1">
                  <a:lumMod val="75000"/>
                  <a:lumOff val="25000"/>
                </a:schemeClr>
              </a:solidFill>
            </a:endParaRPr>
          </a:p>
        </p:txBody>
      </p:sp>
    </p:spTree>
    <p:extLst>
      <p:ext uri="{BB962C8B-B14F-4D97-AF65-F5344CB8AC3E}">
        <p14:creationId xmlns:p14="http://schemas.microsoft.com/office/powerpoint/2010/main" val="851134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AD58D-7B78-70B3-5754-4C15B2D6FF92}"/>
              </a:ext>
            </a:extLst>
          </p:cNvPr>
          <p:cNvSpPr>
            <a:spLocks noGrp="1"/>
          </p:cNvSpPr>
          <p:nvPr>
            <p:ph type="title"/>
          </p:nvPr>
        </p:nvSpPr>
        <p:spPr>
          <a:xfrm>
            <a:off x="1139036" y="754381"/>
            <a:ext cx="9916668" cy="498599"/>
          </a:xfrm>
        </p:spPr>
        <p:txBody>
          <a:bodyPr>
            <a:noAutofit/>
          </a:bodyPr>
          <a:lstStyle/>
          <a:p>
            <a:r>
              <a:rPr lang="en-GB" sz="2880"/>
              <a:t>Windows 365 &amp; Azure Virtual Desktop:</a:t>
            </a:r>
            <a:br>
              <a:rPr lang="en-GB" sz="2880"/>
            </a:br>
            <a:r>
              <a:rPr lang="en-GB" sz="2880"/>
              <a:t>RDP connectivity optimization challenges - 1</a:t>
            </a:r>
          </a:p>
        </p:txBody>
      </p:sp>
      <p:graphicFrame>
        <p:nvGraphicFramePr>
          <p:cNvPr id="3" name="Table 2">
            <a:extLst>
              <a:ext uri="{FF2B5EF4-FFF2-40B4-BE49-F238E27FC236}">
                <a16:creationId xmlns:a16="http://schemas.microsoft.com/office/drawing/2014/main" id="{7554C4FE-BA26-4705-7CDD-73E6F174060D}"/>
              </a:ext>
            </a:extLst>
          </p:cNvPr>
          <p:cNvGraphicFramePr>
            <a:graphicFrameLocks noGrp="1"/>
          </p:cNvGraphicFramePr>
          <p:nvPr/>
        </p:nvGraphicFramePr>
        <p:xfrm>
          <a:off x="1123950" y="1944576"/>
          <a:ext cx="9944103" cy="4525358"/>
        </p:xfrm>
        <a:graphic>
          <a:graphicData uri="http://schemas.openxmlformats.org/drawingml/2006/table">
            <a:tbl>
              <a:tblPr firstRow="1" bandRow="1">
                <a:tableStyleId>{5C22544A-7EE6-4342-B048-85BDC9FD1C3A}</a:tableStyleId>
              </a:tblPr>
              <a:tblGrid>
                <a:gridCol w="273442">
                  <a:extLst>
                    <a:ext uri="{9D8B030D-6E8A-4147-A177-3AD203B41FA5}">
                      <a16:colId xmlns:a16="http://schemas.microsoft.com/office/drawing/2014/main" val="73260332"/>
                    </a:ext>
                  </a:extLst>
                </a:gridCol>
                <a:gridCol w="2060764">
                  <a:extLst>
                    <a:ext uri="{9D8B030D-6E8A-4147-A177-3AD203B41FA5}">
                      <a16:colId xmlns:a16="http://schemas.microsoft.com/office/drawing/2014/main" val="4129126275"/>
                    </a:ext>
                  </a:extLst>
                </a:gridCol>
                <a:gridCol w="2628221">
                  <a:extLst>
                    <a:ext uri="{9D8B030D-6E8A-4147-A177-3AD203B41FA5}">
                      <a16:colId xmlns:a16="http://schemas.microsoft.com/office/drawing/2014/main" val="1434050841"/>
                    </a:ext>
                  </a:extLst>
                </a:gridCol>
                <a:gridCol w="1783010">
                  <a:extLst>
                    <a:ext uri="{9D8B030D-6E8A-4147-A177-3AD203B41FA5}">
                      <a16:colId xmlns:a16="http://schemas.microsoft.com/office/drawing/2014/main" val="3261736803"/>
                    </a:ext>
                  </a:extLst>
                </a:gridCol>
                <a:gridCol w="2416171">
                  <a:extLst>
                    <a:ext uri="{9D8B030D-6E8A-4147-A177-3AD203B41FA5}">
                      <a16:colId xmlns:a16="http://schemas.microsoft.com/office/drawing/2014/main" val="193965365"/>
                    </a:ext>
                  </a:extLst>
                </a:gridCol>
                <a:gridCol w="782495">
                  <a:extLst>
                    <a:ext uri="{9D8B030D-6E8A-4147-A177-3AD203B41FA5}">
                      <a16:colId xmlns:a16="http://schemas.microsoft.com/office/drawing/2014/main" val="443893310"/>
                    </a:ext>
                  </a:extLst>
                </a:gridCol>
              </a:tblGrid>
              <a:tr h="285590">
                <a:tc>
                  <a:txBody>
                    <a:bodyPr/>
                    <a:lstStyle/>
                    <a:p>
                      <a:pPr algn="ctr"/>
                      <a:r>
                        <a:rPr lang="en-GB" sz="1100" b="0" noProof="0">
                          <a:solidFill>
                            <a:schemeClr val="bg1"/>
                          </a:solidFill>
                          <a:latin typeface="+mj-lt"/>
                        </a:rPr>
                        <a:t>#</a:t>
                      </a:r>
                    </a:p>
                  </a:txBody>
                  <a:tcPr marL="82296" marR="82296" marT="41148" marB="41148" anchor="ctr">
                    <a:lnL w="12700" cmpd="sng">
                      <a:noFill/>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Problem</a:t>
                      </a:r>
                    </a:p>
                  </a:txBody>
                  <a:tcPr marL="82296" marR="82296" marT="41148" marB="411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Customer impact</a:t>
                      </a:r>
                    </a:p>
                  </a:txBody>
                  <a:tcPr marL="82296" marR="82296" marT="41148" marB="411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Solution </a:t>
                      </a:r>
                    </a:p>
                  </a:txBody>
                  <a:tcPr marL="82296" marR="82296" marT="41148" marB="411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Resulting benefit</a:t>
                      </a:r>
                    </a:p>
                  </a:txBody>
                  <a:tcPr marL="82296" marR="82296" marT="41148" marB="411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ETA</a:t>
                      </a:r>
                    </a:p>
                  </a:txBody>
                  <a:tcPr marL="82296" marR="82296" marT="41148" marB="41148" anchor="ctr">
                    <a:lnL w="6350" cap="flat" cmpd="sng" algn="ctr">
                      <a:solidFill>
                        <a:schemeClr val="bg1"/>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8352719"/>
                  </a:ext>
                </a:extLst>
              </a:tr>
              <a:tr h="987552">
                <a:tc>
                  <a:txBody>
                    <a:bodyPr/>
                    <a:lstStyle/>
                    <a:p>
                      <a:pPr algn="ctr"/>
                      <a:r>
                        <a:rPr lang="en-GB" sz="1000" noProof="0">
                          <a:solidFill>
                            <a:schemeClr val="tx1"/>
                          </a:solidFill>
                        </a:rPr>
                        <a:t>1</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High number of IPs required for RDP bypass/Optimization (~380)</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spcAft>
                          <a:spcPts val="600"/>
                        </a:spcAft>
                        <a:buFont typeface="Arial" panose="020B0604020202020204" pitchFamily="34" charset="0"/>
                        <a:buChar char="•"/>
                      </a:pPr>
                      <a:r>
                        <a:rPr lang="en-GB" sz="1000" noProof="0">
                          <a:solidFill>
                            <a:schemeClr val="tx1"/>
                          </a:solidFill>
                        </a:rPr>
                        <a:t>Very hard for customers to bypass/optimize in Zscaler, VPNs etc. due to the large number of entries. Impossible in some cases </a:t>
                      </a:r>
                    </a:p>
                    <a:p>
                      <a:pPr marL="114300" indent="-114300">
                        <a:buFont typeface="Arial" panose="020B0604020202020204" pitchFamily="34" charset="0"/>
                        <a:buChar char="•"/>
                      </a:pPr>
                      <a:r>
                        <a:rPr lang="en-GB" sz="1000" noProof="0">
                          <a:solidFill>
                            <a:schemeClr val="tx1"/>
                          </a:solidFill>
                        </a:rPr>
                        <a:t>Easy to misconfigure</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Reduced to a single subnet (40.64.144.0/20)</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spcAft>
                          <a:spcPts val="600"/>
                        </a:spcAft>
                        <a:buFont typeface="Arial" panose="020B0604020202020204" pitchFamily="34" charset="0"/>
                        <a:buChar char="•"/>
                      </a:pPr>
                      <a:r>
                        <a:rPr lang="en-GB" sz="1000" noProof="0">
                          <a:solidFill>
                            <a:schemeClr val="tx1"/>
                          </a:solidFill>
                        </a:rPr>
                        <a:t>Greatly simplified configuration of optimization </a:t>
                      </a:r>
                    </a:p>
                    <a:p>
                      <a:pPr marL="114300" indent="-114300">
                        <a:buFont typeface="Arial" panose="020B0604020202020204" pitchFamily="34" charset="0"/>
                        <a:buChar char="•"/>
                      </a:pPr>
                      <a:r>
                        <a:rPr lang="en-GB" sz="1000" noProof="0">
                          <a:solidFill>
                            <a:schemeClr val="tx1"/>
                          </a:solidFill>
                        </a:rPr>
                        <a:t>Much lower risk of misconfiguration</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b="0" noProof="0">
                          <a:solidFill>
                            <a:schemeClr val="accent2">
                              <a:lumMod val="50000"/>
                            </a:schemeClr>
                          </a:solidFill>
                          <a:latin typeface="+mj-lt"/>
                        </a:rPr>
                        <a:t>Delivered Feb 2025</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45087157"/>
                  </a:ext>
                </a:extLst>
              </a:tr>
              <a:tr h="694944">
                <a:tc>
                  <a:txBody>
                    <a:bodyPr/>
                    <a:lstStyle/>
                    <a:p>
                      <a:pPr algn="ctr"/>
                      <a:r>
                        <a:rPr lang="en-GB" sz="1000" noProof="0">
                          <a:solidFill>
                            <a:schemeClr val="tx1"/>
                          </a:solidFill>
                        </a:rPr>
                        <a:t>2</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High change rate of endpoint requirements for optimization</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marR="0" lvl="0" indent="-1143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000" noProof="0">
                          <a:solidFill>
                            <a:schemeClr val="tx1"/>
                          </a:solidFill>
                        </a:rPr>
                        <a:t>Easy to miss changes in requirements </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noProof="0">
                          <a:solidFill>
                            <a:schemeClr val="tx1"/>
                          </a:solidFill>
                        </a:rPr>
                        <a:t>High cost to the customer in terms of change management</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The new subnet is anticipated to cover our needs for a considerable amount of time</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buFont typeface="Arial" panose="020B0604020202020204" pitchFamily="34" charset="0"/>
                        <a:buChar char="•"/>
                      </a:pPr>
                      <a:r>
                        <a:rPr lang="en-GB" sz="1000" noProof="0">
                          <a:solidFill>
                            <a:schemeClr val="tx1"/>
                          </a:solidFill>
                        </a:rPr>
                        <a:t>The single subnet removes the need for regular change on the customer side</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b="0" noProof="0">
                          <a:solidFill>
                            <a:schemeClr val="accent2">
                              <a:lumMod val="50000"/>
                            </a:schemeClr>
                          </a:solidFill>
                          <a:latin typeface="+mj-lt"/>
                        </a:rPr>
                        <a:t>Delivered Feb 2025</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860051819"/>
                  </a:ext>
                </a:extLst>
              </a:tr>
              <a:tr h="1042416">
                <a:tc>
                  <a:txBody>
                    <a:bodyPr/>
                    <a:lstStyle/>
                    <a:p>
                      <a:pPr algn="ctr"/>
                      <a:r>
                        <a:rPr lang="en-GB" sz="1000" noProof="0">
                          <a:solidFill>
                            <a:schemeClr val="tx1"/>
                          </a:solidFill>
                        </a:rPr>
                        <a:t>3</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Difficulty configuring bypass in Zscaler</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buFont typeface="Arial" panose="020B0604020202020204" pitchFamily="34" charset="0"/>
                        <a:buChar char="•"/>
                      </a:pPr>
                      <a:r>
                        <a:rPr lang="en-GB" sz="1000" noProof="0">
                          <a:solidFill>
                            <a:schemeClr val="tx1"/>
                          </a:solidFill>
                        </a:rPr>
                        <a:t>Zscaler is the biggest provider of Secure Web Gateways to WCX customers. We receive constant requests for assistance from customers with Zscaler integration</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Zscaler have agreed to create a ‘</a:t>
                      </a:r>
                      <a:r>
                        <a:rPr lang="en-GB" sz="1000" noProof="0" err="1">
                          <a:solidFill>
                            <a:schemeClr val="tx1"/>
                          </a:solidFill>
                        </a:rPr>
                        <a:t>oneclick</a:t>
                      </a:r>
                      <a:r>
                        <a:rPr lang="en-GB" sz="1000" noProof="0">
                          <a:solidFill>
                            <a:schemeClr val="tx1"/>
                          </a:solidFill>
                        </a:rPr>
                        <a:t>’ bypass button for Windows 365/Azure Virtual Desktop. Only the third-ever service they have agreed to do this for</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buFont typeface="Arial" panose="020B0604020202020204" pitchFamily="34" charset="0"/>
                        <a:buChar char="•"/>
                      </a:pPr>
                      <a:r>
                        <a:rPr lang="en-GB" sz="1000" noProof="0">
                          <a:solidFill>
                            <a:schemeClr val="tx1"/>
                          </a:solidFill>
                        </a:rPr>
                        <a:t>This will vastly simplify bypass configuration and allow for automation of any change in future</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b="0" noProof="0">
                          <a:solidFill>
                            <a:schemeClr val="accent2">
                              <a:lumMod val="50000"/>
                            </a:schemeClr>
                          </a:solidFill>
                          <a:latin typeface="+mj-lt"/>
                        </a:rPr>
                        <a:t>Delivered February  2025</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04358617"/>
                  </a:ext>
                </a:extLst>
              </a:tr>
              <a:tr h="1225296">
                <a:tc>
                  <a:txBody>
                    <a:bodyPr/>
                    <a:lstStyle/>
                    <a:p>
                      <a:pPr algn="ctr"/>
                      <a:r>
                        <a:rPr lang="en-GB" sz="1000" noProof="0">
                          <a:solidFill>
                            <a:schemeClr val="tx1"/>
                          </a:solidFill>
                        </a:rPr>
                        <a:t>4</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Endpoint requirements are listed on static docs pages</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spcAft>
                          <a:spcPts val="600"/>
                        </a:spcAft>
                        <a:buFont typeface="Arial" panose="020B0604020202020204" pitchFamily="34" charset="0"/>
                        <a:buChar char="•"/>
                      </a:pPr>
                      <a:r>
                        <a:rPr lang="en-GB" sz="1000" noProof="0">
                          <a:solidFill>
                            <a:schemeClr val="tx1"/>
                          </a:solidFill>
                        </a:rPr>
                        <a:t>Makes it impossible to automate requirement ingestion and easy to miss requirements</a:t>
                      </a:r>
                    </a:p>
                    <a:p>
                      <a:pPr marL="114300" indent="-114300">
                        <a:spcAft>
                          <a:spcPts val="600"/>
                        </a:spcAft>
                        <a:buFont typeface="Arial" panose="020B0604020202020204" pitchFamily="34" charset="0"/>
                        <a:buChar char="•"/>
                      </a:pPr>
                      <a:r>
                        <a:rPr lang="en-GB" sz="1000" noProof="0">
                          <a:solidFill>
                            <a:schemeClr val="tx1"/>
                          </a:solidFill>
                        </a:rPr>
                        <a:t>No automatic update mechanism </a:t>
                      </a:r>
                    </a:p>
                    <a:p>
                      <a:pPr marL="114300" indent="-114300">
                        <a:buFont typeface="Arial" panose="020B0604020202020204" pitchFamily="34" charset="0"/>
                        <a:buChar char="•"/>
                      </a:pPr>
                      <a:r>
                        <a:rPr lang="en-GB" sz="1000" noProof="0">
                          <a:solidFill>
                            <a:schemeClr val="tx1"/>
                          </a:solidFill>
                        </a:rPr>
                        <a:t>Easy to miss requirements</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Onboarding to Microsoft 365 Endpoint API</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spcAft>
                          <a:spcPts val="600"/>
                        </a:spcAft>
                        <a:buFont typeface="Arial" panose="020B0604020202020204" pitchFamily="34" charset="0"/>
                        <a:buChar char="•"/>
                      </a:pPr>
                      <a:r>
                        <a:rPr lang="en-GB" sz="1000" noProof="0">
                          <a:solidFill>
                            <a:schemeClr val="tx1"/>
                          </a:solidFill>
                        </a:rPr>
                        <a:t>Endpoint data accessible from machine readable API which is already integrated into many 3</a:t>
                      </a:r>
                      <a:r>
                        <a:rPr lang="en-GB" sz="1000" baseline="30000" noProof="0">
                          <a:solidFill>
                            <a:schemeClr val="tx1"/>
                          </a:solidFill>
                        </a:rPr>
                        <a:t>rd</a:t>
                      </a:r>
                      <a:r>
                        <a:rPr lang="en-GB" sz="1000" noProof="0">
                          <a:solidFill>
                            <a:schemeClr val="tx1"/>
                          </a:solidFill>
                        </a:rPr>
                        <a:t> party network solutions </a:t>
                      </a:r>
                    </a:p>
                    <a:p>
                      <a:pPr marL="114300" indent="-114300">
                        <a:spcAft>
                          <a:spcPts val="600"/>
                        </a:spcAft>
                        <a:buFont typeface="Arial" panose="020B0604020202020204" pitchFamily="34" charset="0"/>
                        <a:buChar char="•"/>
                      </a:pPr>
                      <a:r>
                        <a:rPr lang="en-GB" sz="1000" noProof="0">
                          <a:solidFill>
                            <a:schemeClr val="tx1"/>
                          </a:solidFill>
                        </a:rPr>
                        <a:t>Simple update method on a known cadence</a:t>
                      </a:r>
                    </a:p>
                    <a:p>
                      <a:pPr marL="114300" indent="-114300">
                        <a:buFont typeface="Arial" panose="020B0604020202020204" pitchFamily="34" charset="0"/>
                        <a:buChar char="•"/>
                      </a:pPr>
                      <a:r>
                        <a:rPr lang="en-GB" sz="1000" noProof="0">
                          <a:solidFill>
                            <a:schemeClr val="tx1"/>
                          </a:solidFill>
                        </a:rPr>
                        <a:t>Lowered risk of missing requirements</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H1 CY 2025</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49702594"/>
                  </a:ext>
                </a:extLst>
              </a:tr>
            </a:tbl>
          </a:graphicData>
        </a:graphic>
      </p:graphicFrame>
    </p:spTree>
    <p:extLst>
      <p:ext uri="{BB962C8B-B14F-4D97-AF65-F5344CB8AC3E}">
        <p14:creationId xmlns:p14="http://schemas.microsoft.com/office/powerpoint/2010/main" val="934701476"/>
      </p:ext>
    </p:extLst>
  </p:cSld>
  <p:clrMapOvr>
    <a:masterClrMapping/>
  </p:clrMapOvr>
  <p:extLst>
    <p:ext uri="{6950BFC3-D8DA-4A85-94F7-54DA5524770B}">
      <p188:commentRel xmlns:p188="http://schemas.microsoft.com/office/powerpoint/2018/8/main" r:id="rId3"/>
    </p:ext>
  </p:extLs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388513-3A00-E145-166C-8D0F97FFD7E4}"/>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FB16C4BC-1C16-4FF9-6105-FFEAB9165AD3}"/>
              </a:ext>
            </a:extLst>
          </p:cNvPr>
          <p:cNvSpPr>
            <a:spLocks noGrp="1"/>
          </p:cNvSpPr>
          <p:nvPr>
            <p:ph type="title"/>
          </p:nvPr>
        </p:nvSpPr>
        <p:spPr>
          <a:xfrm>
            <a:off x="1139036" y="754381"/>
            <a:ext cx="9916668" cy="498599"/>
          </a:xfrm>
        </p:spPr>
        <p:txBody>
          <a:bodyPr>
            <a:normAutofit fontScale="90000"/>
          </a:bodyPr>
          <a:lstStyle/>
          <a:p>
            <a:r>
              <a:rPr lang="en-GB" noProof="0" dirty="0"/>
              <a:t>Windows 365 &amp; Azure Virtual Desktop</a:t>
            </a:r>
            <a:r>
              <a:rPr lang="en-GB" dirty="0"/>
              <a:t>:</a:t>
            </a:r>
            <a:br>
              <a:rPr lang="en-GB" noProof="0" dirty="0"/>
            </a:br>
            <a:r>
              <a:rPr lang="en-GB" noProof="0" dirty="0"/>
              <a:t>RDP connectivity </a:t>
            </a:r>
            <a:r>
              <a:rPr lang="en-GB" dirty="0"/>
              <a:t>o</a:t>
            </a:r>
            <a:r>
              <a:rPr lang="en-GB" noProof="0" dirty="0" err="1"/>
              <a:t>ptimization</a:t>
            </a:r>
            <a:r>
              <a:rPr lang="en-GB" noProof="0" dirty="0"/>
              <a:t> </a:t>
            </a:r>
            <a:r>
              <a:rPr lang="en-GB" dirty="0"/>
              <a:t>c</a:t>
            </a:r>
            <a:r>
              <a:rPr lang="en-GB" noProof="0" dirty="0" err="1"/>
              <a:t>hallenges</a:t>
            </a:r>
            <a:r>
              <a:rPr lang="en-GB" noProof="0" dirty="0"/>
              <a:t> - 2</a:t>
            </a:r>
          </a:p>
        </p:txBody>
      </p:sp>
      <p:graphicFrame>
        <p:nvGraphicFramePr>
          <p:cNvPr id="5" name="Table 4">
            <a:extLst>
              <a:ext uri="{FF2B5EF4-FFF2-40B4-BE49-F238E27FC236}">
                <a16:creationId xmlns:a16="http://schemas.microsoft.com/office/drawing/2014/main" id="{05217009-C2CD-ED3E-73D0-09389B52068E}"/>
              </a:ext>
            </a:extLst>
          </p:cNvPr>
          <p:cNvGraphicFramePr>
            <a:graphicFrameLocks noGrp="1"/>
          </p:cNvGraphicFramePr>
          <p:nvPr/>
        </p:nvGraphicFramePr>
        <p:xfrm>
          <a:off x="1123950" y="1944576"/>
          <a:ext cx="9944103" cy="4287343"/>
        </p:xfrm>
        <a:graphic>
          <a:graphicData uri="http://schemas.openxmlformats.org/drawingml/2006/table">
            <a:tbl>
              <a:tblPr firstRow="1" bandRow="1">
                <a:tableStyleId>{5C22544A-7EE6-4342-B048-85BDC9FD1C3A}</a:tableStyleId>
              </a:tblPr>
              <a:tblGrid>
                <a:gridCol w="273442">
                  <a:extLst>
                    <a:ext uri="{9D8B030D-6E8A-4147-A177-3AD203B41FA5}">
                      <a16:colId xmlns:a16="http://schemas.microsoft.com/office/drawing/2014/main" val="73260332"/>
                    </a:ext>
                  </a:extLst>
                </a:gridCol>
                <a:gridCol w="2060764">
                  <a:extLst>
                    <a:ext uri="{9D8B030D-6E8A-4147-A177-3AD203B41FA5}">
                      <a16:colId xmlns:a16="http://schemas.microsoft.com/office/drawing/2014/main" val="4129126275"/>
                    </a:ext>
                  </a:extLst>
                </a:gridCol>
                <a:gridCol w="2628221">
                  <a:extLst>
                    <a:ext uri="{9D8B030D-6E8A-4147-A177-3AD203B41FA5}">
                      <a16:colId xmlns:a16="http://schemas.microsoft.com/office/drawing/2014/main" val="1434050841"/>
                    </a:ext>
                  </a:extLst>
                </a:gridCol>
                <a:gridCol w="1783010">
                  <a:extLst>
                    <a:ext uri="{9D8B030D-6E8A-4147-A177-3AD203B41FA5}">
                      <a16:colId xmlns:a16="http://schemas.microsoft.com/office/drawing/2014/main" val="3261736803"/>
                    </a:ext>
                  </a:extLst>
                </a:gridCol>
                <a:gridCol w="2416171">
                  <a:extLst>
                    <a:ext uri="{9D8B030D-6E8A-4147-A177-3AD203B41FA5}">
                      <a16:colId xmlns:a16="http://schemas.microsoft.com/office/drawing/2014/main" val="193965365"/>
                    </a:ext>
                  </a:extLst>
                </a:gridCol>
                <a:gridCol w="782495">
                  <a:extLst>
                    <a:ext uri="{9D8B030D-6E8A-4147-A177-3AD203B41FA5}">
                      <a16:colId xmlns:a16="http://schemas.microsoft.com/office/drawing/2014/main" val="443893310"/>
                    </a:ext>
                  </a:extLst>
                </a:gridCol>
              </a:tblGrid>
              <a:tr h="288367">
                <a:tc>
                  <a:txBody>
                    <a:bodyPr/>
                    <a:lstStyle/>
                    <a:p>
                      <a:pPr algn="ctr"/>
                      <a:r>
                        <a:rPr lang="en-GB" sz="1100" b="0" noProof="0">
                          <a:solidFill>
                            <a:schemeClr val="bg1"/>
                          </a:solidFill>
                          <a:latin typeface="+mj-lt"/>
                        </a:rPr>
                        <a:t>#</a:t>
                      </a:r>
                    </a:p>
                  </a:txBody>
                  <a:tcPr marL="82296" marR="82296" marT="41148" marB="41148" anchor="ctr">
                    <a:lnL w="12700" cmpd="sng">
                      <a:noFill/>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Problem</a:t>
                      </a:r>
                    </a:p>
                  </a:txBody>
                  <a:tcPr marL="82296" marR="82296" marT="41148" marB="411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Customer impact</a:t>
                      </a:r>
                    </a:p>
                  </a:txBody>
                  <a:tcPr marL="82296" marR="82296" marT="41148" marB="411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Solution </a:t>
                      </a:r>
                    </a:p>
                  </a:txBody>
                  <a:tcPr marL="82296" marR="82296" marT="41148" marB="411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Resulting benefit</a:t>
                      </a:r>
                    </a:p>
                  </a:txBody>
                  <a:tcPr marL="82296" marR="82296" marT="41148" marB="411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ETA</a:t>
                      </a:r>
                    </a:p>
                  </a:txBody>
                  <a:tcPr marL="82296" marR="82296" marT="41148" marB="41148" anchor="ctr">
                    <a:lnL w="6350" cap="flat" cmpd="sng" algn="ctr">
                      <a:solidFill>
                        <a:schemeClr val="bg1"/>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8352719"/>
                  </a:ext>
                </a:extLst>
              </a:tr>
              <a:tr h="987552">
                <a:tc>
                  <a:txBody>
                    <a:bodyPr/>
                    <a:lstStyle/>
                    <a:p>
                      <a:pPr algn="ctr"/>
                      <a:r>
                        <a:rPr lang="en-GB" sz="1000" noProof="0">
                          <a:solidFill>
                            <a:schemeClr val="tx1"/>
                          </a:solidFill>
                        </a:rPr>
                        <a:t>5</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TURN relays on non dedicated infrastructure &amp; IP subnet</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spcAft>
                          <a:spcPts val="600"/>
                        </a:spcAft>
                        <a:buFont typeface="Arial" panose="020B0604020202020204" pitchFamily="34" charset="0"/>
                        <a:buChar char="•"/>
                      </a:pPr>
                      <a:r>
                        <a:rPr lang="en-GB" sz="1000" noProof="0">
                          <a:solidFill>
                            <a:schemeClr val="tx1"/>
                          </a:solidFill>
                        </a:rPr>
                        <a:t>Difficulty configuring bypass due to non dedicated nature of the range</a:t>
                      </a:r>
                    </a:p>
                    <a:p>
                      <a:pPr marL="114300" indent="-114300">
                        <a:buFont typeface="Arial" panose="020B0604020202020204" pitchFamily="34" charset="0"/>
                        <a:buChar char="•"/>
                      </a:pPr>
                      <a:r>
                        <a:rPr lang="en-GB" sz="1000" noProof="0">
                          <a:solidFill>
                            <a:schemeClr val="tx1"/>
                          </a:solidFill>
                        </a:rPr>
                        <a:t>Not available globally</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GB" sz="1000" noProof="0">
                          <a:solidFill>
                            <a:schemeClr val="tx1"/>
                          </a:solidFill>
                        </a:rPr>
                        <a:t>Moving to Windows 365/Azure Virtual Desktop dedicated infrastructure and dedicated single IP range </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spcAft>
                          <a:spcPts val="600"/>
                        </a:spcAft>
                        <a:buFont typeface="Arial" panose="020B0604020202020204" pitchFamily="34" charset="0"/>
                        <a:buChar char="•"/>
                      </a:pPr>
                      <a:r>
                        <a:rPr lang="en-GB" sz="1000" noProof="0">
                          <a:solidFill>
                            <a:schemeClr val="tx1"/>
                          </a:solidFill>
                        </a:rPr>
                        <a:t>Simple bypass for all RDP, 1 subnet for TCP and 1 subnet for UDP connectivity, both dedicated to Windows 365/Azure Virtual Desktop</a:t>
                      </a:r>
                    </a:p>
                    <a:p>
                      <a:pPr marL="114300" indent="-114300">
                        <a:buFont typeface="Arial" panose="020B0604020202020204" pitchFamily="34" charset="0"/>
                        <a:buChar char="•"/>
                      </a:pPr>
                      <a:r>
                        <a:rPr lang="en-GB" sz="1000" noProof="0">
                          <a:solidFill>
                            <a:schemeClr val="tx1"/>
                          </a:solidFill>
                        </a:rPr>
                        <a:t>Much higher global coverage</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April 2025</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2745087157"/>
                  </a:ext>
                </a:extLst>
              </a:tr>
              <a:tr h="1371600">
                <a:tc>
                  <a:txBody>
                    <a:bodyPr/>
                    <a:lstStyle/>
                    <a:p>
                      <a:pPr algn="ctr"/>
                      <a:r>
                        <a:rPr lang="en-GB" sz="1000" noProof="0">
                          <a:solidFill>
                            <a:schemeClr val="tx1"/>
                          </a:solidFill>
                        </a:rPr>
                        <a:t>6</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Windows 365 and Azure Virtual Desktop Docs are unclear on connectivity guidance, scattered in different locations and some essential content in </a:t>
                      </a:r>
                      <a:r>
                        <a:rPr lang="en-GB" sz="1000" noProof="0" err="1">
                          <a:solidFill>
                            <a:schemeClr val="tx1"/>
                          </a:solidFill>
                        </a:rPr>
                        <a:t>TechCommunity</a:t>
                      </a:r>
                      <a:endParaRPr lang="en-GB" sz="1000" noProof="0">
                        <a:solidFill>
                          <a:schemeClr val="tx1"/>
                        </a:solidFill>
                      </a:endParaRP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marR="0" lvl="0" indent="-1143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000" noProof="0">
                          <a:solidFill>
                            <a:schemeClr val="tx1"/>
                          </a:solidFill>
                        </a:rPr>
                        <a:t>Great difficulty in understanding the requirements in full</a:t>
                      </a:r>
                    </a:p>
                    <a:p>
                      <a:pPr marL="114300" marR="0" lvl="0" indent="-114300" algn="l" defTabSz="914400" rtl="0" eaLnBrk="1" fontAlgn="auto" latinLnBrk="0" hangingPunct="1">
                        <a:lnSpc>
                          <a:spcPct val="100000"/>
                        </a:lnSpc>
                        <a:spcBef>
                          <a:spcPts val="0"/>
                        </a:spcBef>
                        <a:spcAft>
                          <a:spcPts val="600"/>
                        </a:spcAft>
                        <a:buClrTx/>
                        <a:buSzTx/>
                        <a:buFont typeface="Arial" panose="020B0604020202020204" pitchFamily="34" charset="0"/>
                        <a:buChar char="•"/>
                        <a:tabLst/>
                        <a:defRPr/>
                      </a:pPr>
                      <a:r>
                        <a:rPr lang="en-GB" sz="1000" noProof="0">
                          <a:solidFill>
                            <a:schemeClr val="tx1"/>
                          </a:solidFill>
                        </a:rPr>
                        <a:t>Easy to miss guidance and requirements</a:t>
                      </a:r>
                    </a:p>
                    <a:p>
                      <a:pPr marL="114300" marR="0" lvl="0" indent="-1143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000" noProof="0">
                          <a:solidFill>
                            <a:schemeClr val="tx1"/>
                          </a:solidFill>
                        </a:rPr>
                        <a:t>Guidance outside of Docs can be viewed as ‘non-official’ </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spcAft>
                          <a:spcPts val="600"/>
                        </a:spcAft>
                        <a:buFont typeface="Arial" panose="020B0604020202020204" pitchFamily="34" charset="0"/>
                        <a:buChar char="•"/>
                      </a:pPr>
                      <a:r>
                        <a:rPr lang="en-GB" sz="1000" noProof="0">
                          <a:solidFill>
                            <a:schemeClr val="tx1"/>
                          </a:solidFill>
                        </a:rPr>
                        <a:t>New Connectivity section in docs to tell the story in a single location</a:t>
                      </a:r>
                    </a:p>
                    <a:p>
                      <a:pPr marL="114300" indent="-114300">
                        <a:buFont typeface="Arial" panose="020B0604020202020204" pitchFamily="34" charset="0"/>
                        <a:buChar char="•"/>
                      </a:pPr>
                      <a:r>
                        <a:rPr lang="en-GB" sz="1000" noProof="0">
                          <a:solidFill>
                            <a:schemeClr val="tx1"/>
                          </a:solidFill>
                        </a:rPr>
                        <a:t>Improved, more prescriptive guidance </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spcAft>
                          <a:spcPts val="600"/>
                        </a:spcAft>
                        <a:buFont typeface="Arial" panose="020B0604020202020204" pitchFamily="34" charset="0"/>
                        <a:buChar char="•"/>
                      </a:pPr>
                      <a:r>
                        <a:rPr lang="en-GB" sz="1000" noProof="0">
                          <a:solidFill>
                            <a:schemeClr val="tx1"/>
                          </a:solidFill>
                        </a:rPr>
                        <a:t>Simple ‘one-stop’ location for all connectivity guidance</a:t>
                      </a:r>
                    </a:p>
                    <a:p>
                      <a:pPr marL="114300" indent="-114300">
                        <a:spcAft>
                          <a:spcPts val="600"/>
                        </a:spcAft>
                        <a:buFont typeface="Arial" panose="020B0604020202020204" pitchFamily="34" charset="0"/>
                        <a:buChar char="•"/>
                      </a:pPr>
                      <a:r>
                        <a:rPr lang="en-GB" sz="1000" noProof="0">
                          <a:solidFill>
                            <a:schemeClr val="tx1"/>
                          </a:solidFill>
                        </a:rPr>
                        <a:t>Prescriptive guidance removing ambiguity </a:t>
                      </a:r>
                    </a:p>
                    <a:p>
                      <a:pPr marL="114300" indent="-114300">
                        <a:buFont typeface="Arial" panose="020B0604020202020204" pitchFamily="34" charset="0"/>
                        <a:buChar char="•"/>
                      </a:pPr>
                      <a:r>
                        <a:rPr lang="en-GB" sz="1000" noProof="0">
                          <a:solidFill>
                            <a:schemeClr val="tx1"/>
                          </a:solidFill>
                        </a:rPr>
                        <a:t>Coverage of all common customer questions to reduce field and WCX workload</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Through H1 CY 25</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04358617"/>
                  </a:ext>
                </a:extLst>
              </a:tr>
              <a:tr h="1609344">
                <a:tc>
                  <a:txBody>
                    <a:bodyPr/>
                    <a:lstStyle/>
                    <a:p>
                      <a:pPr algn="ctr"/>
                      <a:r>
                        <a:rPr lang="en-GB" sz="1000" noProof="0">
                          <a:solidFill>
                            <a:schemeClr val="tx1"/>
                          </a:solidFill>
                        </a:rPr>
                        <a:t>7</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Difficult for customers to diagnose where guidance such as Zscaler bypass, TLS inspection etc is incorrectly configured </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spcAft>
                          <a:spcPts val="600"/>
                        </a:spcAft>
                        <a:buFont typeface="Arial" panose="020B0604020202020204" pitchFamily="34" charset="0"/>
                        <a:buChar char="•"/>
                      </a:pPr>
                      <a:r>
                        <a:rPr lang="en-GB" sz="1000" noProof="0">
                          <a:solidFill>
                            <a:schemeClr val="tx1"/>
                          </a:solidFill>
                        </a:rPr>
                        <a:t>Poor connectivity </a:t>
                      </a:r>
                    </a:p>
                    <a:p>
                      <a:pPr marL="114300" indent="-114300">
                        <a:spcAft>
                          <a:spcPts val="600"/>
                        </a:spcAft>
                        <a:buFont typeface="Arial" panose="020B0604020202020204" pitchFamily="34" charset="0"/>
                        <a:buChar char="•"/>
                      </a:pPr>
                      <a:r>
                        <a:rPr lang="en-GB" sz="1000" noProof="0">
                          <a:solidFill>
                            <a:schemeClr val="tx1"/>
                          </a:solidFill>
                        </a:rPr>
                        <a:t>Lengthy troubleshooting</a:t>
                      </a:r>
                    </a:p>
                    <a:p>
                      <a:pPr marL="114300" indent="-114300">
                        <a:spcAft>
                          <a:spcPts val="600"/>
                        </a:spcAft>
                        <a:buFont typeface="Arial" panose="020B0604020202020204" pitchFamily="34" charset="0"/>
                        <a:buChar char="•"/>
                      </a:pPr>
                      <a:r>
                        <a:rPr lang="en-GB" sz="1000" noProof="0">
                          <a:solidFill>
                            <a:schemeClr val="tx1"/>
                          </a:solidFill>
                        </a:rPr>
                        <a:t>High case volume</a:t>
                      </a:r>
                    </a:p>
                    <a:p>
                      <a:pPr marL="114300" indent="-114300">
                        <a:spcAft>
                          <a:spcPts val="600"/>
                        </a:spcAft>
                        <a:buFont typeface="Arial" panose="020B0604020202020204" pitchFamily="34" charset="0"/>
                        <a:buChar char="•"/>
                      </a:pPr>
                      <a:r>
                        <a:rPr lang="en-GB" sz="1000" noProof="0">
                          <a:solidFill>
                            <a:schemeClr val="tx1"/>
                          </a:solidFill>
                        </a:rPr>
                        <a:t>Frequent disconnects</a:t>
                      </a:r>
                    </a:p>
                    <a:p>
                      <a:pPr marL="114300" indent="-114300">
                        <a:buFont typeface="Arial" panose="020B0604020202020204" pitchFamily="34" charset="0"/>
                        <a:buChar char="•"/>
                      </a:pPr>
                      <a:r>
                        <a:rPr lang="en-GB" sz="1000" noProof="0">
                          <a:solidFill>
                            <a:schemeClr val="tx1"/>
                          </a:solidFill>
                        </a:rPr>
                        <a:t>Poor user experience</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71450" indent="-171450">
                        <a:buFont typeface="Arial" panose="020B0604020202020204" pitchFamily="34" charset="0"/>
                        <a:buChar char="•"/>
                      </a:pPr>
                      <a:r>
                        <a:rPr lang="en-GB" sz="1000" noProof="0">
                          <a:solidFill>
                            <a:schemeClr val="tx1"/>
                          </a:solidFill>
                        </a:rPr>
                        <a:t>Connectivity tooling to highlight where connectivity does not align to best practice</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114300" indent="-114300">
                        <a:spcAft>
                          <a:spcPts val="600"/>
                        </a:spcAft>
                        <a:buFont typeface="Arial" panose="020B0604020202020204" pitchFamily="34" charset="0"/>
                        <a:buChar char="•"/>
                      </a:pPr>
                      <a:r>
                        <a:rPr lang="en-GB" sz="1000" noProof="0">
                          <a:solidFill>
                            <a:schemeClr val="tx1"/>
                          </a:solidFill>
                        </a:rPr>
                        <a:t>Easy to check best practice is configured</a:t>
                      </a:r>
                    </a:p>
                    <a:p>
                      <a:pPr marL="114300" indent="-114300">
                        <a:spcAft>
                          <a:spcPts val="600"/>
                        </a:spcAft>
                        <a:buFont typeface="Arial" panose="020B0604020202020204" pitchFamily="34" charset="0"/>
                        <a:buChar char="•"/>
                      </a:pPr>
                      <a:r>
                        <a:rPr lang="en-GB" sz="1000" noProof="0">
                          <a:solidFill>
                            <a:schemeClr val="tx1"/>
                          </a:solidFill>
                        </a:rPr>
                        <a:t>Easy for a customer to isolate where an issue lies and where they need to go to fix the issue</a:t>
                      </a:r>
                    </a:p>
                    <a:p>
                      <a:pPr marL="114300" indent="-114300">
                        <a:spcAft>
                          <a:spcPts val="600"/>
                        </a:spcAft>
                        <a:buFont typeface="Arial" panose="020B0604020202020204" pitchFamily="34" charset="0"/>
                        <a:buChar char="•"/>
                      </a:pPr>
                      <a:r>
                        <a:rPr lang="en-GB" sz="1000" noProof="0">
                          <a:solidFill>
                            <a:schemeClr val="tx1"/>
                          </a:solidFill>
                        </a:rPr>
                        <a:t>Higher performance and service reliability </a:t>
                      </a:r>
                    </a:p>
                    <a:p>
                      <a:pPr marL="114300" indent="-114300">
                        <a:buFont typeface="Arial" panose="020B0604020202020204" pitchFamily="34" charset="0"/>
                        <a:buChar char="•"/>
                      </a:pPr>
                      <a:r>
                        <a:rPr lang="en-GB" sz="1000" noProof="0">
                          <a:solidFill>
                            <a:schemeClr val="tx1"/>
                          </a:solidFill>
                        </a:rPr>
                        <a:t>Better user experience</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000" noProof="0">
                          <a:solidFill>
                            <a:schemeClr val="tx1"/>
                          </a:solidFill>
                        </a:rPr>
                        <a:t>Starting H1 CY25</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49702594"/>
                  </a:ext>
                </a:extLst>
              </a:tr>
            </a:tbl>
          </a:graphicData>
        </a:graphic>
      </p:graphicFrame>
      <p:sp>
        <p:nvSpPr>
          <p:cNvPr id="2" name="Footer Placeholder 3">
            <a:extLst>
              <a:ext uri="{FF2B5EF4-FFF2-40B4-BE49-F238E27FC236}">
                <a16:creationId xmlns:a16="http://schemas.microsoft.com/office/drawing/2014/main" id="{5AC0F835-22A0-E6A0-1939-CAF6DB247E9E}"/>
              </a:ext>
            </a:extLst>
          </p:cNvPr>
          <p:cNvSpPr>
            <a:spLocks noGrp="1"/>
          </p:cNvSpPr>
          <p:nvPr>
            <p:ph type="ftr" sz="quarter" idx="3"/>
          </p:nvPr>
        </p:nvSpPr>
        <p:spPr>
          <a:xfrm>
            <a:off x="441961" y="5433168"/>
            <a:ext cx="3086100" cy="174202"/>
          </a:xfrm>
          <a:prstGeom prst="rect">
            <a:avLst/>
          </a:prstGeom>
        </p:spPr>
        <p:txBody>
          <a:bodyPr vert="horz" lIns="0" tIns="45720" rIns="0" bIns="45720" rtlCol="0" anchor="ctr"/>
          <a:lstStyle>
            <a:defPPr>
              <a:defRPr lang="en-US"/>
            </a:defPPr>
            <a:lvl1pPr marL="0" algn="l" defTabSz="457200" rtl="0" eaLnBrk="1" latinLnBrk="0" hangingPunct="1">
              <a:defRPr sz="6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Microsoft Confidential</a:t>
            </a:r>
            <a:endParaRPr lang="en-US" sz="1260"/>
          </a:p>
        </p:txBody>
      </p:sp>
    </p:spTree>
    <p:extLst>
      <p:ext uri="{BB962C8B-B14F-4D97-AF65-F5344CB8AC3E}">
        <p14:creationId xmlns:p14="http://schemas.microsoft.com/office/powerpoint/2010/main" val="2847470498"/>
      </p:ext>
    </p:extLst>
  </p:cSld>
  <p:clrMapOvr>
    <a:masterClrMapping/>
  </p:clrMapOvr>
  <p:extLst>
    <p:ext uri="{6950BFC3-D8DA-4A85-94F7-54DA5524770B}">
      <p188:commentRel xmlns:p188="http://schemas.microsoft.com/office/powerpoint/2018/8/main" r:id="rId3"/>
    </p:ext>
  </p:extLs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Pentagon 32">
            <a:extLst>
              <a:ext uri="{FF2B5EF4-FFF2-40B4-BE49-F238E27FC236}">
                <a16:creationId xmlns:a16="http://schemas.microsoft.com/office/drawing/2014/main" id="{9C14BD40-AA0D-CB2A-E5B1-E0A025202FF2}"/>
              </a:ext>
              <a:ext uri="{C183D7F6-B498-43B3-948B-1728B52AA6E4}">
                <adec:decorative xmlns:adec="http://schemas.microsoft.com/office/drawing/2017/decorative" val="1"/>
              </a:ext>
            </a:extLst>
          </p:cNvPr>
          <p:cNvSpPr/>
          <p:nvPr/>
        </p:nvSpPr>
        <p:spPr>
          <a:xfrm>
            <a:off x="609599" y="3742158"/>
            <a:ext cx="10445592" cy="415284"/>
          </a:xfrm>
          <a:prstGeom prst="homePlat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22960">
              <a:defRPr/>
            </a:pPr>
            <a:endParaRPr lang="en-GB" sz="1620">
              <a:solidFill>
                <a:prstClr val="white"/>
              </a:solidFill>
              <a:latin typeface="Aptos" panose="02110004020202020204"/>
            </a:endParaRPr>
          </a:p>
        </p:txBody>
      </p:sp>
      <p:cxnSp>
        <p:nvCxnSpPr>
          <p:cNvPr id="13" name="Straight Connector 12">
            <a:extLst>
              <a:ext uri="{FF2B5EF4-FFF2-40B4-BE49-F238E27FC236}">
                <a16:creationId xmlns:a16="http://schemas.microsoft.com/office/drawing/2014/main" id="{6728FE5D-9F7F-4D32-2F40-24527D0FB418}"/>
              </a:ext>
              <a:ext uri="{C183D7F6-B498-43B3-948B-1728B52AA6E4}">
                <adec:decorative xmlns:adec="http://schemas.microsoft.com/office/drawing/2017/decorative" val="1"/>
              </a:ext>
            </a:extLst>
          </p:cNvPr>
          <p:cNvCxnSpPr>
            <a:cxnSpLocks/>
          </p:cNvCxnSpPr>
          <p:nvPr/>
        </p:nvCxnSpPr>
        <p:spPr>
          <a:xfrm>
            <a:off x="1133518" y="3947321"/>
            <a:ext cx="0" cy="1868263"/>
          </a:xfrm>
          <a:prstGeom prst="line">
            <a:avLst/>
          </a:prstGeom>
          <a:ln w="6350">
            <a:solidFill>
              <a:schemeClr val="tx2"/>
            </a:solidFill>
            <a:headEnd type="oval" w="sm" len="sm"/>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C2F9F85D-8750-2E44-209C-908E824D5F4B}"/>
              </a:ext>
              <a:ext uri="{C183D7F6-B498-43B3-948B-1728B52AA6E4}">
                <adec:decorative xmlns:adec="http://schemas.microsoft.com/office/drawing/2017/decorative" val="1"/>
              </a:ext>
            </a:extLst>
          </p:cNvPr>
          <p:cNvCxnSpPr>
            <a:cxnSpLocks/>
          </p:cNvCxnSpPr>
          <p:nvPr/>
        </p:nvCxnSpPr>
        <p:spPr>
          <a:xfrm>
            <a:off x="1133518" y="1740806"/>
            <a:ext cx="0" cy="2208995"/>
          </a:xfrm>
          <a:prstGeom prst="line">
            <a:avLst/>
          </a:prstGeom>
          <a:ln w="6350">
            <a:solidFill>
              <a:schemeClr val="tx2"/>
            </a:solidFill>
            <a:tailEnd type="oval" w="sm" len="sm"/>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B2B10E2E-B5B7-B87B-62C0-7E1B08B03799}"/>
              </a:ext>
              <a:ext uri="{C183D7F6-B498-43B3-948B-1728B52AA6E4}">
                <adec:decorative xmlns:adec="http://schemas.microsoft.com/office/drawing/2017/decorative" val="1"/>
              </a:ext>
            </a:extLst>
          </p:cNvPr>
          <p:cNvCxnSpPr>
            <a:cxnSpLocks/>
          </p:cNvCxnSpPr>
          <p:nvPr/>
        </p:nvCxnSpPr>
        <p:spPr>
          <a:xfrm>
            <a:off x="3603714" y="1949546"/>
            <a:ext cx="0" cy="1997776"/>
          </a:xfrm>
          <a:prstGeom prst="line">
            <a:avLst/>
          </a:prstGeom>
          <a:ln w="6350">
            <a:solidFill>
              <a:schemeClr val="tx2"/>
            </a:solidFill>
            <a:tailEnd type="oval" w="sm" len="sm"/>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9D07CFA3-3B3F-94D5-FD7A-D03A695A7264}"/>
              </a:ext>
              <a:ext uri="{C183D7F6-B498-43B3-948B-1728B52AA6E4}">
                <adec:decorative xmlns:adec="http://schemas.microsoft.com/office/drawing/2017/decorative" val="1"/>
              </a:ext>
            </a:extLst>
          </p:cNvPr>
          <p:cNvSpPr txBox="1">
            <a:spLocks/>
          </p:cNvSpPr>
          <p:nvPr/>
        </p:nvSpPr>
        <p:spPr>
          <a:xfrm>
            <a:off x="1236365" y="1721814"/>
            <a:ext cx="2277290" cy="443198"/>
          </a:xfrm>
          <a:prstGeom prst="rect">
            <a:avLst/>
          </a:prstGeom>
          <a:noFill/>
        </p:spPr>
        <p:txBody>
          <a:bodyPr wrap="square" lIns="0" tIns="0" rIns="0" bIns="0" rtlCol="0">
            <a:spAutoFit/>
          </a:bodyPr>
          <a:lstStyle/>
          <a:p>
            <a:pPr defTabSz="822960">
              <a:defRPr/>
            </a:pPr>
            <a:r>
              <a:rPr lang="en-GB" sz="1440">
                <a:latin typeface="+mj-lt"/>
                <a:cs typeface="Segoe UI Semibold" panose="020B0502040204020203" pitchFamily="34" charset="0"/>
              </a:rPr>
              <a:t>TCP RDP IP</a:t>
            </a:r>
            <a:br>
              <a:rPr lang="en-GB" sz="1440">
                <a:latin typeface="+mj-lt"/>
                <a:cs typeface="Segoe UI Semibold" panose="020B0502040204020203" pitchFamily="34" charset="0"/>
              </a:rPr>
            </a:br>
            <a:r>
              <a:rPr lang="en-GB" sz="1440">
                <a:latin typeface="+mj-lt"/>
                <a:cs typeface="Segoe UI Semibold" panose="020B0502040204020203" pitchFamily="34" charset="0"/>
              </a:rPr>
              <a:t>Consolidation</a:t>
            </a:r>
          </a:p>
        </p:txBody>
      </p:sp>
      <p:sp>
        <p:nvSpPr>
          <p:cNvPr id="6" name="TextBox 5">
            <a:extLst>
              <a:ext uri="{FF2B5EF4-FFF2-40B4-BE49-F238E27FC236}">
                <a16:creationId xmlns:a16="http://schemas.microsoft.com/office/drawing/2014/main" id="{5F0269E1-4E71-2076-4E6D-BAE68A8A5453}"/>
              </a:ext>
              <a:ext uri="{C183D7F6-B498-43B3-948B-1728B52AA6E4}">
                <adec:decorative xmlns:adec="http://schemas.microsoft.com/office/drawing/2017/decorative" val="1"/>
              </a:ext>
            </a:extLst>
          </p:cNvPr>
          <p:cNvSpPr txBox="1"/>
          <p:nvPr/>
        </p:nvSpPr>
        <p:spPr>
          <a:xfrm>
            <a:off x="1236365" y="2272552"/>
            <a:ext cx="2263026" cy="1151084"/>
          </a:xfrm>
          <a:prstGeom prst="rect">
            <a:avLst/>
          </a:prstGeom>
          <a:noFill/>
        </p:spPr>
        <p:txBody>
          <a:bodyPr wrap="square" lIns="0" tIns="0" rIns="0" bIns="0" rtlCol="0">
            <a:spAutoFit/>
          </a:bodyPr>
          <a:lstStyle/>
          <a:p>
            <a:pPr marL="163830" marR="3810" indent="-154306" defTabSz="822930">
              <a:spcBef>
                <a:spcPts val="74"/>
              </a:spcBef>
              <a:spcAft>
                <a:spcPts val="540"/>
              </a:spcAft>
              <a:buFont typeface="Arial" panose="020B0604020202020204" pitchFamily="34" charset="0"/>
              <a:buChar char="•"/>
              <a:defRPr/>
            </a:pPr>
            <a:r>
              <a:rPr lang="en-GB" sz="1080">
                <a:cs typeface="Segoe UI"/>
              </a:rPr>
              <a:t>Reduction of IP subnets from 380 to 1 single subnet</a:t>
            </a:r>
          </a:p>
          <a:p>
            <a:pPr marL="163830" marR="3810" indent="-154306" defTabSz="822930">
              <a:spcBef>
                <a:spcPts val="74"/>
              </a:spcBef>
              <a:spcAft>
                <a:spcPts val="540"/>
              </a:spcAft>
              <a:buFont typeface="Arial" panose="020B0604020202020204" pitchFamily="34" charset="0"/>
              <a:buChar char="•"/>
              <a:defRPr/>
            </a:pPr>
            <a:r>
              <a:rPr lang="en-GB" sz="1080">
                <a:cs typeface="Segoe UI"/>
              </a:rPr>
              <a:t>No regular expected changes thereafter </a:t>
            </a:r>
          </a:p>
          <a:p>
            <a:pPr marL="163830" marR="3810" indent="-154306" defTabSz="822930">
              <a:spcBef>
                <a:spcPts val="74"/>
              </a:spcBef>
              <a:spcAft>
                <a:spcPts val="540"/>
              </a:spcAft>
              <a:buFont typeface="Arial" panose="020B0604020202020204" pitchFamily="34" charset="0"/>
              <a:buChar char="•"/>
              <a:defRPr/>
            </a:pPr>
            <a:r>
              <a:rPr lang="en-GB" sz="1080">
                <a:cs typeface="Segoe UI"/>
              </a:rPr>
              <a:t>Makes it much simpler to configure bypass/Optimization</a:t>
            </a:r>
          </a:p>
        </p:txBody>
      </p:sp>
      <p:sp>
        <p:nvSpPr>
          <p:cNvPr id="20" name="TextBox 19">
            <a:extLst>
              <a:ext uri="{FF2B5EF4-FFF2-40B4-BE49-F238E27FC236}">
                <a16:creationId xmlns:a16="http://schemas.microsoft.com/office/drawing/2014/main" id="{1989E864-480F-7E91-A258-1F3C8A36DDCA}"/>
              </a:ext>
              <a:ext uri="{C183D7F6-B498-43B3-948B-1728B52AA6E4}">
                <adec:decorative xmlns:adec="http://schemas.microsoft.com/office/drawing/2017/decorative" val="1"/>
              </a:ext>
            </a:extLst>
          </p:cNvPr>
          <p:cNvSpPr txBox="1"/>
          <p:nvPr/>
        </p:nvSpPr>
        <p:spPr>
          <a:xfrm>
            <a:off x="1224873" y="3866702"/>
            <a:ext cx="991859" cy="166199"/>
          </a:xfrm>
          <a:prstGeom prst="rect">
            <a:avLst/>
          </a:prstGeom>
          <a:noFill/>
        </p:spPr>
        <p:txBody>
          <a:bodyPr wrap="square" lIns="0" tIns="0" rIns="0" bIns="0" rtlCol="0" anchor="ctr">
            <a:spAutoFit/>
          </a:bodyPr>
          <a:lstStyle/>
          <a:p>
            <a:pPr defTabSz="822960">
              <a:defRPr/>
            </a:pPr>
            <a:r>
              <a:rPr lang="en-GB" sz="1080" b="1">
                <a:solidFill>
                  <a:schemeClr val="accent1"/>
                </a:solidFill>
                <a:latin typeface="+mj-lt"/>
                <a:cs typeface="Segoe UI Semibold" panose="020B0502040204020203" pitchFamily="34" charset="0"/>
              </a:rPr>
              <a:t>February 2025</a:t>
            </a:r>
          </a:p>
        </p:txBody>
      </p:sp>
      <p:sp>
        <p:nvSpPr>
          <p:cNvPr id="14" name="TextBox 13">
            <a:extLst>
              <a:ext uri="{FF2B5EF4-FFF2-40B4-BE49-F238E27FC236}">
                <a16:creationId xmlns:a16="http://schemas.microsoft.com/office/drawing/2014/main" id="{D210E000-FEE8-E26B-1F5D-D0AB3AD31B67}"/>
              </a:ext>
              <a:ext uri="{C183D7F6-B498-43B3-948B-1728B52AA6E4}">
                <adec:decorative xmlns:adec="http://schemas.microsoft.com/office/drawing/2017/decorative" val="1"/>
              </a:ext>
            </a:extLst>
          </p:cNvPr>
          <p:cNvSpPr txBox="1">
            <a:spLocks/>
          </p:cNvSpPr>
          <p:nvPr/>
        </p:nvSpPr>
        <p:spPr>
          <a:xfrm>
            <a:off x="1224872" y="4711736"/>
            <a:ext cx="2295947" cy="443198"/>
          </a:xfrm>
          <a:prstGeom prst="rect">
            <a:avLst/>
          </a:prstGeom>
          <a:noFill/>
        </p:spPr>
        <p:txBody>
          <a:bodyPr wrap="square" lIns="0" tIns="0" rIns="0" bIns="0" rtlCol="0">
            <a:spAutoFit/>
          </a:bodyPr>
          <a:lstStyle/>
          <a:p>
            <a:pPr defTabSz="822960">
              <a:defRPr/>
            </a:pPr>
            <a:r>
              <a:rPr lang="en-GB" sz="1440">
                <a:latin typeface="+mj-lt"/>
                <a:cs typeface="Segoe UI Semibold" panose="020B0502040204020203" pitchFamily="34" charset="0"/>
              </a:rPr>
              <a:t>Zscaler ‘OneClick’</a:t>
            </a:r>
            <a:br>
              <a:rPr lang="en-GB" sz="1440">
                <a:latin typeface="+mj-lt"/>
                <a:cs typeface="Segoe UI Semibold" panose="020B0502040204020203" pitchFamily="34" charset="0"/>
              </a:rPr>
            </a:br>
            <a:r>
              <a:rPr lang="en-GB" sz="1440">
                <a:latin typeface="+mj-lt"/>
                <a:cs typeface="Segoe UI Semibold" panose="020B0502040204020203" pitchFamily="34" charset="0"/>
              </a:rPr>
              <a:t>bypass</a:t>
            </a:r>
          </a:p>
        </p:txBody>
      </p:sp>
      <p:sp>
        <p:nvSpPr>
          <p:cNvPr id="15" name="TextBox 14">
            <a:extLst>
              <a:ext uri="{FF2B5EF4-FFF2-40B4-BE49-F238E27FC236}">
                <a16:creationId xmlns:a16="http://schemas.microsoft.com/office/drawing/2014/main" id="{243941F7-5672-E467-9DBC-1FEC0CA1959E}"/>
              </a:ext>
              <a:ext uri="{C183D7F6-B498-43B3-948B-1728B52AA6E4}">
                <adec:decorative xmlns:adec="http://schemas.microsoft.com/office/drawing/2017/decorative" val="1"/>
              </a:ext>
            </a:extLst>
          </p:cNvPr>
          <p:cNvSpPr txBox="1">
            <a:spLocks/>
          </p:cNvSpPr>
          <p:nvPr/>
        </p:nvSpPr>
        <p:spPr>
          <a:xfrm>
            <a:off x="1224872" y="5258688"/>
            <a:ext cx="2295947" cy="664797"/>
          </a:xfrm>
          <a:prstGeom prst="rect">
            <a:avLst/>
          </a:prstGeom>
          <a:noFill/>
        </p:spPr>
        <p:txBody>
          <a:bodyPr wrap="square" lIns="0" tIns="0" rIns="0" bIns="0" rtlCol="0">
            <a:spAutoFit/>
          </a:bodyPr>
          <a:lstStyle/>
          <a:p>
            <a:pPr marL="9524" marR="3810" defTabSz="822930">
              <a:spcBef>
                <a:spcPts val="74"/>
              </a:spcBef>
              <a:spcAft>
                <a:spcPts val="540"/>
              </a:spcAft>
              <a:defRPr/>
            </a:pPr>
            <a:r>
              <a:rPr lang="en-GB" sz="1080">
                <a:cs typeface="Segoe UI"/>
              </a:rPr>
              <a:t>Single click option for configuring Zscaler to bypass of Windows 365/ Azure Virtual Desktop RDP traffic (TCP and UDP)</a:t>
            </a:r>
          </a:p>
        </p:txBody>
      </p:sp>
      <p:sp>
        <p:nvSpPr>
          <p:cNvPr id="17" name="TextBox 16">
            <a:extLst>
              <a:ext uri="{FF2B5EF4-FFF2-40B4-BE49-F238E27FC236}">
                <a16:creationId xmlns:a16="http://schemas.microsoft.com/office/drawing/2014/main" id="{7EFBE5E0-053B-D262-EDD4-33FEFDD6E5DF}"/>
              </a:ext>
              <a:ext uri="{C183D7F6-B498-43B3-948B-1728B52AA6E4}">
                <adec:decorative xmlns:adec="http://schemas.microsoft.com/office/drawing/2017/decorative" val="1"/>
              </a:ext>
            </a:extLst>
          </p:cNvPr>
          <p:cNvSpPr txBox="1"/>
          <p:nvPr/>
        </p:nvSpPr>
        <p:spPr>
          <a:xfrm>
            <a:off x="3711509" y="1930555"/>
            <a:ext cx="2460952" cy="443198"/>
          </a:xfrm>
          <a:prstGeom prst="rect">
            <a:avLst/>
          </a:prstGeom>
          <a:noFill/>
        </p:spPr>
        <p:txBody>
          <a:bodyPr wrap="square" lIns="0" tIns="0" rIns="0" bIns="0" rtlCol="0">
            <a:spAutoFit/>
          </a:bodyPr>
          <a:lstStyle/>
          <a:p>
            <a:pPr defTabSz="822960">
              <a:defRPr/>
            </a:pPr>
            <a:r>
              <a:rPr lang="en-GB" sz="1440">
                <a:latin typeface="+mj-lt"/>
                <a:cs typeface="Segoe UI Semibold" panose="020B0502040204020203" pitchFamily="34" charset="0"/>
              </a:rPr>
              <a:t>Updated Docs with optimization guidance</a:t>
            </a:r>
          </a:p>
        </p:txBody>
      </p:sp>
      <p:sp>
        <p:nvSpPr>
          <p:cNvPr id="18" name="TextBox 17">
            <a:extLst>
              <a:ext uri="{FF2B5EF4-FFF2-40B4-BE49-F238E27FC236}">
                <a16:creationId xmlns:a16="http://schemas.microsoft.com/office/drawing/2014/main" id="{B6A441BE-9A3F-C06C-6807-DBB25FEB2800}"/>
              </a:ext>
              <a:ext uri="{C183D7F6-B498-43B3-948B-1728B52AA6E4}">
                <adec:decorative xmlns:adec="http://schemas.microsoft.com/office/drawing/2017/decorative" val="1"/>
              </a:ext>
            </a:extLst>
          </p:cNvPr>
          <p:cNvSpPr txBox="1"/>
          <p:nvPr/>
        </p:nvSpPr>
        <p:spPr>
          <a:xfrm>
            <a:off x="3711509" y="2481294"/>
            <a:ext cx="2305622" cy="830997"/>
          </a:xfrm>
          <a:prstGeom prst="rect">
            <a:avLst/>
          </a:prstGeom>
          <a:noFill/>
        </p:spPr>
        <p:txBody>
          <a:bodyPr wrap="square" lIns="0" tIns="0" rIns="0" bIns="0" rtlCol="0">
            <a:spAutoFit/>
          </a:bodyPr>
          <a:lstStyle/>
          <a:p>
            <a:pPr marL="9524" marR="3810" defTabSz="822930">
              <a:defRPr/>
            </a:pPr>
            <a:r>
              <a:rPr lang="en-GB" sz="1080">
                <a:cs typeface="Segoe UI"/>
              </a:rPr>
              <a:t>Revamped connectivity docs in a cohesive ‘story’ in one location with service specific selection tab available. To be linked with Self-Help in Windows App where possible</a:t>
            </a:r>
          </a:p>
        </p:txBody>
      </p:sp>
      <p:sp>
        <p:nvSpPr>
          <p:cNvPr id="22" name="TextBox 21">
            <a:extLst>
              <a:ext uri="{FF2B5EF4-FFF2-40B4-BE49-F238E27FC236}">
                <a16:creationId xmlns:a16="http://schemas.microsoft.com/office/drawing/2014/main" id="{505D3C4A-7348-066E-760F-6EA8B2DF717D}"/>
              </a:ext>
              <a:ext uri="{C183D7F6-B498-43B3-948B-1728B52AA6E4}">
                <adec:decorative xmlns:adec="http://schemas.microsoft.com/office/drawing/2017/decorative" val="1"/>
              </a:ext>
            </a:extLst>
          </p:cNvPr>
          <p:cNvSpPr txBox="1"/>
          <p:nvPr/>
        </p:nvSpPr>
        <p:spPr>
          <a:xfrm>
            <a:off x="3707717" y="3873626"/>
            <a:ext cx="1188462" cy="152349"/>
          </a:xfrm>
          <a:prstGeom prst="rect">
            <a:avLst/>
          </a:prstGeom>
          <a:noFill/>
        </p:spPr>
        <p:txBody>
          <a:bodyPr wrap="square" lIns="0" tIns="0" rIns="0" bIns="0" rtlCol="0" anchor="ctr">
            <a:spAutoFit/>
          </a:bodyPr>
          <a:lstStyle/>
          <a:p>
            <a:pPr defTabSz="822960">
              <a:defRPr/>
            </a:pPr>
            <a:r>
              <a:rPr lang="en-GB" sz="990" b="1">
                <a:solidFill>
                  <a:schemeClr val="tx2"/>
                </a:solidFill>
                <a:latin typeface="+mj-lt"/>
                <a:cs typeface="Segoe UI Semibold" panose="020B0502040204020203" pitchFamily="34" charset="0"/>
              </a:rPr>
              <a:t>From March 2025</a:t>
            </a:r>
          </a:p>
        </p:txBody>
      </p:sp>
      <p:sp>
        <p:nvSpPr>
          <p:cNvPr id="25" name="TextBox 24">
            <a:extLst>
              <a:ext uri="{FF2B5EF4-FFF2-40B4-BE49-F238E27FC236}">
                <a16:creationId xmlns:a16="http://schemas.microsoft.com/office/drawing/2014/main" id="{1A8F0F28-9C3E-AFCE-F3D7-BE60FB7F18EC}"/>
              </a:ext>
              <a:ext uri="{C183D7F6-B498-43B3-948B-1728B52AA6E4}">
                <adec:decorative xmlns:adec="http://schemas.microsoft.com/office/drawing/2017/decorative" val="1"/>
              </a:ext>
            </a:extLst>
          </p:cNvPr>
          <p:cNvSpPr txBox="1"/>
          <p:nvPr/>
        </p:nvSpPr>
        <p:spPr>
          <a:xfrm>
            <a:off x="5119544" y="3873626"/>
            <a:ext cx="991859" cy="152349"/>
          </a:xfrm>
          <a:prstGeom prst="rect">
            <a:avLst/>
          </a:prstGeom>
          <a:noFill/>
        </p:spPr>
        <p:txBody>
          <a:bodyPr wrap="square" lIns="0" tIns="0" rIns="0" bIns="0" rtlCol="0" anchor="ctr">
            <a:spAutoFit/>
          </a:bodyPr>
          <a:lstStyle/>
          <a:p>
            <a:pPr defTabSz="822960">
              <a:defRPr/>
            </a:pPr>
            <a:r>
              <a:rPr lang="en-GB" sz="990" b="1">
                <a:solidFill>
                  <a:schemeClr val="tx2"/>
                </a:solidFill>
                <a:latin typeface="+mj-lt"/>
                <a:cs typeface="Segoe UI Semibold" panose="020B0502040204020203" pitchFamily="34" charset="0"/>
              </a:rPr>
              <a:t>April 2025</a:t>
            </a:r>
          </a:p>
        </p:txBody>
      </p:sp>
      <p:sp>
        <p:nvSpPr>
          <p:cNvPr id="31" name="TextBox 30">
            <a:extLst>
              <a:ext uri="{FF2B5EF4-FFF2-40B4-BE49-F238E27FC236}">
                <a16:creationId xmlns:a16="http://schemas.microsoft.com/office/drawing/2014/main" id="{96B5CD8C-08BF-870D-D952-6E68A41D5A1A}"/>
              </a:ext>
              <a:ext uri="{C183D7F6-B498-43B3-948B-1728B52AA6E4}">
                <adec:decorative xmlns:adec="http://schemas.microsoft.com/office/drawing/2017/decorative" val="1"/>
              </a:ext>
            </a:extLst>
          </p:cNvPr>
          <p:cNvSpPr txBox="1">
            <a:spLocks/>
          </p:cNvSpPr>
          <p:nvPr/>
        </p:nvSpPr>
        <p:spPr>
          <a:xfrm>
            <a:off x="5083970" y="4711737"/>
            <a:ext cx="2037988" cy="443198"/>
          </a:xfrm>
          <a:prstGeom prst="rect">
            <a:avLst/>
          </a:prstGeom>
          <a:noFill/>
        </p:spPr>
        <p:txBody>
          <a:bodyPr wrap="square" lIns="0" tIns="0" rIns="0" bIns="0" rtlCol="0">
            <a:spAutoFit/>
          </a:bodyPr>
          <a:lstStyle/>
          <a:p>
            <a:pPr defTabSz="822960">
              <a:defRPr/>
            </a:pPr>
            <a:r>
              <a:rPr lang="en-GB" sz="1440">
                <a:latin typeface="+mj-lt"/>
                <a:cs typeface="Segoe UI Semibold" panose="020B0502040204020203" pitchFamily="34" charset="0"/>
              </a:rPr>
              <a:t>TURN Relays on dedicated infrastructure</a:t>
            </a:r>
          </a:p>
        </p:txBody>
      </p:sp>
      <p:sp>
        <p:nvSpPr>
          <p:cNvPr id="32" name="TextBox 31">
            <a:extLst>
              <a:ext uri="{FF2B5EF4-FFF2-40B4-BE49-F238E27FC236}">
                <a16:creationId xmlns:a16="http://schemas.microsoft.com/office/drawing/2014/main" id="{5DEAC333-ED1D-91F2-7F5E-BB1131B3BE35}"/>
              </a:ext>
              <a:ext uri="{C183D7F6-B498-43B3-948B-1728B52AA6E4}">
                <adec:decorative xmlns:adec="http://schemas.microsoft.com/office/drawing/2017/decorative" val="1"/>
              </a:ext>
            </a:extLst>
          </p:cNvPr>
          <p:cNvSpPr txBox="1">
            <a:spLocks/>
          </p:cNvSpPr>
          <p:nvPr/>
        </p:nvSpPr>
        <p:spPr>
          <a:xfrm>
            <a:off x="5083970" y="5258688"/>
            <a:ext cx="2037988" cy="664797"/>
          </a:xfrm>
          <a:prstGeom prst="rect">
            <a:avLst/>
          </a:prstGeom>
          <a:noFill/>
        </p:spPr>
        <p:txBody>
          <a:bodyPr wrap="square" lIns="0" tIns="0" rIns="0" bIns="0" rtlCol="0">
            <a:spAutoFit/>
          </a:bodyPr>
          <a:lstStyle/>
          <a:p>
            <a:pPr marL="9524" marR="3810" defTabSz="822930">
              <a:spcBef>
                <a:spcPts val="74"/>
              </a:spcBef>
              <a:spcAft>
                <a:spcPts val="540"/>
              </a:spcAft>
              <a:defRPr/>
            </a:pPr>
            <a:r>
              <a:rPr lang="en-GB" sz="1080">
                <a:cs typeface="Segoe UI"/>
              </a:rPr>
              <a:t>Windows 365/Azure Virtual Desktop dedicated TURN relays available with dedicated single subnet </a:t>
            </a:r>
          </a:p>
        </p:txBody>
      </p:sp>
      <p:sp>
        <p:nvSpPr>
          <p:cNvPr id="8" name="TextBox 7">
            <a:extLst>
              <a:ext uri="{FF2B5EF4-FFF2-40B4-BE49-F238E27FC236}">
                <a16:creationId xmlns:a16="http://schemas.microsoft.com/office/drawing/2014/main" id="{EA461027-6A05-3C17-094B-41D90EDD5E62}"/>
              </a:ext>
              <a:ext uri="{C183D7F6-B498-43B3-948B-1728B52AA6E4}">
                <adec:decorative xmlns:adec="http://schemas.microsoft.com/office/drawing/2017/decorative" val="1"/>
              </a:ext>
            </a:extLst>
          </p:cNvPr>
          <p:cNvSpPr txBox="1"/>
          <p:nvPr/>
        </p:nvSpPr>
        <p:spPr>
          <a:xfrm>
            <a:off x="6487705" y="1930555"/>
            <a:ext cx="2171623" cy="443198"/>
          </a:xfrm>
          <a:prstGeom prst="rect">
            <a:avLst/>
          </a:prstGeom>
          <a:noFill/>
        </p:spPr>
        <p:txBody>
          <a:bodyPr wrap="square" lIns="0" tIns="0" rIns="0" bIns="0" rtlCol="0">
            <a:spAutoFit/>
          </a:bodyPr>
          <a:lstStyle/>
          <a:p>
            <a:pPr defTabSz="822960">
              <a:defRPr/>
            </a:pPr>
            <a:r>
              <a:rPr lang="en-GB" sz="1440">
                <a:latin typeface="+mj-lt"/>
                <a:cs typeface="Segoe UI Semibold" panose="020B0502040204020203" pitchFamily="34" charset="0"/>
              </a:rPr>
              <a:t>Onboard to Microsoft 365 Endpoint API</a:t>
            </a:r>
          </a:p>
        </p:txBody>
      </p:sp>
      <p:sp>
        <p:nvSpPr>
          <p:cNvPr id="9" name="TextBox 8">
            <a:extLst>
              <a:ext uri="{FF2B5EF4-FFF2-40B4-BE49-F238E27FC236}">
                <a16:creationId xmlns:a16="http://schemas.microsoft.com/office/drawing/2014/main" id="{D63BF646-E08F-C77B-B651-AF5D3BE9BBF3}"/>
              </a:ext>
              <a:ext uri="{C183D7F6-B498-43B3-948B-1728B52AA6E4}">
                <adec:decorative xmlns:adec="http://schemas.microsoft.com/office/drawing/2017/decorative" val="1"/>
              </a:ext>
            </a:extLst>
          </p:cNvPr>
          <p:cNvSpPr txBox="1"/>
          <p:nvPr/>
        </p:nvSpPr>
        <p:spPr>
          <a:xfrm>
            <a:off x="6487704" y="2481294"/>
            <a:ext cx="2469730" cy="907941"/>
          </a:xfrm>
          <a:prstGeom prst="rect">
            <a:avLst/>
          </a:prstGeom>
          <a:noFill/>
        </p:spPr>
        <p:txBody>
          <a:bodyPr wrap="square" lIns="0" tIns="0" rIns="0" bIns="0" rtlCol="0">
            <a:spAutoFit/>
          </a:bodyPr>
          <a:lstStyle/>
          <a:p>
            <a:pPr marL="163830" marR="3810" indent="-154306" defTabSz="822930">
              <a:spcBef>
                <a:spcPts val="74"/>
              </a:spcBef>
              <a:spcAft>
                <a:spcPts val="540"/>
              </a:spcAft>
              <a:buFont typeface="Arial" panose="020B0604020202020204" pitchFamily="34" charset="0"/>
              <a:buChar char="•"/>
              <a:defRPr/>
            </a:pPr>
            <a:r>
              <a:rPr lang="en-GB" sz="1080">
                <a:cs typeface="Segoe UI"/>
              </a:rPr>
              <a:t>Windows 365 &amp; Azure Virtual Desktop e</a:t>
            </a:r>
            <a:r>
              <a:rPr lang="en-GB" sz="1080" err="1">
                <a:cs typeface="Segoe UI"/>
              </a:rPr>
              <a:t>ndpoints</a:t>
            </a:r>
            <a:r>
              <a:rPr lang="en-GB" sz="1080">
                <a:cs typeface="Segoe UI"/>
              </a:rPr>
              <a:t> listed in Microsoft 365 e</a:t>
            </a:r>
            <a:r>
              <a:rPr lang="en-GB" sz="1080" err="1">
                <a:cs typeface="Segoe UI"/>
              </a:rPr>
              <a:t>ndpoint</a:t>
            </a:r>
            <a:r>
              <a:rPr lang="en-GB" sz="1080">
                <a:cs typeface="Segoe UI"/>
              </a:rPr>
              <a:t> API under new service area</a:t>
            </a:r>
          </a:p>
          <a:p>
            <a:pPr marL="163830" marR="3810" indent="-154306" defTabSz="822930">
              <a:spcBef>
                <a:spcPts val="74"/>
              </a:spcBef>
              <a:spcAft>
                <a:spcPts val="540"/>
              </a:spcAft>
              <a:buFont typeface="Arial" panose="020B0604020202020204" pitchFamily="34" charset="0"/>
              <a:buChar char="•"/>
              <a:defRPr/>
            </a:pPr>
            <a:r>
              <a:rPr lang="en-GB" sz="1080">
                <a:cs typeface="Segoe UI"/>
              </a:rPr>
              <a:t>Allows for scripting &amp; automation of access rules</a:t>
            </a:r>
          </a:p>
        </p:txBody>
      </p:sp>
      <p:sp>
        <p:nvSpPr>
          <p:cNvPr id="26" name="TextBox 25">
            <a:extLst>
              <a:ext uri="{FF2B5EF4-FFF2-40B4-BE49-F238E27FC236}">
                <a16:creationId xmlns:a16="http://schemas.microsoft.com/office/drawing/2014/main" id="{9ECAA8F4-F2CB-5ACC-9085-44C6815F2093}"/>
              </a:ext>
              <a:ext uri="{C183D7F6-B498-43B3-948B-1728B52AA6E4}">
                <adec:decorative xmlns:adec="http://schemas.microsoft.com/office/drawing/2017/decorative" val="1"/>
              </a:ext>
            </a:extLst>
          </p:cNvPr>
          <p:cNvSpPr txBox="1"/>
          <p:nvPr/>
        </p:nvSpPr>
        <p:spPr>
          <a:xfrm>
            <a:off x="6487706" y="3873626"/>
            <a:ext cx="991859" cy="152349"/>
          </a:xfrm>
          <a:prstGeom prst="rect">
            <a:avLst/>
          </a:prstGeom>
          <a:noFill/>
        </p:spPr>
        <p:txBody>
          <a:bodyPr wrap="square" lIns="0" tIns="0" rIns="0" bIns="0" rtlCol="0" anchor="ctr">
            <a:spAutoFit/>
          </a:bodyPr>
          <a:lstStyle/>
          <a:p>
            <a:pPr defTabSz="822960">
              <a:defRPr/>
            </a:pPr>
            <a:r>
              <a:rPr lang="en-GB" sz="990" b="1">
                <a:solidFill>
                  <a:schemeClr val="tx2"/>
                </a:solidFill>
                <a:latin typeface="+mj-lt"/>
                <a:cs typeface="Segoe UI Semibold" panose="020B0502040204020203" pitchFamily="34" charset="0"/>
              </a:rPr>
              <a:t>H1 CY 2025</a:t>
            </a:r>
          </a:p>
        </p:txBody>
      </p:sp>
      <p:sp>
        <p:nvSpPr>
          <p:cNvPr id="23" name="TextBox 22">
            <a:extLst>
              <a:ext uri="{FF2B5EF4-FFF2-40B4-BE49-F238E27FC236}">
                <a16:creationId xmlns:a16="http://schemas.microsoft.com/office/drawing/2014/main" id="{084EB4D2-32FF-B29C-93B4-13785A12CD5C}"/>
              </a:ext>
              <a:ext uri="{C183D7F6-B498-43B3-948B-1728B52AA6E4}">
                <adec:decorative xmlns:adec="http://schemas.microsoft.com/office/drawing/2017/decorative" val="1"/>
              </a:ext>
            </a:extLst>
          </p:cNvPr>
          <p:cNvSpPr txBox="1"/>
          <p:nvPr/>
        </p:nvSpPr>
        <p:spPr>
          <a:xfrm>
            <a:off x="7617340" y="3873626"/>
            <a:ext cx="991859" cy="152349"/>
          </a:xfrm>
          <a:prstGeom prst="rect">
            <a:avLst/>
          </a:prstGeom>
          <a:noFill/>
        </p:spPr>
        <p:txBody>
          <a:bodyPr wrap="square" lIns="0" tIns="0" rIns="0" bIns="0" rtlCol="0" anchor="ctr">
            <a:spAutoFit/>
          </a:bodyPr>
          <a:lstStyle/>
          <a:p>
            <a:pPr defTabSz="822960">
              <a:defRPr/>
            </a:pPr>
            <a:r>
              <a:rPr lang="en-GB" sz="990" b="1">
                <a:solidFill>
                  <a:schemeClr val="tx2"/>
                </a:solidFill>
                <a:latin typeface="+mj-lt"/>
                <a:cs typeface="Segoe UI Semibold" panose="020B0502040204020203" pitchFamily="34" charset="0"/>
              </a:rPr>
              <a:t>H1 CY 2025</a:t>
            </a:r>
          </a:p>
        </p:txBody>
      </p:sp>
      <p:sp>
        <p:nvSpPr>
          <p:cNvPr id="28" name="TextBox 27">
            <a:extLst>
              <a:ext uri="{FF2B5EF4-FFF2-40B4-BE49-F238E27FC236}">
                <a16:creationId xmlns:a16="http://schemas.microsoft.com/office/drawing/2014/main" id="{72A2A0E9-C197-6290-61E1-ABE107260AD6}"/>
              </a:ext>
              <a:ext uri="{C183D7F6-B498-43B3-948B-1728B52AA6E4}">
                <adec:decorative xmlns:adec="http://schemas.microsoft.com/office/drawing/2017/decorative" val="1"/>
              </a:ext>
            </a:extLst>
          </p:cNvPr>
          <p:cNvSpPr txBox="1">
            <a:spLocks/>
          </p:cNvSpPr>
          <p:nvPr/>
        </p:nvSpPr>
        <p:spPr>
          <a:xfrm>
            <a:off x="7600552" y="4711735"/>
            <a:ext cx="1873014" cy="443198"/>
          </a:xfrm>
          <a:prstGeom prst="rect">
            <a:avLst/>
          </a:prstGeom>
          <a:noFill/>
        </p:spPr>
        <p:txBody>
          <a:bodyPr wrap="square" lIns="0" tIns="0" rIns="0" bIns="0" rtlCol="0">
            <a:spAutoFit/>
          </a:bodyPr>
          <a:lstStyle/>
          <a:p>
            <a:pPr defTabSz="822960">
              <a:defRPr/>
            </a:pPr>
            <a:r>
              <a:rPr lang="en-GB" sz="1440">
                <a:latin typeface="+mj-lt"/>
                <a:cs typeface="Segoe UI Semibold" panose="020B0502040204020203" pitchFamily="34" charset="0"/>
              </a:rPr>
              <a:t>Other network v</a:t>
            </a:r>
            <a:r>
              <a:rPr lang="en-GB" sz="1440" err="1">
                <a:latin typeface="+mj-lt"/>
                <a:cs typeface="Segoe UI Semibold" panose="020B0502040204020203" pitchFamily="34" charset="0"/>
              </a:rPr>
              <a:t>endor</a:t>
            </a:r>
            <a:r>
              <a:rPr lang="en-GB" sz="1440">
                <a:latin typeface="+mj-lt"/>
                <a:cs typeface="Segoe UI Semibold" panose="020B0502040204020203" pitchFamily="34" charset="0"/>
              </a:rPr>
              <a:t> i</a:t>
            </a:r>
            <a:r>
              <a:rPr lang="en-GB" sz="1440" err="1">
                <a:latin typeface="+mj-lt"/>
                <a:cs typeface="Segoe UI Semibold" panose="020B0502040204020203" pitchFamily="34" charset="0"/>
              </a:rPr>
              <a:t>ntegration</a:t>
            </a:r>
            <a:endParaRPr lang="en-GB" sz="1440">
              <a:latin typeface="+mj-lt"/>
              <a:cs typeface="Segoe UI Semibold" panose="020B0502040204020203" pitchFamily="34" charset="0"/>
            </a:endParaRPr>
          </a:p>
        </p:txBody>
      </p:sp>
      <p:sp>
        <p:nvSpPr>
          <p:cNvPr id="29" name="TextBox 28">
            <a:extLst>
              <a:ext uri="{FF2B5EF4-FFF2-40B4-BE49-F238E27FC236}">
                <a16:creationId xmlns:a16="http://schemas.microsoft.com/office/drawing/2014/main" id="{05F4D59F-33B6-D678-6492-CC293E250165}"/>
              </a:ext>
              <a:ext uri="{C183D7F6-B498-43B3-948B-1728B52AA6E4}">
                <adec:decorative xmlns:adec="http://schemas.microsoft.com/office/drawing/2017/decorative" val="1"/>
              </a:ext>
            </a:extLst>
          </p:cNvPr>
          <p:cNvSpPr txBox="1">
            <a:spLocks/>
          </p:cNvSpPr>
          <p:nvPr/>
        </p:nvSpPr>
        <p:spPr>
          <a:xfrm>
            <a:off x="7600552" y="5258688"/>
            <a:ext cx="1873014" cy="498598"/>
          </a:xfrm>
          <a:prstGeom prst="rect">
            <a:avLst/>
          </a:prstGeom>
          <a:noFill/>
        </p:spPr>
        <p:txBody>
          <a:bodyPr wrap="square" lIns="0" tIns="0" rIns="0" bIns="0" rtlCol="0">
            <a:spAutoFit/>
          </a:bodyPr>
          <a:lstStyle/>
          <a:p>
            <a:pPr marL="9524" marR="3810" defTabSz="822930">
              <a:spcBef>
                <a:spcPts val="74"/>
              </a:spcBef>
              <a:spcAft>
                <a:spcPts val="540"/>
              </a:spcAft>
              <a:defRPr/>
            </a:pPr>
            <a:r>
              <a:rPr lang="en-GB" sz="1080">
                <a:cs typeface="Segoe UI"/>
              </a:rPr>
              <a:t>Work with other VPN/network vendors to implement simple bypass options &amp; guidance</a:t>
            </a:r>
          </a:p>
        </p:txBody>
      </p:sp>
      <p:sp>
        <p:nvSpPr>
          <p:cNvPr id="35" name="TextBox 34">
            <a:extLst>
              <a:ext uri="{FF2B5EF4-FFF2-40B4-BE49-F238E27FC236}">
                <a16:creationId xmlns:a16="http://schemas.microsoft.com/office/drawing/2014/main" id="{E5AD2342-A643-7C48-8D98-4DCAAFCB2CF4}"/>
              </a:ext>
              <a:ext uri="{C183D7F6-B498-43B3-948B-1728B52AA6E4}">
                <adec:decorative xmlns:adec="http://schemas.microsoft.com/office/drawing/2017/decorative" val="1"/>
              </a:ext>
            </a:extLst>
          </p:cNvPr>
          <p:cNvSpPr txBox="1">
            <a:spLocks/>
          </p:cNvSpPr>
          <p:nvPr/>
        </p:nvSpPr>
        <p:spPr>
          <a:xfrm>
            <a:off x="9229405" y="1930555"/>
            <a:ext cx="1825789" cy="443198"/>
          </a:xfrm>
          <a:prstGeom prst="rect">
            <a:avLst/>
          </a:prstGeom>
          <a:noFill/>
        </p:spPr>
        <p:txBody>
          <a:bodyPr wrap="square" lIns="0" tIns="0" rIns="0" bIns="0" rtlCol="0">
            <a:spAutoFit/>
          </a:bodyPr>
          <a:lstStyle/>
          <a:p>
            <a:pPr defTabSz="822960">
              <a:defRPr/>
            </a:pPr>
            <a:r>
              <a:rPr lang="en-GB" sz="1440">
                <a:latin typeface="+mj-lt"/>
                <a:cs typeface="Segoe UI Semibold" panose="020B0502040204020203" pitchFamily="34" charset="0"/>
              </a:rPr>
              <a:t>Network Connectivity tooling</a:t>
            </a:r>
          </a:p>
        </p:txBody>
      </p:sp>
      <p:sp>
        <p:nvSpPr>
          <p:cNvPr id="36" name="TextBox 35">
            <a:extLst>
              <a:ext uri="{FF2B5EF4-FFF2-40B4-BE49-F238E27FC236}">
                <a16:creationId xmlns:a16="http://schemas.microsoft.com/office/drawing/2014/main" id="{A53743EE-FAD3-F587-CD78-81362F2A5D26}"/>
              </a:ext>
              <a:ext uri="{C183D7F6-B498-43B3-948B-1728B52AA6E4}">
                <adec:decorative xmlns:adec="http://schemas.microsoft.com/office/drawing/2017/decorative" val="1"/>
              </a:ext>
            </a:extLst>
          </p:cNvPr>
          <p:cNvSpPr txBox="1">
            <a:spLocks/>
          </p:cNvSpPr>
          <p:nvPr/>
        </p:nvSpPr>
        <p:spPr>
          <a:xfrm>
            <a:off x="9229403" y="2481294"/>
            <a:ext cx="1825790" cy="830997"/>
          </a:xfrm>
          <a:prstGeom prst="rect">
            <a:avLst/>
          </a:prstGeom>
          <a:noFill/>
        </p:spPr>
        <p:txBody>
          <a:bodyPr wrap="square" lIns="0" tIns="0" rIns="0" bIns="0" rtlCol="0">
            <a:spAutoFit/>
          </a:bodyPr>
          <a:lstStyle/>
          <a:p>
            <a:pPr marL="9524" marR="3810" defTabSz="822930">
              <a:spcBef>
                <a:spcPts val="74"/>
              </a:spcBef>
              <a:spcAft>
                <a:spcPts val="540"/>
              </a:spcAft>
              <a:defRPr/>
            </a:pPr>
            <a:r>
              <a:rPr lang="en-GB" sz="1080">
                <a:cs typeface="Segoe UI"/>
              </a:rPr>
              <a:t>Inbuilt tooling to check for best practice configuration and other network issues to allow customers to isolate issues easily</a:t>
            </a:r>
          </a:p>
        </p:txBody>
      </p:sp>
      <p:sp>
        <p:nvSpPr>
          <p:cNvPr id="34" name="TextBox 33">
            <a:extLst>
              <a:ext uri="{FF2B5EF4-FFF2-40B4-BE49-F238E27FC236}">
                <a16:creationId xmlns:a16="http://schemas.microsoft.com/office/drawing/2014/main" id="{7F113167-2DA9-2766-EABF-03EB792A1B76}"/>
              </a:ext>
              <a:ext uri="{C183D7F6-B498-43B3-948B-1728B52AA6E4}">
                <adec:decorative xmlns:adec="http://schemas.microsoft.com/office/drawing/2017/decorative" val="1"/>
              </a:ext>
            </a:extLst>
          </p:cNvPr>
          <p:cNvSpPr txBox="1"/>
          <p:nvPr/>
        </p:nvSpPr>
        <p:spPr>
          <a:xfrm>
            <a:off x="9229405" y="3873626"/>
            <a:ext cx="991859" cy="152349"/>
          </a:xfrm>
          <a:prstGeom prst="rect">
            <a:avLst/>
          </a:prstGeom>
          <a:noFill/>
        </p:spPr>
        <p:txBody>
          <a:bodyPr wrap="square" lIns="0" tIns="0" rIns="0" bIns="0" rtlCol="0" anchor="ctr">
            <a:spAutoFit/>
          </a:bodyPr>
          <a:lstStyle/>
          <a:p>
            <a:pPr defTabSz="822960">
              <a:defRPr/>
            </a:pPr>
            <a:r>
              <a:rPr lang="en-GB" sz="990" b="1">
                <a:solidFill>
                  <a:schemeClr val="tx2"/>
                </a:solidFill>
                <a:latin typeface="+mj-lt"/>
                <a:cs typeface="Segoe UI Semibold" panose="020B0502040204020203" pitchFamily="34" charset="0"/>
              </a:rPr>
              <a:t>H1 CY 2025</a:t>
            </a:r>
          </a:p>
        </p:txBody>
      </p:sp>
      <p:sp>
        <p:nvSpPr>
          <p:cNvPr id="2" name="Title 1">
            <a:extLst>
              <a:ext uri="{FF2B5EF4-FFF2-40B4-BE49-F238E27FC236}">
                <a16:creationId xmlns:a16="http://schemas.microsoft.com/office/drawing/2014/main" id="{7B53F955-7ED3-46A7-EBE4-C9B346B0C1A2}"/>
              </a:ext>
            </a:extLst>
          </p:cNvPr>
          <p:cNvSpPr>
            <a:spLocks noGrp="1"/>
          </p:cNvSpPr>
          <p:nvPr>
            <p:ph type="title"/>
          </p:nvPr>
        </p:nvSpPr>
        <p:spPr>
          <a:xfrm>
            <a:off x="1139036" y="754381"/>
            <a:ext cx="9916668" cy="498599"/>
          </a:xfrm>
        </p:spPr>
        <p:txBody>
          <a:bodyPr>
            <a:noAutofit/>
          </a:bodyPr>
          <a:lstStyle/>
          <a:p>
            <a:r>
              <a:rPr lang="en-GB" sz="2880" dirty="0"/>
              <a:t>Connectivity simplification &amp; improvement timeline</a:t>
            </a:r>
          </a:p>
        </p:txBody>
      </p:sp>
      <p:sp>
        <p:nvSpPr>
          <p:cNvPr id="10" name="Rectangle 9" descr="Phase 1: February 2025, TCP RDP IP&#10;Consolidation include: &#10;Reduction of IP subnets from 380 to 1 single subnet&#10;No regular expected changes thereafter &#10;Makes it much simpler to configure bypass/Optimization&#10;&#10;Phase 2: February 2025, Zscaler ‘OneClick’ bypass include Single click option for configuring Zscaler to bypass of Windows 365/ AVD RDP traffic (TCP and UDP)&#10;&#10;Phase 3: From March 2025, Updated Docs with Optimization guidance include Revamped connectivity docs in a cohesive ‘story’ in one location with service specific selection tab available. To be linked with Self-Help in Windows App where possible&#10;&#10;Phase 4: April 2025, TURN Relays on Dedicated infrastructure include Windows 365/AVD dedicated TURN relays available with dedicated single subnet&#10;&#10;Phase 5: H1 CY 2025, Onboard to M365 Endpoint API include &#10;Windows 365 &amp; AVD Endpoints listed in M365 Endpoint API under new service area&#10;Allows for scripting &amp; automation of access rules&#10;&#10;Phase 6: H1 CY 2025, Other Network Vendor Integration include Work with other VPN/Network vendors to implement simple bypass options &amp; guidance&#10;&#10;Phase 7: H1 CY 2025, Network Connectivity tooling include Inbuilt tooling to check for best practice configuration and other network issues to allow customers to isolate issues easily&#10;">
            <a:extLst>
              <a:ext uri="{FF2B5EF4-FFF2-40B4-BE49-F238E27FC236}">
                <a16:creationId xmlns:a16="http://schemas.microsoft.com/office/drawing/2014/main" id="{D468DEC7-3CF5-1EAC-A754-D393561C2252}"/>
              </a:ext>
              <a:ext uri="{C183D7F6-B498-43B3-948B-1728B52AA6E4}">
                <adec:decorative xmlns:adec="http://schemas.microsoft.com/office/drawing/2017/decorative" val="0"/>
              </a:ext>
            </a:extLst>
          </p:cNvPr>
          <p:cNvSpPr/>
          <p:nvPr/>
        </p:nvSpPr>
        <p:spPr bwMode="auto">
          <a:xfrm>
            <a:off x="1133520" y="1400992"/>
            <a:ext cx="220664" cy="201062"/>
          </a:xfrm>
          <a:prstGeom prst="rect">
            <a:avLst/>
          </a:prstGeom>
          <a:noFill/>
          <a:ln>
            <a:solidFill>
              <a:srgbClr val="FFFFFF"/>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cxnSp>
        <p:nvCxnSpPr>
          <p:cNvPr id="42" name="Straight Connector 41">
            <a:extLst>
              <a:ext uri="{FF2B5EF4-FFF2-40B4-BE49-F238E27FC236}">
                <a16:creationId xmlns:a16="http://schemas.microsoft.com/office/drawing/2014/main" id="{E845A112-80C3-5D7B-3ED6-C84C4D009D27}"/>
              </a:ext>
              <a:ext uri="{C183D7F6-B498-43B3-948B-1728B52AA6E4}">
                <adec:decorative xmlns:adec="http://schemas.microsoft.com/office/drawing/2017/decorative" val="1"/>
              </a:ext>
            </a:extLst>
          </p:cNvPr>
          <p:cNvCxnSpPr>
            <a:cxnSpLocks/>
          </p:cNvCxnSpPr>
          <p:nvPr/>
        </p:nvCxnSpPr>
        <p:spPr>
          <a:xfrm>
            <a:off x="4975045" y="3967895"/>
            <a:ext cx="0" cy="1868263"/>
          </a:xfrm>
          <a:prstGeom prst="line">
            <a:avLst/>
          </a:prstGeom>
          <a:ln w="6350">
            <a:solidFill>
              <a:schemeClr val="tx2"/>
            </a:solidFill>
            <a:headEnd type="oval" w="sm" len="sm"/>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CD62ADC-8EFF-9352-386F-B8BC2B4F9165}"/>
              </a:ext>
              <a:ext uri="{C183D7F6-B498-43B3-948B-1728B52AA6E4}">
                <adec:decorative xmlns:adec="http://schemas.microsoft.com/office/drawing/2017/decorative" val="1"/>
              </a:ext>
            </a:extLst>
          </p:cNvPr>
          <p:cNvCxnSpPr>
            <a:cxnSpLocks/>
          </p:cNvCxnSpPr>
          <p:nvPr/>
        </p:nvCxnSpPr>
        <p:spPr>
          <a:xfrm>
            <a:off x="7490178" y="3967895"/>
            <a:ext cx="0" cy="1868263"/>
          </a:xfrm>
          <a:prstGeom prst="line">
            <a:avLst/>
          </a:prstGeom>
          <a:ln w="6350">
            <a:solidFill>
              <a:schemeClr val="tx2"/>
            </a:solidFill>
            <a:headEnd type="oval" w="sm" len="sm"/>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FF2D50-1871-F9CA-FECF-E7064F9D0BA5}"/>
              </a:ext>
              <a:ext uri="{C183D7F6-B498-43B3-948B-1728B52AA6E4}">
                <adec:decorative xmlns:adec="http://schemas.microsoft.com/office/drawing/2017/decorative" val="1"/>
              </a:ext>
            </a:extLst>
          </p:cNvPr>
          <p:cNvCxnSpPr>
            <a:cxnSpLocks/>
          </p:cNvCxnSpPr>
          <p:nvPr/>
        </p:nvCxnSpPr>
        <p:spPr>
          <a:xfrm>
            <a:off x="6385944" y="1949546"/>
            <a:ext cx="0" cy="1997776"/>
          </a:xfrm>
          <a:prstGeom prst="line">
            <a:avLst/>
          </a:prstGeom>
          <a:ln w="6350">
            <a:solidFill>
              <a:schemeClr val="tx2"/>
            </a:solidFill>
            <a:tailEnd type="oval" w="sm" len="sm"/>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0B9467E0-A1E4-3F81-0DB0-56EF1576BD0F}"/>
              </a:ext>
              <a:ext uri="{C183D7F6-B498-43B3-948B-1728B52AA6E4}">
                <adec:decorative xmlns:adec="http://schemas.microsoft.com/office/drawing/2017/decorative" val="1"/>
              </a:ext>
            </a:extLst>
          </p:cNvPr>
          <p:cNvCxnSpPr>
            <a:cxnSpLocks/>
          </p:cNvCxnSpPr>
          <p:nvPr/>
        </p:nvCxnSpPr>
        <p:spPr>
          <a:xfrm>
            <a:off x="9123618" y="1949546"/>
            <a:ext cx="0" cy="1997776"/>
          </a:xfrm>
          <a:prstGeom prst="line">
            <a:avLst/>
          </a:prstGeom>
          <a:ln w="6350">
            <a:solidFill>
              <a:schemeClr val="tx2"/>
            </a:solidFill>
            <a:tailEnd type="oval" w="sm" len="sm"/>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34936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B9EB9A-9EC4-9998-8953-71D909B21A15}"/>
            </a:ext>
          </a:extLst>
        </p:cNvPr>
        <p:cNvGrpSpPr/>
        <p:nvPr/>
      </p:nvGrpSpPr>
      <p:grpSpPr>
        <a:xfrm>
          <a:off x="0" y="0"/>
          <a:ext cx="0" cy="0"/>
          <a:chOff x="0" y="0"/>
          <a:chExt cx="0" cy="0"/>
        </a:xfrm>
      </p:grpSpPr>
      <p:pic>
        <p:nvPicPr>
          <p:cNvPr id="8" name="Billede 6">
            <a:extLst>
              <a:ext uri="{FF2B5EF4-FFF2-40B4-BE49-F238E27FC236}">
                <a16:creationId xmlns:a16="http://schemas.microsoft.com/office/drawing/2014/main" id="{1B6376D4-692F-DB7F-1D4C-2CEC0FF694DC}"/>
              </a:ext>
            </a:extLst>
          </p:cNvPr>
          <p:cNvPicPr>
            <a:picLocks noChangeAspect="1"/>
          </p:cNvPicPr>
          <p:nvPr/>
        </p:nvPicPr>
        <p:blipFill>
          <a:blip r:embed="rId3">
            <a:alphaModFix amt="11000"/>
          </a:blip>
          <a:stretch>
            <a:fillRect/>
          </a:stretch>
        </p:blipFill>
        <p:spPr>
          <a:xfrm>
            <a:off x="8143815" y="0"/>
            <a:ext cx="6086339" cy="6858000"/>
          </a:xfrm>
          <a:prstGeom prst="rect">
            <a:avLst/>
          </a:prstGeom>
        </p:spPr>
      </p:pic>
      <p:sp>
        <p:nvSpPr>
          <p:cNvPr id="4" name="Rectangle 3">
            <a:extLst>
              <a:ext uri="{FF2B5EF4-FFF2-40B4-BE49-F238E27FC236}">
                <a16:creationId xmlns:a16="http://schemas.microsoft.com/office/drawing/2014/main" id="{5215CB87-D551-69E7-9842-2245AB7D0595}"/>
              </a:ext>
              <a:ext uri="{C183D7F6-B498-43B3-948B-1728B52AA6E4}">
                <adec:decorative xmlns:adec="http://schemas.microsoft.com/office/drawing/2017/decorative" val="1"/>
              </a:ext>
            </a:extLst>
          </p:cNvPr>
          <p:cNvSpPr/>
          <p:nvPr/>
        </p:nvSpPr>
        <p:spPr bwMode="auto">
          <a:xfrm>
            <a:off x="6096000" y="342900"/>
            <a:ext cx="5486400" cy="6172200"/>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C8A81940-F059-14E7-9805-58F54E7AA790}"/>
              </a:ext>
            </a:extLst>
          </p:cNvPr>
          <p:cNvSpPr>
            <a:spLocks noGrp="1"/>
          </p:cNvSpPr>
          <p:nvPr>
            <p:ph type="title"/>
          </p:nvPr>
        </p:nvSpPr>
        <p:spPr>
          <a:xfrm>
            <a:off x="1139666" y="754381"/>
            <a:ext cx="9915526" cy="443198"/>
          </a:xfrm>
        </p:spPr>
        <p:txBody>
          <a:bodyPr>
            <a:normAutofit fontScale="90000"/>
          </a:bodyPr>
          <a:lstStyle/>
          <a:p>
            <a:r>
              <a:rPr lang="en-GB" sz="2880"/>
              <a:t>RDP optimization </a:t>
            </a:r>
          </a:p>
        </p:txBody>
      </p:sp>
      <p:sp>
        <p:nvSpPr>
          <p:cNvPr id="3" name="Content Placeholder 2">
            <a:extLst>
              <a:ext uri="{FF2B5EF4-FFF2-40B4-BE49-F238E27FC236}">
                <a16:creationId xmlns:a16="http://schemas.microsoft.com/office/drawing/2014/main" id="{EAEDCC71-AC01-7383-9073-D84292763D46}"/>
              </a:ext>
            </a:extLst>
          </p:cNvPr>
          <p:cNvSpPr>
            <a:spLocks noGrp="1"/>
          </p:cNvSpPr>
          <p:nvPr>
            <p:ph idx="4294967295"/>
          </p:nvPr>
        </p:nvSpPr>
        <p:spPr>
          <a:xfrm>
            <a:off x="1139667" y="1723802"/>
            <a:ext cx="4956334" cy="804707"/>
          </a:xfrm>
        </p:spPr>
        <p:txBody>
          <a:bodyPr vert="horz" wrap="square" lIns="0" tIns="0" rIns="0" bIns="0" rtlCol="0">
            <a:spAutoFit/>
          </a:bodyPr>
          <a:lstStyle/>
          <a:p>
            <a:pPr marL="157163" indent="-157163">
              <a:spcBef>
                <a:spcPts val="0"/>
              </a:spcBef>
              <a:spcAft>
                <a:spcPts val="810"/>
              </a:spcAft>
              <a:buSzPct val="100000"/>
            </a:pPr>
            <a:r>
              <a:rPr lang="en-GB" sz="1440"/>
              <a:t>Traditionally complex due to no support for wildcard FQDN</a:t>
            </a:r>
          </a:p>
          <a:p>
            <a:pPr marL="157163" indent="-157163">
              <a:spcBef>
                <a:spcPts val="0"/>
              </a:spcBef>
              <a:spcAft>
                <a:spcPts val="810"/>
              </a:spcAft>
              <a:buSzPct val="100000"/>
            </a:pPr>
            <a:r>
              <a:rPr lang="en-GB" sz="1440"/>
              <a:t>Needed to bypass 380 regularly changing IPs</a:t>
            </a:r>
          </a:p>
          <a:p>
            <a:pPr marL="157163" indent="-157163">
              <a:spcBef>
                <a:spcPts val="0"/>
              </a:spcBef>
              <a:spcAft>
                <a:spcPts val="810"/>
              </a:spcAft>
              <a:buSzPct val="100000"/>
            </a:pPr>
            <a:r>
              <a:rPr lang="en-GB" sz="1440"/>
              <a:t>High complexity and high risk of error/issues</a:t>
            </a:r>
          </a:p>
        </p:txBody>
      </p:sp>
      <p:sp>
        <p:nvSpPr>
          <p:cNvPr id="9" name="Graphic 87" descr="Icon of a lightbulb">
            <a:extLst>
              <a:ext uri="{FF2B5EF4-FFF2-40B4-BE49-F238E27FC236}">
                <a16:creationId xmlns:a16="http://schemas.microsoft.com/office/drawing/2014/main" id="{B200B67A-84E9-695D-AEF0-3501EFA1C64C}"/>
              </a:ext>
            </a:extLst>
          </p:cNvPr>
          <p:cNvSpPr/>
          <p:nvPr/>
        </p:nvSpPr>
        <p:spPr>
          <a:xfrm>
            <a:off x="1169387" y="2956435"/>
            <a:ext cx="393475" cy="515118"/>
          </a:xfrm>
          <a:custGeom>
            <a:avLst/>
            <a:gdLst>
              <a:gd name="connsiteX0" fmla="*/ 98602 w 219958"/>
              <a:gd name="connsiteY0" fmla="*/ 72052 h 303370"/>
              <a:gd name="connsiteX1" fmla="*/ 109979 w 219958"/>
              <a:gd name="connsiteY1" fmla="*/ 60675 h 303370"/>
              <a:gd name="connsiteX2" fmla="*/ 121357 w 219958"/>
              <a:gd name="connsiteY2" fmla="*/ 72052 h 303370"/>
              <a:gd name="connsiteX3" fmla="*/ 121357 w 219958"/>
              <a:gd name="connsiteY3" fmla="*/ 94807 h 303370"/>
              <a:gd name="connsiteX4" fmla="*/ 109979 w 219958"/>
              <a:gd name="connsiteY4" fmla="*/ 106184 h 303370"/>
              <a:gd name="connsiteX5" fmla="*/ 98602 w 219958"/>
              <a:gd name="connsiteY5" fmla="*/ 94807 h 303370"/>
              <a:gd name="connsiteX6" fmla="*/ 98602 w 219958"/>
              <a:gd name="connsiteY6" fmla="*/ 72052 h 303370"/>
              <a:gd name="connsiteX7" fmla="*/ 174910 w 219958"/>
              <a:gd name="connsiteY7" fmla="*/ 94280 h 303370"/>
              <a:gd name="connsiteX8" fmla="*/ 158821 w 219958"/>
              <a:gd name="connsiteY8" fmla="*/ 94280 h 303370"/>
              <a:gd name="connsiteX9" fmla="*/ 142731 w 219958"/>
              <a:gd name="connsiteY9" fmla="*/ 110370 h 303370"/>
              <a:gd name="connsiteX10" fmla="*/ 142731 w 219958"/>
              <a:gd name="connsiteY10" fmla="*/ 126460 h 303370"/>
              <a:gd name="connsiteX11" fmla="*/ 158821 w 219958"/>
              <a:gd name="connsiteY11" fmla="*/ 126460 h 303370"/>
              <a:gd name="connsiteX12" fmla="*/ 174910 w 219958"/>
              <a:gd name="connsiteY12" fmla="*/ 110370 h 303370"/>
              <a:gd name="connsiteX13" fmla="*/ 174910 w 219958"/>
              <a:gd name="connsiteY13" fmla="*/ 94280 h 303370"/>
              <a:gd name="connsiteX14" fmla="*/ 61138 w 219958"/>
              <a:gd name="connsiteY14" fmla="*/ 94280 h 303370"/>
              <a:gd name="connsiteX15" fmla="*/ 45049 w 219958"/>
              <a:gd name="connsiteY15" fmla="*/ 94280 h 303370"/>
              <a:gd name="connsiteX16" fmla="*/ 45049 w 219958"/>
              <a:gd name="connsiteY16" fmla="*/ 110370 h 303370"/>
              <a:gd name="connsiteX17" fmla="*/ 61139 w 219958"/>
              <a:gd name="connsiteY17" fmla="*/ 126460 h 303370"/>
              <a:gd name="connsiteX18" fmla="*/ 77228 w 219958"/>
              <a:gd name="connsiteY18" fmla="*/ 126460 h 303370"/>
              <a:gd name="connsiteX19" fmla="*/ 77228 w 219958"/>
              <a:gd name="connsiteY19" fmla="*/ 110370 h 303370"/>
              <a:gd name="connsiteX20" fmla="*/ 61138 w 219958"/>
              <a:gd name="connsiteY20" fmla="*/ 94280 h 303370"/>
              <a:gd name="connsiteX21" fmla="*/ 109979 w 219958"/>
              <a:gd name="connsiteY21" fmla="*/ 0 h 303370"/>
              <a:gd name="connsiteX22" fmla="*/ 219959 w 219958"/>
              <a:gd name="connsiteY22" fmla="*/ 109979 h 303370"/>
              <a:gd name="connsiteX23" fmla="*/ 179561 w 219958"/>
              <a:gd name="connsiteY23" fmla="*/ 197082 h 303370"/>
              <a:gd name="connsiteX24" fmla="*/ 176905 w 219958"/>
              <a:gd name="connsiteY24" fmla="*/ 201107 h 303370"/>
              <a:gd name="connsiteX25" fmla="*/ 176428 w 219958"/>
              <a:gd name="connsiteY25" fmla="*/ 202658 h 303370"/>
              <a:gd name="connsiteX26" fmla="*/ 159270 w 219958"/>
              <a:gd name="connsiteY26" fmla="*/ 276923 h 303370"/>
              <a:gd name="connsiteX27" fmla="*/ 128641 w 219958"/>
              <a:gd name="connsiteY27" fmla="*/ 303271 h 303370"/>
              <a:gd name="connsiteX28" fmla="*/ 126014 w 219958"/>
              <a:gd name="connsiteY28" fmla="*/ 303371 h 303370"/>
              <a:gd name="connsiteX29" fmla="*/ 93950 w 219958"/>
              <a:gd name="connsiteY29" fmla="*/ 303371 h 303370"/>
              <a:gd name="connsiteX30" fmla="*/ 61381 w 219958"/>
              <a:gd name="connsiteY30" fmla="*/ 279451 h 303370"/>
              <a:gd name="connsiteX31" fmla="*/ 60692 w 219958"/>
              <a:gd name="connsiteY31" fmla="*/ 276913 h 303370"/>
              <a:gd name="connsiteX32" fmla="*/ 43557 w 219958"/>
              <a:gd name="connsiteY32" fmla="*/ 202661 h 303370"/>
              <a:gd name="connsiteX33" fmla="*/ 40420 w 219958"/>
              <a:gd name="connsiteY33" fmla="*/ 197081 h 303370"/>
              <a:gd name="connsiteX34" fmla="*/ 93 w 219958"/>
              <a:gd name="connsiteY34" fmla="*/ 114504 h 303370"/>
              <a:gd name="connsiteX35" fmla="*/ 0 w 219958"/>
              <a:gd name="connsiteY35" fmla="*/ 109979 h 303370"/>
              <a:gd name="connsiteX36" fmla="*/ 59 w 219958"/>
              <a:gd name="connsiteY36" fmla="*/ 106349 h 303370"/>
              <a:gd name="connsiteX37" fmla="*/ 109979 w 219958"/>
              <a:gd name="connsiteY37" fmla="*/ 0 h 303370"/>
              <a:gd name="connsiteX38" fmla="*/ 142063 w 219958"/>
              <a:gd name="connsiteY38" fmla="*/ 250268 h 303370"/>
              <a:gd name="connsiteX39" fmla="*/ 77881 w 219958"/>
              <a:gd name="connsiteY39" fmla="*/ 250268 h 303370"/>
              <a:gd name="connsiteX40" fmla="*/ 82864 w 219958"/>
              <a:gd name="connsiteY40" fmla="*/ 271797 h 303370"/>
              <a:gd name="connsiteX41" fmla="*/ 92384 w 219958"/>
              <a:gd name="connsiteY41" fmla="*/ 280509 h 303370"/>
              <a:gd name="connsiteX42" fmla="*/ 93950 w 219958"/>
              <a:gd name="connsiteY42" fmla="*/ 280616 h 303370"/>
              <a:gd name="connsiteX43" fmla="*/ 126014 w 219958"/>
              <a:gd name="connsiteY43" fmla="*/ 280616 h 303370"/>
              <a:gd name="connsiteX44" fmla="*/ 136643 w 219958"/>
              <a:gd name="connsiteY44" fmla="*/ 273302 h 303370"/>
              <a:gd name="connsiteX45" fmla="*/ 137100 w 219958"/>
              <a:gd name="connsiteY45" fmla="*/ 271800 h 303370"/>
              <a:gd name="connsiteX46" fmla="*/ 142063 w 219958"/>
              <a:gd name="connsiteY46" fmla="*/ 250268 h 303370"/>
              <a:gd name="connsiteX47" fmla="*/ 109979 w 219958"/>
              <a:gd name="connsiteY47" fmla="*/ 22754 h 303370"/>
              <a:gd name="connsiteX48" fmla="*/ 22817 w 219958"/>
              <a:gd name="connsiteY48" fmla="*/ 106634 h 303370"/>
              <a:gd name="connsiteX49" fmla="*/ 22754 w 219958"/>
              <a:gd name="connsiteY49" fmla="*/ 109979 h 303370"/>
              <a:gd name="connsiteX50" fmla="*/ 22856 w 219958"/>
              <a:gd name="connsiteY50" fmla="*/ 114182 h 303370"/>
              <a:gd name="connsiteX51" fmla="*/ 56319 w 219958"/>
              <a:gd name="connsiteY51" fmla="*/ 180802 h 303370"/>
              <a:gd name="connsiteX52" fmla="*/ 64990 w 219958"/>
              <a:gd name="connsiteY52" fmla="*/ 194854 h 303370"/>
              <a:gd name="connsiteX53" fmla="*/ 65728 w 219958"/>
              <a:gd name="connsiteY53" fmla="*/ 197546 h 303370"/>
              <a:gd name="connsiteX54" fmla="*/ 72632 w 219958"/>
              <a:gd name="connsiteY54" fmla="*/ 227514 h 303370"/>
              <a:gd name="connsiteX55" fmla="*/ 98602 w 219958"/>
              <a:gd name="connsiteY55" fmla="*/ 227514 h 303370"/>
              <a:gd name="connsiteX56" fmla="*/ 98602 w 219958"/>
              <a:gd name="connsiteY56" fmla="*/ 132724 h 303370"/>
              <a:gd name="connsiteX57" fmla="*/ 109979 w 219958"/>
              <a:gd name="connsiteY57" fmla="*/ 121346 h 303370"/>
              <a:gd name="connsiteX58" fmla="*/ 121357 w 219958"/>
              <a:gd name="connsiteY58" fmla="*/ 132724 h 303370"/>
              <a:gd name="connsiteX59" fmla="*/ 121357 w 219958"/>
              <a:gd name="connsiteY59" fmla="*/ 227514 h 303370"/>
              <a:gd name="connsiteX60" fmla="*/ 147312 w 219958"/>
              <a:gd name="connsiteY60" fmla="*/ 227514 h 303370"/>
              <a:gd name="connsiteX61" fmla="*/ 154258 w 219958"/>
              <a:gd name="connsiteY61" fmla="*/ 197536 h 303370"/>
              <a:gd name="connsiteX62" fmla="*/ 161744 w 219958"/>
              <a:gd name="connsiteY62" fmla="*/ 182838 h 303370"/>
              <a:gd name="connsiteX63" fmla="*/ 163659 w 219958"/>
              <a:gd name="connsiteY63" fmla="*/ 180808 h 303370"/>
              <a:gd name="connsiteX64" fmla="*/ 197103 w 219958"/>
              <a:gd name="connsiteY64" fmla="*/ 114182 h 303370"/>
              <a:gd name="connsiteX65" fmla="*/ 197205 w 219958"/>
              <a:gd name="connsiteY65" fmla="*/ 109979 h 303370"/>
              <a:gd name="connsiteX66" fmla="*/ 197141 w 219958"/>
              <a:gd name="connsiteY66" fmla="*/ 106634 h 303370"/>
              <a:gd name="connsiteX67" fmla="*/ 109979 w 219958"/>
              <a:gd name="connsiteY67" fmla="*/ 22754 h 3033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219958" h="303370">
                <a:moveTo>
                  <a:pt x="98602" y="72052"/>
                </a:moveTo>
                <a:cubicBezTo>
                  <a:pt x="98602" y="65768"/>
                  <a:pt x="103696" y="60675"/>
                  <a:pt x="109979" y="60675"/>
                </a:cubicBezTo>
                <a:cubicBezTo>
                  <a:pt x="116263" y="60675"/>
                  <a:pt x="121357" y="65768"/>
                  <a:pt x="121357" y="72052"/>
                </a:cubicBezTo>
                <a:lnTo>
                  <a:pt x="121357" y="94807"/>
                </a:lnTo>
                <a:cubicBezTo>
                  <a:pt x="121357" y="101090"/>
                  <a:pt x="116263" y="106184"/>
                  <a:pt x="109979" y="106184"/>
                </a:cubicBezTo>
                <a:cubicBezTo>
                  <a:pt x="103696" y="106184"/>
                  <a:pt x="98602" y="101090"/>
                  <a:pt x="98602" y="94807"/>
                </a:cubicBezTo>
                <a:lnTo>
                  <a:pt x="98602" y="72052"/>
                </a:lnTo>
                <a:close/>
                <a:moveTo>
                  <a:pt x="174910" y="94280"/>
                </a:moveTo>
                <a:cubicBezTo>
                  <a:pt x="170467" y="89837"/>
                  <a:pt x="163264" y="89837"/>
                  <a:pt x="158821" y="94280"/>
                </a:cubicBezTo>
                <a:lnTo>
                  <a:pt x="142731" y="110370"/>
                </a:lnTo>
                <a:cubicBezTo>
                  <a:pt x="138287" y="114813"/>
                  <a:pt x="138287" y="122017"/>
                  <a:pt x="142731" y="126460"/>
                </a:cubicBezTo>
                <a:cubicBezTo>
                  <a:pt x="147174" y="130903"/>
                  <a:pt x="154378" y="130903"/>
                  <a:pt x="158821" y="126460"/>
                </a:cubicBezTo>
                <a:lnTo>
                  <a:pt x="174910" y="110370"/>
                </a:lnTo>
                <a:cubicBezTo>
                  <a:pt x="179353" y="105927"/>
                  <a:pt x="179353" y="98723"/>
                  <a:pt x="174910" y="94280"/>
                </a:cubicBezTo>
                <a:close/>
                <a:moveTo>
                  <a:pt x="61138" y="94280"/>
                </a:moveTo>
                <a:cubicBezTo>
                  <a:pt x="56695" y="89837"/>
                  <a:pt x="49492" y="89837"/>
                  <a:pt x="45049" y="94280"/>
                </a:cubicBezTo>
                <a:cubicBezTo>
                  <a:pt x="40605" y="98723"/>
                  <a:pt x="40605" y="105927"/>
                  <a:pt x="45049" y="110370"/>
                </a:cubicBezTo>
                <a:lnTo>
                  <a:pt x="61139" y="126460"/>
                </a:lnTo>
                <a:cubicBezTo>
                  <a:pt x="65582" y="130903"/>
                  <a:pt x="72785" y="130903"/>
                  <a:pt x="77228" y="126460"/>
                </a:cubicBezTo>
                <a:cubicBezTo>
                  <a:pt x="81672" y="122017"/>
                  <a:pt x="81672" y="114813"/>
                  <a:pt x="77228" y="110370"/>
                </a:cubicBezTo>
                <a:lnTo>
                  <a:pt x="61138" y="94280"/>
                </a:lnTo>
                <a:close/>
                <a:moveTo>
                  <a:pt x="109979" y="0"/>
                </a:moveTo>
                <a:cubicBezTo>
                  <a:pt x="170720" y="0"/>
                  <a:pt x="219959" y="49239"/>
                  <a:pt x="219959" y="109979"/>
                </a:cubicBezTo>
                <a:cubicBezTo>
                  <a:pt x="219959" y="141775"/>
                  <a:pt x="206296" y="170957"/>
                  <a:pt x="179561" y="197082"/>
                </a:cubicBezTo>
                <a:cubicBezTo>
                  <a:pt x="178394" y="198223"/>
                  <a:pt x="177490" y="199596"/>
                  <a:pt x="176905" y="201107"/>
                </a:cubicBezTo>
                <a:lnTo>
                  <a:pt x="176428" y="202658"/>
                </a:lnTo>
                <a:lnTo>
                  <a:pt x="159270" y="276923"/>
                </a:lnTo>
                <a:cubicBezTo>
                  <a:pt x="155892" y="291545"/>
                  <a:pt x="143406" y="302137"/>
                  <a:pt x="128641" y="303271"/>
                </a:cubicBezTo>
                <a:lnTo>
                  <a:pt x="126014" y="303371"/>
                </a:lnTo>
                <a:lnTo>
                  <a:pt x="93950" y="303371"/>
                </a:lnTo>
                <a:cubicBezTo>
                  <a:pt x="78939" y="303371"/>
                  <a:pt x="65804" y="293585"/>
                  <a:pt x="61381" y="279451"/>
                </a:cubicBezTo>
                <a:lnTo>
                  <a:pt x="60692" y="276913"/>
                </a:lnTo>
                <a:lnTo>
                  <a:pt x="43557" y="202661"/>
                </a:lnTo>
                <a:cubicBezTo>
                  <a:pt x="43067" y="200539"/>
                  <a:pt x="41978" y="198602"/>
                  <a:pt x="40420" y="197081"/>
                </a:cubicBezTo>
                <a:cubicBezTo>
                  <a:pt x="14944" y="172199"/>
                  <a:pt x="1332" y="144547"/>
                  <a:pt x="93" y="114504"/>
                </a:cubicBezTo>
                <a:lnTo>
                  <a:pt x="0" y="109979"/>
                </a:lnTo>
                <a:lnTo>
                  <a:pt x="59" y="106349"/>
                </a:lnTo>
                <a:cubicBezTo>
                  <a:pt x="1974" y="47290"/>
                  <a:pt x="50454" y="0"/>
                  <a:pt x="109979" y="0"/>
                </a:cubicBezTo>
                <a:close/>
                <a:moveTo>
                  <a:pt x="142063" y="250268"/>
                </a:moveTo>
                <a:lnTo>
                  <a:pt x="77881" y="250268"/>
                </a:lnTo>
                <a:lnTo>
                  <a:pt x="82864" y="271797"/>
                </a:lnTo>
                <a:cubicBezTo>
                  <a:pt x="83935" y="276443"/>
                  <a:pt x="87767" y="279870"/>
                  <a:pt x="92384" y="280509"/>
                </a:cubicBezTo>
                <a:lnTo>
                  <a:pt x="93950" y="280616"/>
                </a:lnTo>
                <a:lnTo>
                  <a:pt x="126014" y="280616"/>
                </a:lnTo>
                <a:cubicBezTo>
                  <a:pt x="130782" y="280616"/>
                  <a:pt x="134980" y="277655"/>
                  <a:pt x="136643" y="273302"/>
                </a:cubicBezTo>
                <a:lnTo>
                  <a:pt x="137100" y="271800"/>
                </a:lnTo>
                <a:lnTo>
                  <a:pt x="142063" y="250268"/>
                </a:lnTo>
                <a:close/>
                <a:moveTo>
                  <a:pt x="109979" y="22754"/>
                </a:moveTo>
                <a:cubicBezTo>
                  <a:pt x="62927" y="22754"/>
                  <a:pt x="24576" y="60011"/>
                  <a:pt x="22817" y="106634"/>
                </a:cubicBezTo>
                <a:lnTo>
                  <a:pt x="22754" y="109979"/>
                </a:lnTo>
                <a:lnTo>
                  <a:pt x="22856" y="114182"/>
                </a:lnTo>
                <a:cubicBezTo>
                  <a:pt x="24011" y="137896"/>
                  <a:pt x="35000" y="159980"/>
                  <a:pt x="56319" y="180802"/>
                </a:cubicBezTo>
                <a:cubicBezTo>
                  <a:pt x="60326" y="184716"/>
                  <a:pt x="63297" y="189544"/>
                  <a:pt x="64990" y="194854"/>
                </a:cubicBezTo>
                <a:lnTo>
                  <a:pt x="65728" y="197546"/>
                </a:lnTo>
                <a:lnTo>
                  <a:pt x="72632" y="227514"/>
                </a:lnTo>
                <a:lnTo>
                  <a:pt x="98602" y="227514"/>
                </a:lnTo>
                <a:lnTo>
                  <a:pt x="98602" y="132724"/>
                </a:lnTo>
                <a:cubicBezTo>
                  <a:pt x="98602" y="126440"/>
                  <a:pt x="103696" y="121346"/>
                  <a:pt x="109979" y="121346"/>
                </a:cubicBezTo>
                <a:cubicBezTo>
                  <a:pt x="116263" y="121346"/>
                  <a:pt x="121357" y="126440"/>
                  <a:pt x="121357" y="132724"/>
                </a:cubicBezTo>
                <a:lnTo>
                  <a:pt x="121357" y="227514"/>
                </a:lnTo>
                <a:lnTo>
                  <a:pt x="147312" y="227514"/>
                </a:lnTo>
                <a:lnTo>
                  <a:pt x="154258" y="197536"/>
                </a:lnTo>
                <a:cubicBezTo>
                  <a:pt x="155517" y="192084"/>
                  <a:pt x="158094" y="187040"/>
                  <a:pt x="161744" y="182838"/>
                </a:cubicBezTo>
                <a:lnTo>
                  <a:pt x="163659" y="180808"/>
                </a:lnTo>
                <a:cubicBezTo>
                  <a:pt x="184966" y="159986"/>
                  <a:pt x="195949" y="137901"/>
                  <a:pt x="197103" y="114182"/>
                </a:cubicBezTo>
                <a:lnTo>
                  <a:pt x="197205" y="109979"/>
                </a:lnTo>
                <a:lnTo>
                  <a:pt x="197141" y="106634"/>
                </a:lnTo>
                <a:cubicBezTo>
                  <a:pt x="195383" y="60011"/>
                  <a:pt x="157033" y="22754"/>
                  <a:pt x="109979" y="22754"/>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6" name="Content Placeholder 2">
            <a:extLst>
              <a:ext uri="{FF2B5EF4-FFF2-40B4-BE49-F238E27FC236}">
                <a16:creationId xmlns:a16="http://schemas.microsoft.com/office/drawing/2014/main" id="{A4C737D1-36AE-46D4-F4DF-073BFE3FB1E1}"/>
              </a:ext>
            </a:extLst>
          </p:cNvPr>
          <p:cNvSpPr txBox="1">
            <a:spLocks/>
          </p:cNvSpPr>
          <p:nvPr/>
        </p:nvSpPr>
        <p:spPr>
          <a:xfrm>
            <a:off x="1139668" y="3592189"/>
            <a:ext cx="4500276" cy="1850763"/>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0"/>
              </a:spcBef>
              <a:spcAft>
                <a:spcPts val="540"/>
              </a:spcAft>
              <a:buNone/>
            </a:pPr>
            <a:r>
              <a:rPr lang="en-GB" sz="1800">
                <a:solidFill>
                  <a:schemeClr val="accent1"/>
                </a:solidFill>
                <a:latin typeface="+mj-lt"/>
              </a:rPr>
              <a:t>Now solved!</a:t>
            </a:r>
          </a:p>
          <a:p>
            <a:pPr marL="257176">
              <a:spcBef>
                <a:spcPts val="0"/>
              </a:spcBef>
              <a:spcAft>
                <a:spcPts val="900"/>
              </a:spcAft>
              <a:buFont typeface="+mj-lt"/>
              <a:buAutoNum type="arabicPeriod"/>
            </a:pPr>
            <a:r>
              <a:rPr lang="en-GB" sz="1260"/>
              <a:t>Move to single subnet 40.64.144.0/20 </a:t>
            </a:r>
            <a:r>
              <a:rPr lang="en-GB" sz="1260">
                <a:solidFill>
                  <a:schemeClr val="accent2">
                    <a:lumMod val="50000"/>
                  </a:schemeClr>
                </a:solidFill>
                <a:latin typeface="+mj-lt"/>
              </a:rPr>
              <a:t>(Now complete!)</a:t>
            </a:r>
          </a:p>
          <a:p>
            <a:pPr marL="257176">
              <a:spcBef>
                <a:spcPts val="0"/>
              </a:spcBef>
              <a:spcAft>
                <a:spcPts val="900"/>
              </a:spcAft>
              <a:buFont typeface="+mj-lt"/>
              <a:buAutoNum type="arabicPeriod"/>
            </a:pPr>
            <a:r>
              <a:rPr lang="en-GB" sz="1260"/>
              <a:t>OneClick bypass config within Zscaler portal</a:t>
            </a:r>
            <a:br>
              <a:rPr lang="en-GB" sz="1260"/>
            </a:br>
            <a:r>
              <a:rPr lang="en-GB" sz="1260">
                <a:solidFill>
                  <a:schemeClr val="accent2">
                    <a:lumMod val="50000"/>
                  </a:schemeClr>
                </a:solidFill>
                <a:latin typeface="+mj-lt"/>
              </a:rPr>
              <a:t>(Now complete!)</a:t>
            </a:r>
          </a:p>
          <a:p>
            <a:pPr marL="257176">
              <a:spcBef>
                <a:spcPts val="0"/>
              </a:spcBef>
              <a:spcAft>
                <a:spcPts val="900"/>
              </a:spcAft>
              <a:buFont typeface="+mj-lt"/>
              <a:buAutoNum type="arabicPeriod"/>
            </a:pPr>
            <a:r>
              <a:rPr lang="en-GB" sz="1260"/>
              <a:t>Work with other vendors ongoing  </a:t>
            </a:r>
          </a:p>
          <a:p>
            <a:pPr marL="257176">
              <a:spcBef>
                <a:spcPts val="0"/>
              </a:spcBef>
              <a:spcAft>
                <a:spcPts val="900"/>
              </a:spcAft>
              <a:buFont typeface="+mj-lt"/>
              <a:buAutoNum type="arabicPeriod"/>
            </a:pPr>
            <a:r>
              <a:rPr lang="en-GB" sz="1260"/>
              <a:t>Tooling in Windows App being worked on to check bypass is correctly configured</a:t>
            </a:r>
          </a:p>
        </p:txBody>
      </p:sp>
      <p:pic>
        <p:nvPicPr>
          <p:cNvPr id="3076" name="Picture 4" descr="A screen capture of Z-TUNNEL 2.0 CONFIGURATION interface, specifically focusing on the IP-Based Application Bypass settings. The interface employs a tabbed layout, with &quot;Selected&quot; highlighted in blue, indicating the active view. A dropdown labeled &quot;Windows 365 &amp; Azure Virtual Desktop&quot; is expanded, presenting two columns: &quot;Unselected Items&quot; and &quot;Selected Items (1).&quot; The &quot;Unselected Items&quot; column includes a search bar and a list of applications with checkboxes, such as &quot;Microsoft Teams,&quot; &quot;ZOOMMEETING,&quot; and &quot;Windows 365 &amp; Azure Virtual Desktop,&quot; which is currently checked. The &quot;Selected Items (1)&quot; column displays &quot;Windows 365 &amp; Azure Virtual Desktop&quot; with a close icon. At the bottom, &quot;Done&quot; and &quot;Clear Selection&quot; buttons are visible, and a &quot;RESTORE TO DEFAULT&quot; link is located in the top right corner. ">
            <a:extLst>
              <a:ext uri="{FF2B5EF4-FFF2-40B4-BE49-F238E27FC236}">
                <a16:creationId xmlns:a16="http://schemas.microsoft.com/office/drawing/2014/main" id="{ED222BF6-18E2-6DBB-6823-BE7E47B4EA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544" y="2121523"/>
            <a:ext cx="4816464" cy="2943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507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98E5AC-0B38-B338-A83F-A12CACB53520}"/>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C8130924-6CB1-66AD-3C18-F4E6C8FC7BB6}"/>
              </a:ext>
            </a:extLst>
          </p:cNvPr>
          <p:cNvPicPr>
            <a:picLocks noChangeAspect="1" noChangeArrowheads="1"/>
          </p:cNvPicPr>
          <p:nvPr/>
        </p:nvPicPr>
        <p:blipFill>
          <a:blip r:embed="rId3">
            <a:duotone>
              <a:schemeClr val="bg2">
                <a:shade val="45000"/>
                <a:satMod val="135000"/>
              </a:schemeClr>
              <a:prstClr val="white"/>
            </a:duotone>
            <a:alphaModFix amt="55000"/>
            <a:extLst>
              <a:ext uri="{28A0092B-C50C-407E-A947-70E740481C1C}">
                <a14:useLocalDpi xmlns:a14="http://schemas.microsoft.com/office/drawing/2010/main" val="0"/>
              </a:ext>
            </a:extLst>
          </a:blip>
          <a:srcRect t="4106" b="27960"/>
          <a:stretch>
            <a:fillRect/>
          </a:stretch>
        </p:blipFill>
        <p:spPr bwMode="auto">
          <a:xfrm>
            <a:off x="609624" y="12"/>
            <a:ext cx="10972776" cy="6857988"/>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A5DB75E6-2722-C6B9-7C68-BA6945C9AB27}"/>
              </a:ext>
            </a:extLst>
          </p:cNvPr>
          <p:cNvSpPr txBox="1">
            <a:spLocks/>
          </p:cNvSpPr>
          <p:nvPr/>
        </p:nvSpPr>
        <p:spPr>
          <a:xfrm>
            <a:off x="1859279" y="2884236"/>
            <a:ext cx="8473442" cy="1089528"/>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1097280">
              <a:spcAft>
                <a:spcPts val="720"/>
              </a:spcAft>
            </a:pPr>
            <a:r>
              <a:rPr lang="en-GB" sz="4800" dirty="0"/>
              <a:t>RDP graphics</a:t>
            </a:r>
            <a:endParaRPr lang="en-US" sz="4800" b="1" dirty="0">
              <a:solidFill>
                <a:schemeClr val="tx1">
                  <a:lumMod val="75000"/>
                  <a:lumOff val="25000"/>
                </a:schemeClr>
              </a:solidFill>
            </a:endParaRPr>
          </a:p>
        </p:txBody>
      </p:sp>
    </p:spTree>
    <p:extLst>
      <p:ext uri="{BB962C8B-B14F-4D97-AF65-F5344CB8AC3E}">
        <p14:creationId xmlns:p14="http://schemas.microsoft.com/office/powerpoint/2010/main" val="404331015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1B468-C2EC-C7BE-314A-F3DF2BE043EB}"/>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7731F21D-2793-3C7E-A192-388B11E1BCCF}"/>
              </a:ext>
              <a:ext uri="{C183D7F6-B498-43B3-948B-1728B52AA6E4}">
                <adec:decorative xmlns:adec="http://schemas.microsoft.com/office/drawing/2017/decorative" val="1"/>
              </a:ext>
            </a:extLst>
          </p:cNvPr>
          <p:cNvSpPr>
            <a:spLocks/>
          </p:cNvSpPr>
          <p:nvPr/>
        </p:nvSpPr>
        <p:spPr bwMode="auto">
          <a:xfrm>
            <a:off x="1436222" y="1429630"/>
            <a:ext cx="8879082" cy="4642339"/>
          </a:xfrm>
          <a:prstGeom prst="rect">
            <a:avLst/>
          </a:prstGeom>
          <a:noFill/>
          <a:ln w="6350">
            <a:solidFill>
              <a:schemeClr val="bg1">
                <a:lumMod val="9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7494DF09-E6ED-99E3-D1E9-9D33F34ACDD1}"/>
              </a:ext>
            </a:extLst>
          </p:cNvPr>
          <p:cNvSpPr>
            <a:spLocks noGrp="1"/>
          </p:cNvSpPr>
          <p:nvPr>
            <p:ph type="title"/>
          </p:nvPr>
        </p:nvSpPr>
        <p:spPr>
          <a:xfrm>
            <a:off x="1139667" y="754381"/>
            <a:ext cx="10090036" cy="443198"/>
          </a:xfrm>
        </p:spPr>
        <p:txBody>
          <a:bodyPr>
            <a:normAutofit fontScale="90000"/>
          </a:bodyPr>
          <a:lstStyle/>
          <a:p>
            <a:r>
              <a:rPr lang="en-US" sz="2880"/>
              <a:t>Demo: 4K60 with HEVC/H.265 encode using GPU h/w </a:t>
            </a:r>
            <a:endParaRPr lang="en-GB" sz="2880"/>
          </a:p>
        </p:txBody>
      </p:sp>
      <p:pic>
        <p:nvPicPr>
          <p:cNvPr id="4" name="Picture 3">
            <a:extLst>
              <a:ext uri="{FF2B5EF4-FFF2-40B4-BE49-F238E27FC236}">
                <a16:creationId xmlns:a16="http://schemas.microsoft.com/office/drawing/2014/main" id="{08BC2D41-6807-4361-6264-47F27EFE69A2}"/>
              </a:ext>
            </a:extLst>
          </p:cNvPr>
          <p:cNvPicPr>
            <a:picLocks noChangeAspect="1"/>
          </p:cNvPicPr>
          <p:nvPr/>
        </p:nvPicPr>
        <p:blipFill>
          <a:blip r:embed="rId2"/>
          <a:stretch>
            <a:fillRect/>
          </a:stretch>
        </p:blipFill>
        <p:spPr>
          <a:xfrm>
            <a:off x="1139667" y="1318184"/>
            <a:ext cx="9762853" cy="5159533"/>
          </a:xfrm>
          <a:prstGeom prst="rect">
            <a:avLst/>
          </a:prstGeom>
        </p:spPr>
      </p:pic>
    </p:spTree>
    <p:extLst>
      <p:ext uri="{BB962C8B-B14F-4D97-AF65-F5344CB8AC3E}">
        <p14:creationId xmlns:p14="http://schemas.microsoft.com/office/powerpoint/2010/main" val="36567965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5B32CC-2C5D-B172-F26B-CB4E9ED51A5C}"/>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C68BB6C2-84F7-82B6-D967-F269A0F37FFE}"/>
              </a:ext>
            </a:extLst>
          </p:cNvPr>
          <p:cNvPicPr>
            <a:picLocks noChangeAspect="1" noChangeArrowheads="1"/>
          </p:cNvPicPr>
          <p:nvPr/>
        </p:nvPicPr>
        <p:blipFill>
          <a:blip r:embed="rId3">
            <a:duotone>
              <a:schemeClr val="bg2">
                <a:shade val="45000"/>
                <a:satMod val="135000"/>
              </a:schemeClr>
              <a:prstClr val="white"/>
            </a:duotone>
            <a:alphaModFix amt="55000"/>
            <a:extLst>
              <a:ext uri="{28A0092B-C50C-407E-A947-70E740481C1C}">
                <a14:useLocalDpi xmlns:a14="http://schemas.microsoft.com/office/drawing/2010/main" val="0"/>
              </a:ext>
            </a:extLst>
          </a:blip>
          <a:srcRect t="4106" b="27960"/>
          <a:stretch>
            <a:fillRect/>
          </a:stretch>
        </p:blipFill>
        <p:spPr bwMode="auto">
          <a:xfrm>
            <a:off x="609624" y="12"/>
            <a:ext cx="10972776" cy="6857988"/>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88FE16F7-5F67-CFF9-4EB5-9BEB08127742}"/>
              </a:ext>
            </a:extLst>
          </p:cNvPr>
          <p:cNvSpPr txBox="1">
            <a:spLocks/>
          </p:cNvSpPr>
          <p:nvPr/>
        </p:nvSpPr>
        <p:spPr>
          <a:xfrm>
            <a:off x="1859279" y="2884236"/>
            <a:ext cx="8473442" cy="1089528"/>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1097280">
              <a:spcAft>
                <a:spcPts val="720"/>
              </a:spcAft>
            </a:pPr>
            <a:r>
              <a:rPr lang="en-GB" sz="4800" dirty="0"/>
              <a:t>Redirections</a:t>
            </a:r>
            <a:endParaRPr lang="en-US" sz="4800" b="1" dirty="0">
              <a:solidFill>
                <a:schemeClr val="tx1">
                  <a:lumMod val="75000"/>
                  <a:lumOff val="25000"/>
                </a:schemeClr>
              </a:solidFill>
            </a:endParaRPr>
          </a:p>
        </p:txBody>
      </p:sp>
    </p:spTree>
    <p:extLst>
      <p:ext uri="{BB962C8B-B14F-4D97-AF65-F5344CB8AC3E}">
        <p14:creationId xmlns:p14="http://schemas.microsoft.com/office/powerpoint/2010/main" val="39012468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7010283-CFEC-2D1F-D446-0801E47A9B3B}"/>
            </a:ext>
          </a:extLst>
        </p:cNvPr>
        <p:cNvGrpSpPr/>
        <p:nvPr/>
      </p:nvGrpSpPr>
      <p:grpSpPr>
        <a:xfrm>
          <a:off x="0" y="0"/>
          <a:ext cx="0" cy="0"/>
          <a:chOff x="0" y="0"/>
          <a:chExt cx="0" cy="0"/>
        </a:xfrm>
      </p:grpSpPr>
      <p:sp>
        <p:nvSpPr>
          <p:cNvPr id="5" name="Title 4">
            <a:extLst>
              <a:ext uri="{FF2B5EF4-FFF2-40B4-BE49-F238E27FC236}">
                <a16:creationId xmlns:a16="http://schemas.microsoft.com/office/drawing/2014/main" id="{368FE304-09FF-5DC4-1BCD-02C88BD838A8}"/>
              </a:ext>
            </a:extLst>
          </p:cNvPr>
          <p:cNvSpPr>
            <a:spLocks noGrp="1"/>
          </p:cNvSpPr>
          <p:nvPr>
            <p:ph type="title"/>
          </p:nvPr>
        </p:nvSpPr>
        <p:spPr>
          <a:xfrm>
            <a:off x="1139666" y="754381"/>
            <a:ext cx="9915526" cy="443198"/>
          </a:xfrm>
        </p:spPr>
        <p:txBody>
          <a:bodyPr>
            <a:normAutofit fontScale="90000"/>
          </a:bodyPr>
          <a:lstStyle/>
          <a:p>
            <a:r>
              <a:rPr lang="en-US" sz="2880"/>
              <a:t>Peripheral strategy</a:t>
            </a:r>
          </a:p>
        </p:txBody>
      </p:sp>
      <p:grpSp>
        <p:nvGrpSpPr>
          <p:cNvPr id="7" name="Group 6" descr="Goal: Any peripheral that works with local Windows works in remote.">
            <a:extLst>
              <a:ext uri="{FF2B5EF4-FFF2-40B4-BE49-F238E27FC236}">
                <a16:creationId xmlns:a16="http://schemas.microsoft.com/office/drawing/2014/main" id="{7747B046-E409-EEF0-D0FF-F6C5C9962471}"/>
              </a:ext>
            </a:extLst>
          </p:cNvPr>
          <p:cNvGrpSpPr/>
          <p:nvPr/>
        </p:nvGrpSpPr>
        <p:grpSpPr>
          <a:xfrm>
            <a:off x="1843611" y="2363905"/>
            <a:ext cx="2501170" cy="2289159"/>
            <a:chOff x="1371124" y="2143818"/>
            <a:chExt cx="2779077" cy="2543510"/>
          </a:xfrm>
        </p:grpSpPr>
        <p:sp>
          <p:nvSpPr>
            <p:cNvPr id="12" name="Graphic 120">
              <a:extLst>
                <a:ext uri="{FF2B5EF4-FFF2-40B4-BE49-F238E27FC236}">
                  <a16:creationId xmlns:a16="http://schemas.microsoft.com/office/drawing/2014/main" id="{F499D40D-D528-A352-46F2-CEADF530EE4B}"/>
                </a:ext>
                <a:ext uri="{C183D7F6-B498-43B3-948B-1728B52AA6E4}">
                  <adec:decorative xmlns:adec="http://schemas.microsoft.com/office/drawing/2017/decorative" val="1"/>
                </a:ext>
              </a:extLst>
            </p:cNvPr>
            <p:cNvSpPr>
              <a:spLocks noChangeAspect="1"/>
            </p:cNvSpPr>
            <p:nvPr/>
          </p:nvSpPr>
          <p:spPr>
            <a:xfrm>
              <a:off x="2214244" y="2143818"/>
              <a:ext cx="1073786" cy="1073786"/>
            </a:xfrm>
            <a:custGeom>
              <a:avLst/>
              <a:gdLst>
                <a:gd name="connsiteX0" fmla="*/ 95269 w 190538"/>
                <a:gd name="connsiteY0" fmla="*/ 0 h 190538"/>
                <a:gd name="connsiteX1" fmla="*/ 127911 w 190538"/>
                <a:gd name="connsiteY1" fmla="*/ 5734 h 190538"/>
                <a:gd name="connsiteX2" fmla="*/ 116529 w 190538"/>
                <a:gd name="connsiteY2" fmla="*/ 17107 h 190538"/>
                <a:gd name="connsiteX3" fmla="*/ 17136 w 190538"/>
                <a:gd name="connsiteY3" fmla="*/ 74002 h 190538"/>
                <a:gd name="connsiteX4" fmla="*/ 74031 w 190538"/>
                <a:gd name="connsiteY4" fmla="*/ 173395 h 190538"/>
                <a:gd name="connsiteX5" fmla="*/ 173425 w 190538"/>
                <a:gd name="connsiteY5" fmla="*/ 116500 h 190538"/>
                <a:gd name="connsiteX6" fmla="*/ 173431 w 190538"/>
                <a:gd name="connsiteY6" fmla="*/ 74028 h 190538"/>
                <a:gd name="connsiteX7" fmla="*/ 184804 w 190538"/>
                <a:gd name="connsiteY7" fmla="*/ 62655 h 190538"/>
                <a:gd name="connsiteX8" fmla="*/ 190538 w 190538"/>
                <a:gd name="connsiteY8" fmla="*/ 95269 h 190538"/>
                <a:gd name="connsiteX9" fmla="*/ 95269 w 190538"/>
                <a:gd name="connsiteY9" fmla="*/ 190538 h 190538"/>
                <a:gd name="connsiteX10" fmla="*/ 0 w 190538"/>
                <a:gd name="connsiteY10" fmla="*/ 95269 h 190538"/>
                <a:gd name="connsiteX11" fmla="*/ 95269 w 190538"/>
                <a:gd name="connsiteY11" fmla="*/ 0 h 190538"/>
                <a:gd name="connsiteX12" fmla="*/ 95269 w 190538"/>
                <a:gd name="connsiteY12" fmla="*/ 38119 h 190538"/>
                <a:gd name="connsiteX13" fmla="*/ 109576 w 190538"/>
                <a:gd name="connsiteY13" fmla="*/ 39929 h 190538"/>
                <a:gd name="connsiteX14" fmla="*/ 109576 w 190538"/>
                <a:gd name="connsiteY14" fmla="*/ 54854 h 190538"/>
                <a:gd name="connsiteX15" fmla="*/ 54872 w 190538"/>
                <a:gd name="connsiteY15" fmla="*/ 80967 h 190538"/>
                <a:gd name="connsiteX16" fmla="*/ 80983 w 190538"/>
                <a:gd name="connsiteY16" fmla="*/ 135671 h 190538"/>
                <a:gd name="connsiteX17" fmla="*/ 135688 w 190538"/>
                <a:gd name="connsiteY17" fmla="*/ 109558 h 190538"/>
                <a:gd name="connsiteX18" fmla="*/ 135693 w 190538"/>
                <a:gd name="connsiteY18" fmla="*/ 80982 h 190538"/>
                <a:gd name="connsiteX19" fmla="*/ 150619 w 190538"/>
                <a:gd name="connsiteY19" fmla="*/ 80982 h 190538"/>
                <a:gd name="connsiteX20" fmla="*/ 109571 w 190538"/>
                <a:gd name="connsiteY20" fmla="*/ 150605 h 190538"/>
                <a:gd name="connsiteX21" fmla="*/ 39948 w 190538"/>
                <a:gd name="connsiteY21" fmla="*/ 109557 h 190538"/>
                <a:gd name="connsiteX22" fmla="*/ 80996 w 190538"/>
                <a:gd name="connsiteY22" fmla="*/ 39934 h 190538"/>
                <a:gd name="connsiteX23" fmla="*/ 95288 w 190538"/>
                <a:gd name="connsiteY23" fmla="*/ 38119 h 190538"/>
                <a:gd name="connsiteX24" fmla="*/ 114319 w 190538"/>
                <a:gd name="connsiteY24" fmla="*/ 95269 h 190538"/>
                <a:gd name="connsiteX25" fmla="*/ 95263 w 190538"/>
                <a:gd name="connsiteY25" fmla="*/ 114313 h 190538"/>
                <a:gd name="connsiteX26" fmla="*/ 76219 w 190538"/>
                <a:gd name="connsiteY26" fmla="*/ 95257 h 190538"/>
                <a:gd name="connsiteX27" fmla="*/ 95275 w 190538"/>
                <a:gd name="connsiteY27" fmla="*/ 76213 h 190538"/>
                <a:gd name="connsiteX28" fmla="*/ 102727 w 190538"/>
                <a:gd name="connsiteY28" fmla="*/ 77734 h 190538"/>
                <a:gd name="connsiteX29" fmla="*/ 119110 w 190538"/>
                <a:gd name="connsiteY29" fmla="*/ 61351 h 190538"/>
                <a:gd name="connsiteX30" fmla="*/ 119101 w 190538"/>
                <a:gd name="connsiteY30" fmla="*/ 30975 h 190538"/>
                <a:gd name="connsiteX31" fmla="*/ 121196 w 190538"/>
                <a:gd name="connsiteY31" fmla="*/ 25927 h 190538"/>
                <a:gd name="connsiteX32" fmla="*/ 145009 w 190538"/>
                <a:gd name="connsiteY32" fmla="*/ 2115 h 190538"/>
                <a:gd name="connsiteX33" fmla="*/ 155112 w 190538"/>
                <a:gd name="connsiteY33" fmla="*/ 2121 h 190538"/>
                <a:gd name="connsiteX34" fmla="*/ 157201 w 190538"/>
                <a:gd name="connsiteY34" fmla="*/ 7163 h 190538"/>
                <a:gd name="connsiteX35" fmla="*/ 157201 w 190538"/>
                <a:gd name="connsiteY35" fmla="*/ 33357 h 190538"/>
                <a:gd name="connsiteX36" fmla="*/ 183394 w 190538"/>
                <a:gd name="connsiteY36" fmla="*/ 33357 h 190538"/>
                <a:gd name="connsiteX37" fmla="*/ 190531 w 190538"/>
                <a:gd name="connsiteY37" fmla="*/ 40507 h 190538"/>
                <a:gd name="connsiteX38" fmla="*/ 188443 w 190538"/>
                <a:gd name="connsiteY38" fmla="*/ 45549 h 190538"/>
                <a:gd name="connsiteX39" fmla="*/ 164630 w 190538"/>
                <a:gd name="connsiteY39" fmla="*/ 69361 h 190538"/>
                <a:gd name="connsiteX40" fmla="*/ 159582 w 190538"/>
                <a:gd name="connsiteY40" fmla="*/ 71457 h 190538"/>
                <a:gd name="connsiteX41" fmla="*/ 129197 w 190538"/>
                <a:gd name="connsiteY41" fmla="*/ 71457 h 190538"/>
                <a:gd name="connsiteX42" fmla="*/ 112814 w 190538"/>
                <a:gd name="connsiteY42" fmla="*/ 87840 h 190538"/>
                <a:gd name="connsiteX43" fmla="*/ 114319 w 190538"/>
                <a:gd name="connsiteY43" fmla="*/ 95269 h 190538"/>
                <a:gd name="connsiteX44" fmla="*/ 156620 w 190538"/>
                <a:gd name="connsiteY44" fmla="*/ 57169 h 190538"/>
                <a:gd name="connsiteX45" fmla="*/ 166145 w 190538"/>
                <a:gd name="connsiteY45" fmla="*/ 47644 h 190538"/>
                <a:gd name="connsiteX46" fmla="*/ 150047 w 190538"/>
                <a:gd name="connsiteY46" fmla="*/ 47644 h 190538"/>
                <a:gd name="connsiteX47" fmla="*/ 142904 w 190538"/>
                <a:gd name="connsiteY47" fmla="*/ 40500 h 190538"/>
                <a:gd name="connsiteX48" fmla="*/ 142904 w 190538"/>
                <a:gd name="connsiteY48" fmla="*/ 24403 h 190538"/>
                <a:gd name="connsiteX49" fmla="*/ 133388 w 190538"/>
                <a:gd name="connsiteY49" fmla="*/ 33928 h 190538"/>
                <a:gd name="connsiteX50" fmla="*/ 133388 w 190538"/>
                <a:gd name="connsiteY50" fmla="*/ 56607 h 190538"/>
                <a:gd name="connsiteX51" fmla="*/ 133960 w 190538"/>
                <a:gd name="connsiteY51" fmla="*/ 57169 h 190538"/>
                <a:gd name="connsiteX52" fmla="*/ 156629 w 190538"/>
                <a:gd name="connsiteY52" fmla="*/ 57169 h 1905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190538" h="190538">
                  <a:moveTo>
                    <a:pt x="95269" y="0"/>
                  </a:moveTo>
                  <a:cubicBezTo>
                    <a:pt x="106737" y="0"/>
                    <a:pt x="117729" y="2029"/>
                    <a:pt x="127911" y="5734"/>
                  </a:cubicBezTo>
                  <a:lnTo>
                    <a:pt x="116529" y="17107"/>
                  </a:lnTo>
                  <a:cubicBezTo>
                    <a:pt x="73371" y="5372"/>
                    <a:pt x="28871" y="30844"/>
                    <a:pt x="17136" y="74002"/>
                  </a:cubicBezTo>
                  <a:cubicBezTo>
                    <a:pt x="5400" y="117160"/>
                    <a:pt x="30873" y="161659"/>
                    <a:pt x="74031" y="173395"/>
                  </a:cubicBezTo>
                  <a:cubicBezTo>
                    <a:pt x="117189" y="185131"/>
                    <a:pt x="161689" y="159658"/>
                    <a:pt x="173425" y="116500"/>
                  </a:cubicBezTo>
                  <a:cubicBezTo>
                    <a:pt x="177205" y="102596"/>
                    <a:pt x="177208" y="87934"/>
                    <a:pt x="173431" y="74028"/>
                  </a:cubicBezTo>
                  <a:lnTo>
                    <a:pt x="184804" y="62655"/>
                  </a:lnTo>
                  <a:cubicBezTo>
                    <a:pt x="188608" y="73108"/>
                    <a:pt x="190549" y="84146"/>
                    <a:pt x="190538" y="95269"/>
                  </a:cubicBezTo>
                  <a:cubicBezTo>
                    <a:pt x="190538" y="147885"/>
                    <a:pt x="147885" y="190538"/>
                    <a:pt x="95269" y="190538"/>
                  </a:cubicBezTo>
                  <a:cubicBezTo>
                    <a:pt x="42653" y="190538"/>
                    <a:pt x="0" y="147885"/>
                    <a:pt x="0" y="95269"/>
                  </a:cubicBezTo>
                  <a:cubicBezTo>
                    <a:pt x="0" y="42653"/>
                    <a:pt x="42653" y="0"/>
                    <a:pt x="95269" y="0"/>
                  </a:cubicBezTo>
                  <a:close/>
                  <a:moveTo>
                    <a:pt x="95269" y="38119"/>
                  </a:moveTo>
                  <a:cubicBezTo>
                    <a:pt x="100095" y="38117"/>
                    <a:pt x="104902" y="38725"/>
                    <a:pt x="109576" y="39929"/>
                  </a:cubicBezTo>
                  <a:lnTo>
                    <a:pt x="109576" y="54854"/>
                  </a:lnTo>
                  <a:cubicBezTo>
                    <a:pt x="87259" y="46959"/>
                    <a:pt x="62767" y="58650"/>
                    <a:pt x="54872" y="80967"/>
                  </a:cubicBezTo>
                  <a:cubicBezTo>
                    <a:pt x="46976" y="103283"/>
                    <a:pt x="58667" y="127775"/>
                    <a:pt x="80983" y="135671"/>
                  </a:cubicBezTo>
                  <a:cubicBezTo>
                    <a:pt x="103301" y="143567"/>
                    <a:pt x="127792" y="131876"/>
                    <a:pt x="135688" y="109558"/>
                  </a:cubicBezTo>
                  <a:cubicBezTo>
                    <a:pt x="138958" y="100313"/>
                    <a:pt x="138960" y="90227"/>
                    <a:pt x="135693" y="80982"/>
                  </a:cubicBezTo>
                  <a:lnTo>
                    <a:pt x="150619" y="80982"/>
                  </a:lnTo>
                  <a:cubicBezTo>
                    <a:pt x="158509" y="111543"/>
                    <a:pt x="140132" y="142713"/>
                    <a:pt x="109571" y="150605"/>
                  </a:cubicBezTo>
                  <a:cubicBezTo>
                    <a:pt x="79010" y="158495"/>
                    <a:pt x="47839" y="140118"/>
                    <a:pt x="39948" y="109557"/>
                  </a:cubicBezTo>
                  <a:cubicBezTo>
                    <a:pt x="32058" y="78996"/>
                    <a:pt x="50435" y="47825"/>
                    <a:pt x="80996" y="39934"/>
                  </a:cubicBezTo>
                  <a:cubicBezTo>
                    <a:pt x="85664" y="38728"/>
                    <a:pt x="90467" y="38119"/>
                    <a:pt x="95288" y="38119"/>
                  </a:cubicBezTo>
                  <a:close/>
                  <a:moveTo>
                    <a:pt x="114319" y="95269"/>
                  </a:moveTo>
                  <a:cubicBezTo>
                    <a:pt x="114315" y="105790"/>
                    <a:pt x="105784" y="114316"/>
                    <a:pt x="95263" y="114313"/>
                  </a:cubicBezTo>
                  <a:cubicBezTo>
                    <a:pt x="84742" y="114310"/>
                    <a:pt x="76216" y="105778"/>
                    <a:pt x="76219" y="95257"/>
                  </a:cubicBezTo>
                  <a:cubicBezTo>
                    <a:pt x="76222" y="84735"/>
                    <a:pt x="84754" y="76210"/>
                    <a:pt x="95275" y="76213"/>
                  </a:cubicBezTo>
                  <a:cubicBezTo>
                    <a:pt x="97836" y="76214"/>
                    <a:pt x="100371" y="76731"/>
                    <a:pt x="102727" y="77734"/>
                  </a:cubicBezTo>
                  <a:lnTo>
                    <a:pt x="119110" y="61351"/>
                  </a:lnTo>
                  <a:lnTo>
                    <a:pt x="119101" y="30975"/>
                  </a:lnTo>
                  <a:cubicBezTo>
                    <a:pt x="119103" y="29081"/>
                    <a:pt x="119856" y="27266"/>
                    <a:pt x="121196" y="25927"/>
                  </a:cubicBezTo>
                  <a:lnTo>
                    <a:pt x="145009" y="2115"/>
                  </a:lnTo>
                  <a:cubicBezTo>
                    <a:pt x="147800" y="-674"/>
                    <a:pt x="152323" y="-671"/>
                    <a:pt x="155112" y="2121"/>
                  </a:cubicBezTo>
                  <a:cubicBezTo>
                    <a:pt x="156447" y="3459"/>
                    <a:pt x="157199" y="5272"/>
                    <a:pt x="157201" y="7163"/>
                  </a:cubicBezTo>
                  <a:lnTo>
                    <a:pt x="157201" y="33357"/>
                  </a:lnTo>
                  <a:lnTo>
                    <a:pt x="183394" y="33357"/>
                  </a:lnTo>
                  <a:cubicBezTo>
                    <a:pt x="187340" y="33360"/>
                    <a:pt x="190535" y="36561"/>
                    <a:pt x="190531" y="40507"/>
                  </a:cubicBezTo>
                  <a:cubicBezTo>
                    <a:pt x="190530" y="42397"/>
                    <a:pt x="189779" y="44211"/>
                    <a:pt x="188443" y="45549"/>
                  </a:cubicBezTo>
                  <a:lnTo>
                    <a:pt x="164630" y="69361"/>
                  </a:lnTo>
                  <a:cubicBezTo>
                    <a:pt x="163292" y="70701"/>
                    <a:pt x="161475" y="71455"/>
                    <a:pt x="159582" y="71457"/>
                  </a:cubicBezTo>
                  <a:lnTo>
                    <a:pt x="129197" y="71457"/>
                  </a:lnTo>
                  <a:lnTo>
                    <a:pt x="112814" y="87840"/>
                  </a:lnTo>
                  <a:cubicBezTo>
                    <a:pt x="113786" y="90126"/>
                    <a:pt x="114319" y="92631"/>
                    <a:pt x="114319" y="95269"/>
                  </a:cubicBezTo>
                  <a:close/>
                  <a:moveTo>
                    <a:pt x="156620" y="57169"/>
                  </a:moveTo>
                  <a:lnTo>
                    <a:pt x="166145" y="47644"/>
                  </a:lnTo>
                  <a:lnTo>
                    <a:pt x="150047" y="47644"/>
                  </a:lnTo>
                  <a:cubicBezTo>
                    <a:pt x="146102" y="47644"/>
                    <a:pt x="142904" y="44446"/>
                    <a:pt x="142904" y="40500"/>
                  </a:cubicBezTo>
                  <a:lnTo>
                    <a:pt x="142904" y="24403"/>
                  </a:lnTo>
                  <a:lnTo>
                    <a:pt x="133388" y="33928"/>
                  </a:lnTo>
                  <a:lnTo>
                    <a:pt x="133388" y="56607"/>
                  </a:lnTo>
                  <a:cubicBezTo>
                    <a:pt x="133590" y="56783"/>
                    <a:pt x="133781" y="56970"/>
                    <a:pt x="133960" y="57169"/>
                  </a:cubicBezTo>
                  <a:lnTo>
                    <a:pt x="156629" y="57169"/>
                  </a:ln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4" name="TextBox 3">
              <a:extLst>
                <a:ext uri="{FF2B5EF4-FFF2-40B4-BE49-F238E27FC236}">
                  <a16:creationId xmlns:a16="http://schemas.microsoft.com/office/drawing/2014/main" id="{BD5F4EB4-73DA-D25C-A8FB-A91FAA929451}"/>
                </a:ext>
              </a:extLst>
            </p:cNvPr>
            <p:cNvSpPr txBox="1">
              <a:spLocks/>
            </p:cNvSpPr>
            <p:nvPr/>
          </p:nvSpPr>
          <p:spPr>
            <a:xfrm>
              <a:off x="1371124" y="3486999"/>
              <a:ext cx="2779077" cy="1200329"/>
            </a:xfrm>
            <a:prstGeom prst="rect">
              <a:avLst/>
            </a:prstGeom>
            <a:noFill/>
          </p:spPr>
          <p:txBody>
            <a:bodyPr wrap="square" lIns="0" tIns="0" rIns="0" bIns="0">
              <a:spAutoFit/>
            </a:bodyPr>
            <a:lstStyle/>
            <a:p>
              <a:pPr algn="ctr"/>
              <a:r>
                <a:rPr lang="en-US" sz="2160" b="1">
                  <a:latin typeface="+mj-lt"/>
                </a:rPr>
                <a:t>Goal</a:t>
              </a:r>
            </a:p>
            <a:p>
              <a:pPr algn="ctr"/>
              <a:r>
                <a:rPr lang="en-US" sz="1620"/>
                <a:t>Any peripheral that works with local Windows                works in remote</a:t>
              </a:r>
            </a:p>
          </p:txBody>
        </p:sp>
      </p:grpSp>
      <p:sp>
        <p:nvSpPr>
          <p:cNvPr id="3" name="Rectangle 2">
            <a:extLst>
              <a:ext uri="{FF2B5EF4-FFF2-40B4-BE49-F238E27FC236}">
                <a16:creationId xmlns:a16="http://schemas.microsoft.com/office/drawing/2014/main" id="{1DDDC8D2-9344-C3BD-72EC-273489A9A918}"/>
              </a:ext>
              <a:ext uri="{C183D7F6-B498-43B3-948B-1728B52AA6E4}">
                <adec:decorative xmlns:adec="http://schemas.microsoft.com/office/drawing/2017/decorative" val="1"/>
              </a:ext>
            </a:extLst>
          </p:cNvPr>
          <p:cNvSpPr/>
          <p:nvPr/>
        </p:nvSpPr>
        <p:spPr bwMode="auto">
          <a:xfrm>
            <a:off x="6096000" y="342900"/>
            <a:ext cx="5486400" cy="6172200"/>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6" name="Text Placeholder 5">
            <a:extLst>
              <a:ext uri="{FF2B5EF4-FFF2-40B4-BE49-F238E27FC236}">
                <a16:creationId xmlns:a16="http://schemas.microsoft.com/office/drawing/2014/main" id="{EC98F4E2-6FDF-7615-9AF3-99A60920EE2C}"/>
              </a:ext>
            </a:extLst>
          </p:cNvPr>
          <p:cNvSpPr txBox="1">
            <a:spLocks/>
          </p:cNvSpPr>
          <p:nvPr/>
        </p:nvSpPr>
        <p:spPr>
          <a:xfrm>
            <a:off x="6504050" y="2310465"/>
            <a:ext cx="4282822" cy="238834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60033" indent="-260033">
              <a:spcBef>
                <a:spcPts val="0"/>
              </a:spcBef>
              <a:spcAft>
                <a:spcPts val="1620"/>
              </a:spcAft>
              <a:buFont typeface="+mj-lt"/>
              <a:buAutoNum type="arabicPeriod"/>
            </a:pPr>
            <a:r>
              <a:rPr lang="en-US" sz="1440">
                <a:latin typeface="+mj-lt"/>
              </a:rPr>
              <a:t>High-level redirection</a:t>
            </a:r>
          </a:p>
          <a:p>
            <a:pPr marL="260033" indent="-260033">
              <a:spcBef>
                <a:spcPts val="0"/>
              </a:spcBef>
              <a:spcAft>
                <a:spcPts val="540"/>
              </a:spcAft>
              <a:buFont typeface="+mj-lt"/>
              <a:buAutoNum type="arabicPeriod"/>
            </a:pPr>
            <a:r>
              <a:rPr lang="en-US" sz="1440">
                <a:latin typeface="+mj-lt"/>
              </a:rPr>
              <a:t>Peripheral OEM does additional work to enable performant redirection</a:t>
            </a:r>
          </a:p>
          <a:p>
            <a:pPr marL="671513" lvl="1" indent="-260033">
              <a:spcBef>
                <a:spcPts val="0"/>
              </a:spcBef>
              <a:spcAft>
                <a:spcPts val="1080"/>
              </a:spcAft>
              <a:buFont typeface="+mj-lt"/>
              <a:buAutoNum type="romanUcPeriod"/>
            </a:pPr>
            <a:r>
              <a:rPr lang="en-US" sz="1440"/>
              <a:t>Today, DVC integration</a:t>
            </a:r>
          </a:p>
          <a:p>
            <a:pPr marL="671513" lvl="1" indent="-260033">
              <a:spcBef>
                <a:spcPts val="0"/>
              </a:spcBef>
              <a:spcAft>
                <a:spcPts val="1620"/>
              </a:spcAft>
              <a:buFont typeface="+mj-lt"/>
              <a:buAutoNum type="romanUcPeriod"/>
            </a:pPr>
            <a:r>
              <a:rPr lang="en-US" sz="1440"/>
              <a:t>The ideal long term future state would leverage WDK, HLK, HDC and WHCP to update the driver for remote awareness</a:t>
            </a:r>
          </a:p>
          <a:p>
            <a:pPr marL="260033" indent="-260033">
              <a:spcBef>
                <a:spcPts val="0"/>
              </a:spcBef>
              <a:spcAft>
                <a:spcPts val="1620"/>
              </a:spcAft>
              <a:buFont typeface="+mj-lt"/>
              <a:buAutoNum type="arabicPeriod"/>
            </a:pPr>
            <a:r>
              <a:rPr lang="en-US" sz="1440">
                <a:latin typeface="+mj-lt"/>
              </a:rPr>
              <a:t>Opaque low-level redirection</a:t>
            </a:r>
          </a:p>
        </p:txBody>
      </p:sp>
    </p:spTree>
    <p:extLst>
      <p:ext uri="{BB962C8B-B14F-4D97-AF65-F5344CB8AC3E}">
        <p14:creationId xmlns:p14="http://schemas.microsoft.com/office/powerpoint/2010/main" val="7702774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ABDBC8-676E-5CF1-E9F4-DEB9C09CD32F}"/>
            </a:ext>
          </a:extLst>
        </p:cNvPr>
        <p:cNvGrpSpPr/>
        <p:nvPr/>
      </p:nvGrpSpPr>
      <p:grpSpPr>
        <a:xfrm>
          <a:off x="0" y="0"/>
          <a:ext cx="0" cy="0"/>
          <a:chOff x="0" y="0"/>
          <a:chExt cx="0" cy="0"/>
        </a:xfrm>
      </p:grpSpPr>
      <p:pic>
        <p:nvPicPr>
          <p:cNvPr id="8" name="Billede 6">
            <a:extLst>
              <a:ext uri="{FF2B5EF4-FFF2-40B4-BE49-F238E27FC236}">
                <a16:creationId xmlns:a16="http://schemas.microsoft.com/office/drawing/2014/main" id="{E6D5A233-C9A1-0723-E2F3-63FE0ABA9FD2}"/>
              </a:ext>
            </a:extLst>
          </p:cNvPr>
          <p:cNvPicPr>
            <a:picLocks noChangeAspect="1"/>
          </p:cNvPicPr>
          <p:nvPr/>
        </p:nvPicPr>
        <p:blipFill>
          <a:blip r:embed="rId2">
            <a:alphaModFix amt="11000"/>
          </a:blip>
          <a:stretch>
            <a:fillRect/>
          </a:stretch>
        </p:blipFill>
        <p:spPr>
          <a:xfrm>
            <a:off x="8143815" y="0"/>
            <a:ext cx="6086339" cy="6858000"/>
          </a:xfrm>
          <a:prstGeom prst="rect">
            <a:avLst/>
          </a:prstGeom>
        </p:spPr>
      </p:pic>
      <p:sp>
        <p:nvSpPr>
          <p:cNvPr id="2" name="Footer Placeholder 8">
            <a:extLst>
              <a:ext uri="{FF2B5EF4-FFF2-40B4-BE49-F238E27FC236}">
                <a16:creationId xmlns:a16="http://schemas.microsoft.com/office/drawing/2014/main" id="{53C8E57A-0EBE-B278-3D63-C710D999AAEB}"/>
              </a:ext>
              <a:ext uri="{C183D7F6-B498-43B3-948B-1728B52AA6E4}">
                <adec:decorative xmlns:adec="http://schemas.microsoft.com/office/drawing/2017/decorative" val="1"/>
              </a:ext>
            </a:extLst>
          </p:cNvPr>
          <p:cNvSpPr>
            <a:spLocks noGrp="1" noRot="1" noMove="1" noResize="1" noEditPoints="1" noAdjustHandles="1" noChangeArrowheads="1" noChangeShapeType="1"/>
          </p:cNvSpPr>
          <p:nvPr>
            <p:ph type="ftr" sz="quarter" idx="3"/>
          </p:nvPr>
        </p:nvSpPr>
        <p:spPr>
          <a:xfrm>
            <a:off x="441961" y="5433168"/>
            <a:ext cx="3086100" cy="174202"/>
          </a:xfrm>
          <a:prstGeom prst="rect">
            <a:avLst/>
          </a:prstGeom>
        </p:spPr>
        <p:txBody>
          <a:bodyPr vert="horz" lIns="0" tIns="45720" rIns="0" bIns="45720" rtlCol="0" anchor="ctr"/>
          <a:lstStyle>
            <a:defPPr>
              <a:defRPr lang="en-US"/>
            </a:defPPr>
            <a:lvl1pPr marL="0" algn="l" defTabSz="457200" rtl="0" eaLnBrk="1" latinLnBrk="0" hangingPunct="1">
              <a:defRPr sz="6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Microsoft Confidential</a:t>
            </a:r>
            <a:endParaRPr lang="en-US" sz="1260"/>
          </a:p>
        </p:txBody>
      </p:sp>
      <p:sp>
        <p:nvSpPr>
          <p:cNvPr id="5" name="Title 4">
            <a:extLst>
              <a:ext uri="{FF2B5EF4-FFF2-40B4-BE49-F238E27FC236}">
                <a16:creationId xmlns:a16="http://schemas.microsoft.com/office/drawing/2014/main" id="{3C2A3D39-67FE-8001-565C-62D966215D8B}"/>
              </a:ext>
            </a:extLst>
          </p:cNvPr>
          <p:cNvSpPr>
            <a:spLocks noGrp="1"/>
          </p:cNvSpPr>
          <p:nvPr>
            <p:ph type="title"/>
          </p:nvPr>
        </p:nvSpPr>
        <p:spPr>
          <a:xfrm>
            <a:off x="1139036" y="754381"/>
            <a:ext cx="9916668" cy="443198"/>
          </a:xfrm>
        </p:spPr>
        <p:txBody>
          <a:bodyPr>
            <a:normAutofit fontScale="90000"/>
          </a:bodyPr>
          <a:lstStyle/>
          <a:p>
            <a:r>
              <a:rPr lang="en-US" sz="2880"/>
              <a:t>Upcoming redirections features</a:t>
            </a:r>
          </a:p>
        </p:txBody>
      </p:sp>
      <p:graphicFrame>
        <p:nvGraphicFramePr>
          <p:cNvPr id="7" name="Table 6">
            <a:extLst>
              <a:ext uri="{FF2B5EF4-FFF2-40B4-BE49-F238E27FC236}">
                <a16:creationId xmlns:a16="http://schemas.microsoft.com/office/drawing/2014/main" id="{79DF398D-8F49-CDAA-8C21-6D6C9CCCCE6F}"/>
              </a:ext>
            </a:extLst>
          </p:cNvPr>
          <p:cNvGraphicFramePr>
            <a:graphicFrameLocks noGrp="1"/>
          </p:cNvGraphicFramePr>
          <p:nvPr/>
        </p:nvGraphicFramePr>
        <p:xfrm>
          <a:off x="1123952" y="1635919"/>
          <a:ext cx="9944098" cy="2293973"/>
        </p:xfrm>
        <a:graphic>
          <a:graphicData uri="http://schemas.openxmlformats.org/drawingml/2006/table">
            <a:tbl>
              <a:tblPr firstRow="1" bandRow="1">
                <a:tableStyleId>{5C22544A-7EE6-4342-B048-85BDC9FD1C3A}</a:tableStyleId>
              </a:tblPr>
              <a:tblGrid>
                <a:gridCol w="473310">
                  <a:extLst>
                    <a:ext uri="{9D8B030D-6E8A-4147-A177-3AD203B41FA5}">
                      <a16:colId xmlns:a16="http://schemas.microsoft.com/office/drawing/2014/main" val="73260332"/>
                    </a:ext>
                  </a:extLst>
                </a:gridCol>
                <a:gridCol w="2171504">
                  <a:extLst>
                    <a:ext uri="{9D8B030D-6E8A-4147-A177-3AD203B41FA5}">
                      <a16:colId xmlns:a16="http://schemas.microsoft.com/office/drawing/2014/main" val="4129126275"/>
                    </a:ext>
                  </a:extLst>
                </a:gridCol>
                <a:gridCol w="5944837">
                  <a:extLst>
                    <a:ext uri="{9D8B030D-6E8A-4147-A177-3AD203B41FA5}">
                      <a16:colId xmlns:a16="http://schemas.microsoft.com/office/drawing/2014/main" val="1434050841"/>
                    </a:ext>
                  </a:extLst>
                </a:gridCol>
                <a:gridCol w="1354447">
                  <a:extLst>
                    <a:ext uri="{9D8B030D-6E8A-4147-A177-3AD203B41FA5}">
                      <a16:colId xmlns:a16="http://schemas.microsoft.com/office/drawing/2014/main" val="443893310"/>
                    </a:ext>
                  </a:extLst>
                </a:gridCol>
              </a:tblGrid>
              <a:tr h="297533">
                <a:tc>
                  <a:txBody>
                    <a:bodyPr/>
                    <a:lstStyle/>
                    <a:p>
                      <a:pPr algn="ctr"/>
                      <a:r>
                        <a:rPr lang="en-GB" sz="1100" b="0" noProof="0">
                          <a:solidFill>
                            <a:schemeClr val="bg1"/>
                          </a:solidFill>
                          <a:latin typeface="+mj-lt"/>
                        </a:rPr>
                        <a:t>#</a:t>
                      </a:r>
                    </a:p>
                  </a:txBody>
                  <a:tcPr marL="82296" marR="82296" marT="41148" marB="41148" anchor="ctr">
                    <a:lnL w="12700" cmpd="sng">
                      <a:noFill/>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Feature</a:t>
                      </a:r>
                    </a:p>
                  </a:txBody>
                  <a:tcPr marL="82296" marR="82296" marT="41148" marB="411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r>
                        <a:rPr lang="en-GB" sz="1100" b="0" noProof="0">
                          <a:solidFill>
                            <a:schemeClr val="bg1"/>
                          </a:solidFill>
                          <a:latin typeface="+mj-lt"/>
                        </a:rPr>
                        <a:t>Description</a:t>
                      </a:r>
                    </a:p>
                  </a:txBody>
                  <a:tcPr marL="82296" marR="82296" marT="41148" marB="41148" anchor="ctr">
                    <a:lnL w="6350" cap="flat" cmpd="sng" algn="ctr">
                      <a:solidFill>
                        <a:schemeClr val="bg1"/>
                      </a:solidFill>
                      <a:prstDash val="solid"/>
                      <a:round/>
                      <a:headEnd type="none" w="med" len="med"/>
                      <a:tailEnd type="none" w="med" len="med"/>
                    </a:lnL>
                    <a:lnR w="6350" cap="flat" cmpd="sng" algn="ctr">
                      <a:solidFill>
                        <a:schemeClr val="bg1"/>
                      </a:solidFill>
                      <a:prstDash val="solid"/>
                      <a:round/>
                      <a:headEnd type="none" w="med" len="med"/>
                      <a:tailEnd type="none" w="med" len="med"/>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GB" sz="1100" b="0" noProof="0">
                          <a:solidFill>
                            <a:schemeClr val="bg1"/>
                          </a:solidFill>
                          <a:latin typeface="+mj-lt"/>
                        </a:rPr>
                        <a:t>PuP ETA</a:t>
                      </a:r>
                    </a:p>
                  </a:txBody>
                  <a:tcPr marL="82296" marR="82296" marT="41148" marB="41148" anchor="ctr">
                    <a:lnL w="6350" cap="flat" cmpd="sng" algn="ctr">
                      <a:solidFill>
                        <a:schemeClr val="bg1"/>
                      </a:solidFill>
                      <a:prstDash val="solid"/>
                      <a:round/>
                      <a:headEnd type="none" w="med" len="med"/>
                      <a:tailEnd type="none" w="med" len="med"/>
                    </a:lnL>
                    <a:lnR w="12700" cmpd="sng">
                      <a:noFill/>
                    </a:lnR>
                    <a:lnT w="12700" cmpd="sng">
                      <a:noFill/>
                    </a:lnT>
                    <a:lnB w="635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008352719"/>
                  </a:ext>
                </a:extLst>
              </a:tr>
              <a:tr h="704088">
                <a:tc>
                  <a:txBody>
                    <a:bodyPr/>
                    <a:lstStyle/>
                    <a:p>
                      <a:pPr algn="ctr"/>
                      <a:r>
                        <a:rPr lang="en-GB" sz="1100" noProof="0" dirty="0">
                          <a:solidFill>
                            <a:schemeClr val="tx1"/>
                          </a:solidFill>
                        </a:rPr>
                        <a:t>1</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spcAft>
                          <a:spcPts val="600"/>
                        </a:spcAft>
                      </a:pPr>
                      <a:r>
                        <a:rPr lang="en-GB" sz="1100" noProof="0">
                          <a:solidFill>
                            <a:schemeClr val="tx1"/>
                          </a:solidFill>
                        </a:rPr>
                        <a:t>USB removeable drive redirection</a:t>
                      </a:r>
                    </a:p>
                    <a:p>
                      <a:r>
                        <a:rPr lang="en-GB" sz="1100" noProof="0">
                          <a:solidFill>
                            <a:schemeClr val="tx1"/>
                          </a:solidFill>
                        </a:rPr>
                        <a:t>AKA no more network drive</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indent="0">
                        <a:spcAft>
                          <a:spcPts val="300"/>
                        </a:spcAft>
                        <a:buFont typeface="Arial" panose="020B0604020202020204" pitchFamily="34" charset="0"/>
                        <a:buNone/>
                      </a:pPr>
                      <a:r>
                        <a:rPr lang="en-US" sz="1100" noProof="0">
                          <a:solidFill>
                            <a:schemeClr val="tx1"/>
                          </a:solidFill>
                        </a:rPr>
                        <a:t>Enable USB removeable drives to be recognized in remote Windows as removeable drives rather than network drives. </a:t>
                      </a:r>
                    </a:p>
                    <a:p>
                      <a:pPr marL="250825" indent="-136525">
                        <a:buFont typeface="Arial" panose="020B0604020202020204" pitchFamily="34" charset="0"/>
                        <a:buChar char="•"/>
                      </a:pPr>
                      <a:r>
                        <a:rPr lang="en-US" sz="1100" noProof="0">
                          <a:solidFill>
                            <a:schemeClr val="tx1"/>
                          </a:solidFill>
                        </a:rPr>
                        <a:t>DLP policies assume devices will be removeable not network.</a:t>
                      </a:r>
                      <a:endParaRPr lang="en-GB" sz="1100" noProof="0">
                        <a:solidFill>
                          <a:schemeClr val="tx1"/>
                        </a:solidFill>
                      </a:endParaRP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en-GB" sz="1100" b="0" noProof="0" dirty="0">
                          <a:solidFill>
                            <a:schemeClr val="tx1"/>
                          </a:solidFill>
                          <a:latin typeface="+mj-lt"/>
                        </a:rPr>
                        <a:t>~25Q2</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04358617"/>
                  </a:ext>
                </a:extLst>
              </a:tr>
              <a:tr h="585216">
                <a:tc>
                  <a:txBody>
                    <a:bodyPr/>
                    <a:lstStyle/>
                    <a:p>
                      <a:pPr algn="ctr"/>
                      <a:r>
                        <a:rPr lang="en-GB" sz="1100" noProof="0" dirty="0">
                          <a:solidFill>
                            <a:schemeClr val="tx1"/>
                          </a:solidFill>
                        </a:rPr>
                        <a:t>2</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spcAft>
                          <a:spcPts val="600"/>
                        </a:spcAft>
                      </a:pPr>
                      <a:r>
                        <a:rPr lang="en-GB" sz="1100" noProof="0">
                          <a:solidFill>
                            <a:schemeClr val="tx1"/>
                          </a:solidFill>
                        </a:rPr>
                        <a:t>TWAIN redirection</a:t>
                      </a:r>
                    </a:p>
                    <a:p>
                      <a:pPr>
                        <a:spcAft>
                          <a:spcPts val="600"/>
                        </a:spcAft>
                      </a:pPr>
                      <a:r>
                        <a:rPr lang="en-GB" sz="1100" noProof="0">
                          <a:solidFill>
                            <a:schemeClr val="tx1"/>
                          </a:solidFill>
                        </a:rPr>
                        <a:t>AKA better scanner support</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indent="0">
                        <a:buFont typeface="Arial" panose="020B0604020202020204" pitchFamily="34" charset="0"/>
                        <a:buNone/>
                      </a:pPr>
                      <a:r>
                        <a:rPr lang="en-GB" sz="1100" noProof="0">
                          <a:solidFill>
                            <a:schemeClr val="tx1"/>
                          </a:solidFill>
                        </a:rPr>
                        <a:t>Create a new high-level redirection for enabling any TWAIN device connected to endpoint to redirect into remote session.</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en-GB" sz="1100" b="0" noProof="0" dirty="0">
                          <a:solidFill>
                            <a:schemeClr val="tx1"/>
                          </a:solidFill>
                          <a:latin typeface="+mj-lt"/>
                        </a:rPr>
                        <a:t>25Q2</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249702594"/>
                  </a:ext>
                </a:extLst>
              </a:tr>
              <a:tr h="658368">
                <a:tc>
                  <a:txBody>
                    <a:bodyPr/>
                    <a:lstStyle/>
                    <a:p>
                      <a:pPr algn="ctr"/>
                      <a:r>
                        <a:rPr lang="en-GB" sz="1100" noProof="0" dirty="0">
                          <a:solidFill>
                            <a:schemeClr val="tx1"/>
                          </a:solidFill>
                        </a:rPr>
                        <a:t>3</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r>
                        <a:rPr lang="en-GB" sz="1100" noProof="0">
                          <a:solidFill>
                            <a:schemeClr val="tx1"/>
                          </a:solidFill>
                        </a:rPr>
                        <a:t>DVC libraries</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indent="0">
                        <a:buFont typeface="Arial" panose="020B0604020202020204" pitchFamily="34" charset="0"/>
                        <a:buNone/>
                      </a:pPr>
                      <a:r>
                        <a:rPr lang="en-GB" sz="1100" noProof="0">
                          <a:solidFill>
                            <a:schemeClr val="tx1"/>
                          </a:solidFill>
                        </a:rPr>
                        <a:t>While DVC examples already exist, most OEMs/ISVs do not have experience in COM marshalling with ATL and other coding paradigms. We will release easy to consume libraries that will enable easier DVC creation for OEMs/ISVs for building more performant redirections. </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a:r>
                        <a:rPr lang="en-GB" sz="1100" b="0" noProof="0" dirty="0">
                          <a:solidFill>
                            <a:schemeClr val="tx1"/>
                          </a:solidFill>
                          <a:latin typeface="+mj-lt"/>
                        </a:rPr>
                        <a:t>25Q2</a:t>
                      </a:r>
                    </a:p>
                  </a:txBody>
                  <a:tcPr marL="82296" marR="82296" marT="82296" marB="82296">
                    <a:lnL w="6350" cap="flat" cmpd="sng" algn="ctr">
                      <a:solidFill>
                        <a:schemeClr val="bg1">
                          <a:lumMod val="85000"/>
                        </a:schemeClr>
                      </a:solidFill>
                      <a:prstDash val="solid"/>
                      <a:round/>
                      <a:headEnd type="none" w="med" len="med"/>
                      <a:tailEnd type="none" w="med" len="med"/>
                    </a:lnL>
                    <a:lnR w="6350" cap="flat" cmpd="sng" algn="ctr">
                      <a:solidFill>
                        <a:schemeClr val="bg1">
                          <a:lumMod val="85000"/>
                        </a:schemeClr>
                      </a:solid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659379866"/>
                  </a:ext>
                </a:extLst>
              </a:tr>
            </a:tbl>
          </a:graphicData>
        </a:graphic>
      </p:graphicFrame>
    </p:spTree>
    <p:extLst>
      <p:ext uri="{BB962C8B-B14F-4D97-AF65-F5344CB8AC3E}">
        <p14:creationId xmlns:p14="http://schemas.microsoft.com/office/powerpoint/2010/main" val="20427421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el 1">
            <a:extLst>
              <a:ext uri="{FF2B5EF4-FFF2-40B4-BE49-F238E27FC236}">
                <a16:creationId xmlns:a16="http://schemas.microsoft.com/office/drawing/2014/main" id="{FE56B8B8-8FE9-DED1-C696-6CF618E55CA8}"/>
              </a:ext>
            </a:extLst>
          </p:cNvPr>
          <p:cNvSpPr txBox="1">
            <a:spLocks/>
          </p:cNvSpPr>
          <p:nvPr/>
        </p:nvSpPr>
        <p:spPr>
          <a:xfrm>
            <a:off x="609601" y="1"/>
            <a:ext cx="10972800" cy="2429360"/>
          </a:xfrm>
          <a:prstGeom prst="rect">
            <a:avLst/>
          </a:prstGeom>
        </p:spPr>
        <p:txBody>
          <a:bodyPr vert="horz" lIns="109728" tIns="54864" rIns="109728" bIns="54864"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a:r>
              <a:rPr lang="da-DK" sz="6000" b="1" dirty="0">
                <a:latin typeface="Aptos" panose="020B0004020202020204" pitchFamily="34" charset="0"/>
              </a:rPr>
              <a:t>What’s new in AVD and W365:</a:t>
            </a:r>
          </a:p>
          <a:p>
            <a:pPr algn="ctr"/>
            <a:r>
              <a:rPr lang="da-DK" sz="5280" b="1" dirty="0">
                <a:latin typeface="Aptos" panose="020B0004020202020204" pitchFamily="34" charset="0"/>
              </a:rPr>
              <a:t>GPU and Protocol Improvements</a:t>
            </a:r>
            <a:endParaRPr lang="da-DK" sz="6000" b="1" dirty="0">
              <a:latin typeface="Aptos" panose="020B0004020202020204" pitchFamily="34" charset="0"/>
            </a:endParaRPr>
          </a:p>
        </p:txBody>
      </p:sp>
      <p:pic>
        <p:nvPicPr>
          <p:cNvPr id="8" name="Picture 2">
            <a:extLst>
              <a:ext uri="{FF2B5EF4-FFF2-40B4-BE49-F238E27FC236}">
                <a16:creationId xmlns:a16="http://schemas.microsoft.com/office/drawing/2014/main" id="{E0FB232C-A547-D7C2-A5EC-CAB0361721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85143" y="4718698"/>
            <a:ext cx="2097258" cy="192999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Placeholder 16">
            <a:extLst>
              <a:ext uri="{FF2B5EF4-FFF2-40B4-BE49-F238E27FC236}">
                <a16:creationId xmlns:a16="http://schemas.microsoft.com/office/drawing/2014/main" id="{1FF97E22-B105-4160-7AEC-BC9B53B0CE61}"/>
              </a:ext>
            </a:extLst>
          </p:cNvPr>
          <p:cNvPicPr>
            <a:picLocks noChangeAspect="1"/>
          </p:cNvPicPr>
          <p:nvPr/>
        </p:nvPicPr>
        <p:blipFill>
          <a:blip r:embed="rId4"/>
          <a:srcRect/>
          <a:stretch/>
        </p:blipFill>
        <p:spPr>
          <a:xfrm>
            <a:off x="1087609" y="3940867"/>
            <a:ext cx="2543327" cy="2543327"/>
          </a:xfrm>
          <a:prstGeom prst="ellipse">
            <a:avLst/>
          </a:prstGeom>
        </p:spPr>
      </p:pic>
      <p:sp>
        <p:nvSpPr>
          <p:cNvPr id="6" name="Text Placeholder 4">
            <a:extLst>
              <a:ext uri="{FF2B5EF4-FFF2-40B4-BE49-F238E27FC236}">
                <a16:creationId xmlns:a16="http://schemas.microsoft.com/office/drawing/2014/main" id="{E6CD1004-5462-5AD6-E471-AD6708F007DA}"/>
              </a:ext>
            </a:extLst>
          </p:cNvPr>
          <p:cNvSpPr txBox="1">
            <a:spLocks/>
          </p:cNvSpPr>
          <p:nvPr/>
        </p:nvSpPr>
        <p:spPr>
          <a:xfrm>
            <a:off x="4071978" y="4491787"/>
            <a:ext cx="4489090" cy="563906"/>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520">
                <a:cs typeface="Segoe UI Semibold"/>
              </a:rPr>
              <a:t>Stefan Georgiev</a:t>
            </a:r>
            <a:endParaRPr lang="en-US" sz="2520"/>
          </a:p>
          <a:p>
            <a:pPr marL="0" indent="0">
              <a:buNone/>
            </a:pPr>
            <a:endParaRPr lang="en-US" sz="2520"/>
          </a:p>
        </p:txBody>
      </p:sp>
      <p:sp>
        <p:nvSpPr>
          <p:cNvPr id="9" name="Text Placeholder 3">
            <a:extLst>
              <a:ext uri="{FF2B5EF4-FFF2-40B4-BE49-F238E27FC236}">
                <a16:creationId xmlns:a16="http://schemas.microsoft.com/office/drawing/2014/main" id="{F0CDBE64-33E6-5EF5-4120-DE7998C3DFDA}"/>
              </a:ext>
            </a:extLst>
          </p:cNvPr>
          <p:cNvSpPr txBox="1">
            <a:spLocks/>
          </p:cNvSpPr>
          <p:nvPr/>
        </p:nvSpPr>
        <p:spPr>
          <a:xfrm>
            <a:off x="4071978" y="5053808"/>
            <a:ext cx="4489090" cy="4715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520"/>
              <a:t>Principal PM – Like-local </a:t>
            </a:r>
          </a:p>
          <a:p>
            <a:pPr marL="0" indent="0">
              <a:buNone/>
            </a:pPr>
            <a:endParaRPr lang="en-US" sz="2520"/>
          </a:p>
        </p:txBody>
      </p:sp>
      <p:sp>
        <p:nvSpPr>
          <p:cNvPr id="11" name="Text Placeholder 2">
            <a:extLst>
              <a:ext uri="{FF2B5EF4-FFF2-40B4-BE49-F238E27FC236}">
                <a16:creationId xmlns:a16="http://schemas.microsoft.com/office/drawing/2014/main" id="{21C323F1-8BCA-FD6E-C2ED-7E63253F44E6}"/>
              </a:ext>
            </a:extLst>
          </p:cNvPr>
          <p:cNvSpPr txBox="1">
            <a:spLocks/>
          </p:cNvSpPr>
          <p:nvPr/>
        </p:nvSpPr>
        <p:spPr>
          <a:xfrm>
            <a:off x="4071978" y="5777169"/>
            <a:ext cx="4489090" cy="471538"/>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2160"/>
              <a:t>linkedin.com/in/st-georgiev/</a:t>
            </a:r>
          </a:p>
          <a:p>
            <a:pPr marL="0" indent="0">
              <a:buNone/>
            </a:pPr>
            <a:endParaRPr lang="en-US" sz="2520"/>
          </a:p>
        </p:txBody>
      </p:sp>
    </p:spTree>
    <p:extLst>
      <p:ext uri="{BB962C8B-B14F-4D97-AF65-F5344CB8AC3E}">
        <p14:creationId xmlns:p14="http://schemas.microsoft.com/office/powerpoint/2010/main" val="42844611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EC74B-6E09-434F-1311-6CB0613F00A1}"/>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E49F8967-3D04-8316-7195-FF46428976E4}"/>
              </a:ext>
            </a:extLst>
          </p:cNvPr>
          <p:cNvPicPr>
            <a:picLocks noChangeAspect="1" noChangeArrowheads="1"/>
          </p:cNvPicPr>
          <p:nvPr/>
        </p:nvPicPr>
        <p:blipFill>
          <a:blip r:embed="rId3">
            <a:duotone>
              <a:schemeClr val="bg2">
                <a:shade val="45000"/>
                <a:satMod val="135000"/>
              </a:schemeClr>
              <a:prstClr val="white"/>
            </a:duotone>
            <a:alphaModFix amt="55000"/>
            <a:extLst>
              <a:ext uri="{28A0092B-C50C-407E-A947-70E740481C1C}">
                <a14:useLocalDpi xmlns:a14="http://schemas.microsoft.com/office/drawing/2010/main" val="0"/>
              </a:ext>
            </a:extLst>
          </a:blip>
          <a:srcRect t="4106" b="27960"/>
          <a:stretch>
            <a:fillRect/>
          </a:stretch>
        </p:blipFill>
        <p:spPr bwMode="auto">
          <a:xfrm>
            <a:off x="609624" y="12"/>
            <a:ext cx="10972776" cy="6857988"/>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7F3CCE7E-1EFD-2D98-6F09-D0657EC15B3F}"/>
              </a:ext>
            </a:extLst>
          </p:cNvPr>
          <p:cNvSpPr txBox="1">
            <a:spLocks/>
          </p:cNvSpPr>
          <p:nvPr/>
        </p:nvSpPr>
        <p:spPr>
          <a:xfrm>
            <a:off x="1859279" y="2884236"/>
            <a:ext cx="8473442" cy="1089528"/>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1097280">
              <a:spcAft>
                <a:spcPts val="720"/>
              </a:spcAft>
            </a:pPr>
            <a:r>
              <a:rPr lang="en-GB" sz="4800" dirty="0"/>
              <a:t>New streaming capabilities</a:t>
            </a:r>
            <a:endParaRPr lang="en-US" sz="4800" b="1" dirty="0">
              <a:solidFill>
                <a:schemeClr val="tx1">
                  <a:lumMod val="75000"/>
                  <a:lumOff val="25000"/>
                </a:schemeClr>
              </a:solidFill>
            </a:endParaRPr>
          </a:p>
        </p:txBody>
      </p:sp>
    </p:spTree>
    <p:extLst>
      <p:ext uri="{BB962C8B-B14F-4D97-AF65-F5344CB8AC3E}">
        <p14:creationId xmlns:p14="http://schemas.microsoft.com/office/powerpoint/2010/main" val="41392335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5F0548-C49A-B798-49BA-32DE52404F59}"/>
            </a:ext>
          </a:extLst>
        </p:cNvPr>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3DA26DC4-0BDC-B385-BF5E-81D87A8BF223}"/>
              </a:ext>
              <a:ext uri="{C183D7F6-B498-43B3-948B-1728B52AA6E4}">
                <adec:decorative xmlns:adec="http://schemas.microsoft.com/office/drawing/2017/decorative" val="1"/>
              </a:ext>
            </a:extLst>
          </p:cNvPr>
          <p:cNvCxnSpPr>
            <a:cxnSpLocks/>
          </p:cNvCxnSpPr>
          <p:nvPr/>
        </p:nvCxnSpPr>
        <p:spPr>
          <a:xfrm>
            <a:off x="1139667" y="2587267"/>
            <a:ext cx="47577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989CC7E6-7688-6153-E999-9C76EB77863F}"/>
              </a:ext>
              <a:ext uri="{C183D7F6-B498-43B3-948B-1728B52AA6E4}">
                <adec:decorative xmlns:adec="http://schemas.microsoft.com/office/drawing/2017/decorative" val="1"/>
              </a:ext>
            </a:extLst>
          </p:cNvPr>
          <p:cNvCxnSpPr>
            <a:cxnSpLocks/>
          </p:cNvCxnSpPr>
          <p:nvPr/>
        </p:nvCxnSpPr>
        <p:spPr>
          <a:xfrm>
            <a:off x="4640085" y="2587267"/>
            <a:ext cx="47577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0E48F12-AECA-143C-12E3-BC8B76D2110E}"/>
              </a:ext>
              <a:ext uri="{C183D7F6-B498-43B3-948B-1728B52AA6E4}">
                <adec:decorative xmlns:adec="http://schemas.microsoft.com/office/drawing/2017/decorative" val="1"/>
              </a:ext>
            </a:extLst>
          </p:cNvPr>
          <p:cNvCxnSpPr>
            <a:cxnSpLocks/>
          </p:cNvCxnSpPr>
          <p:nvPr/>
        </p:nvCxnSpPr>
        <p:spPr>
          <a:xfrm>
            <a:off x="8222185" y="2587267"/>
            <a:ext cx="47577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C79024D-2337-0F7B-ADE1-57A1C92DB807}"/>
              </a:ext>
            </a:extLst>
          </p:cNvPr>
          <p:cNvSpPr>
            <a:spLocks noGrp="1"/>
          </p:cNvSpPr>
          <p:nvPr>
            <p:ph type="title"/>
          </p:nvPr>
        </p:nvSpPr>
        <p:spPr>
          <a:xfrm>
            <a:off x="1139666" y="754381"/>
            <a:ext cx="9915526" cy="443198"/>
          </a:xfrm>
        </p:spPr>
        <p:txBody>
          <a:bodyPr>
            <a:normAutofit fontScale="90000"/>
          </a:bodyPr>
          <a:lstStyle/>
          <a:p>
            <a:r>
              <a:rPr lang="en-US" sz="2880" dirty="0"/>
              <a:t>New streaming capabilities</a:t>
            </a:r>
          </a:p>
        </p:txBody>
      </p:sp>
      <p:sp>
        <p:nvSpPr>
          <p:cNvPr id="15" name="Rectangle 14">
            <a:extLst>
              <a:ext uri="{FF2B5EF4-FFF2-40B4-BE49-F238E27FC236}">
                <a16:creationId xmlns:a16="http://schemas.microsoft.com/office/drawing/2014/main" id="{2D363810-6840-40B7-BB6A-0DE73F4B4794}"/>
              </a:ext>
            </a:extLst>
          </p:cNvPr>
          <p:cNvSpPr/>
          <p:nvPr/>
        </p:nvSpPr>
        <p:spPr bwMode="auto">
          <a:xfrm>
            <a:off x="1139666" y="1858996"/>
            <a:ext cx="2833008" cy="553998"/>
          </a:xfrm>
          <a:prstGeom prst="rect">
            <a:avLst/>
          </a:prstGeom>
          <a:noFill/>
          <a:ln w="50800">
            <a:noFill/>
            <a:miter lim="800000"/>
          </a:ln>
          <a:effectLst/>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839225">
              <a:defRPr/>
            </a:pPr>
            <a:r>
              <a:rPr lang="en-US">
                <a:solidFill>
                  <a:schemeClr val="accent1"/>
                </a:solidFill>
                <a:latin typeface="+mj-lt"/>
                <a:cs typeface="Segoe UI"/>
              </a:rPr>
              <a:t>Build shared Azure infrastructure</a:t>
            </a:r>
            <a:endParaRPr lang="en-US" sz="2160">
              <a:solidFill>
                <a:schemeClr val="accent1"/>
              </a:solidFill>
              <a:latin typeface="+mj-lt"/>
              <a:cs typeface="Segoe UI"/>
            </a:endParaRPr>
          </a:p>
        </p:txBody>
      </p:sp>
      <p:sp>
        <p:nvSpPr>
          <p:cNvPr id="16" name="Rectangle 15">
            <a:extLst>
              <a:ext uri="{FF2B5EF4-FFF2-40B4-BE49-F238E27FC236}">
                <a16:creationId xmlns:a16="http://schemas.microsoft.com/office/drawing/2014/main" id="{5B86D659-96AE-7756-CC7C-0051CED6F170}"/>
              </a:ext>
            </a:extLst>
          </p:cNvPr>
          <p:cNvSpPr>
            <a:spLocks/>
          </p:cNvSpPr>
          <p:nvPr/>
        </p:nvSpPr>
        <p:spPr bwMode="auto">
          <a:xfrm>
            <a:off x="1139666" y="2761541"/>
            <a:ext cx="2833008" cy="1772793"/>
          </a:xfrm>
          <a:prstGeom prst="rect">
            <a:avLst/>
          </a:prstGeom>
          <a:noFill/>
          <a:ln w="50800">
            <a:noFill/>
            <a:miter lim="800000"/>
          </a:ln>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440">
                <a:solidFill>
                  <a:schemeClr val="tx1"/>
                </a:solidFill>
                <a:ea typeface="+mn-lt"/>
                <a:cs typeface="+mn-lt"/>
              </a:rPr>
              <a:t>To power our new streaming capabilities, we are using the next generation of </a:t>
            </a:r>
            <a:r>
              <a:rPr lang="en-US" sz="1440">
                <a:solidFill>
                  <a:schemeClr val="tx1"/>
                </a:solidFill>
                <a:latin typeface="+mj-lt"/>
                <a:ea typeface="+mn-lt"/>
                <a:cs typeface="+mn-lt"/>
              </a:rPr>
              <a:t>GPUs in Azure</a:t>
            </a:r>
            <a:r>
              <a:rPr lang="en-US" sz="1440">
                <a:solidFill>
                  <a:schemeClr val="tx1"/>
                </a:solidFill>
                <a:ea typeface="+mn-lt"/>
                <a:cs typeface="+mn-lt"/>
              </a:rPr>
              <a:t>. In parallel we are driving improvements to the </a:t>
            </a:r>
            <a:r>
              <a:rPr lang="en-US" sz="1440">
                <a:solidFill>
                  <a:schemeClr val="tx1"/>
                </a:solidFill>
                <a:latin typeface="+mj-lt"/>
                <a:ea typeface="+mn-lt"/>
                <a:cs typeface="+mn-lt"/>
              </a:rPr>
              <a:t>Azure management, allocation and oversubscription</a:t>
            </a:r>
            <a:r>
              <a:rPr lang="en-US" sz="1440">
                <a:solidFill>
                  <a:schemeClr val="tx1"/>
                </a:solidFill>
                <a:ea typeface="+mn-lt"/>
                <a:cs typeface="+mn-lt"/>
              </a:rPr>
              <a:t> capabilities related to these GPUs. </a:t>
            </a:r>
            <a:endParaRPr lang="en-US" sz="1620">
              <a:solidFill>
                <a:schemeClr val="tx1"/>
              </a:solidFill>
              <a:ea typeface="+mn-lt"/>
              <a:cs typeface="+mn-lt"/>
            </a:endParaRPr>
          </a:p>
        </p:txBody>
      </p:sp>
      <p:sp>
        <p:nvSpPr>
          <p:cNvPr id="17" name="Rectangle 16">
            <a:extLst>
              <a:ext uri="{FF2B5EF4-FFF2-40B4-BE49-F238E27FC236}">
                <a16:creationId xmlns:a16="http://schemas.microsoft.com/office/drawing/2014/main" id="{34428AC2-26F4-F420-28E3-AE5A8C6D76C3}"/>
              </a:ext>
            </a:extLst>
          </p:cNvPr>
          <p:cNvSpPr/>
          <p:nvPr/>
        </p:nvSpPr>
        <p:spPr bwMode="auto">
          <a:xfrm>
            <a:off x="4640084" y="1858996"/>
            <a:ext cx="2833008" cy="553998"/>
          </a:xfrm>
          <a:prstGeom prst="rect">
            <a:avLst/>
          </a:prstGeom>
          <a:noFill/>
          <a:ln w="50800">
            <a:noFill/>
            <a:miter lim="800000"/>
          </a:ln>
          <a:effectLst/>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839225">
              <a:defRPr/>
            </a:pPr>
            <a:r>
              <a:rPr lang="en-US">
                <a:solidFill>
                  <a:schemeClr val="accent1"/>
                </a:solidFill>
                <a:latin typeface="+mj-lt"/>
                <a:cs typeface="Segoe UI"/>
              </a:rPr>
              <a:t>Create new unified</a:t>
            </a:r>
            <a:br>
              <a:rPr lang="en-US">
                <a:solidFill>
                  <a:schemeClr val="accent1"/>
                </a:solidFill>
                <a:latin typeface="+mj-lt"/>
                <a:cs typeface="Segoe UI"/>
              </a:rPr>
            </a:br>
            <a:r>
              <a:rPr lang="en-US">
                <a:solidFill>
                  <a:schemeClr val="accent1"/>
                </a:solidFill>
                <a:latin typeface="+mj-lt"/>
                <a:cs typeface="Segoe UI"/>
              </a:rPr>
              <a:t>streaming capabilities</a:t>
            </a:r>
            <a:endParaRPr lang="en-US" sz="2160">
              <a:solidFill>
                <a:schemeClr val="accent1"/>
              </a:solidFill>
              <a:latin typeface="+mj-lt"/>
              <a:cs typeface="Segoe UI"/>
            </a:endParaRPr>
          </a:p>
        </p:txBody>
      </p:sp>
      <p:sp>
        <p:nvSpPr>
          <p:cNvPr id="18" name="Rectangle 17">
            <a:extLst>
              <a:ext uri="{FF2B5EF4-FFF2-40B4-BE49-F238E27FC236}">
                <a16:creationId xmlns:a16="http://schemas.microsoft.com/office/drawing/2014/main" id="{70D5258A-2A53-B734-EC60-6EAFE95766F1}"/>
              </a:ext>
            </a:extLst>
          </p:cNvPr>
          <p:cNvSpPr>
            <a:spLocks/>
          </p:cNvSpPr>
          <p:nvPr/>
        </p:nvSpPr>
        <p:spPr bwMode="auto">
          <a:xfrm>
            <a:off x="4640085" y="2761542"/>
            <a:ext cx="2914691" cy="1772793"/>
          </a:xfrm>
          <a:prstGeom prst="rect">
            <a:avLst/>
          </a:prstGeom>
          <a:noFill/>
          <a:ln w="50800">
            <a:noFill/>
            <a:miter lim="800000"/>
          </a:ln>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defRPr/>
            </a:pPr>
            <a:r>
              <a:rPr lang="en-US" sz="1440" dirty="0">
                <a:solidFill>
                  <a:schemeClr val="tx1"/>
                </a:solidFill>
                <a:ea typeface="+mn-lt"/>
                <a:cs typeface="+mn-lt"/>
              </a:rPr>
              <a:t>Our new streaming capabilities will offer </a:t>
            </a:r>
            <a:r>
              <a:rPr lang="en-US" sz="1440" dirty="0">
                <a:solidFill>
                  <a:schemeClr val="tx1"/>
                </a:solidFill>
                <a:latin typeface="+mj-lt"/>
                <a:ea typeface="+mn-lt"/>
                <a:cs typeface="+mn-lt"/>
              </a:rPr>
              <a:t>high graphic throughput</a:t>
            </a:r>
            <a:br>
              <a:rPr lang="en-US" sz="1440" dirty="0">
                <a:solidFill>
                  <a:schemeClr val="tx1"/>
                </a:solidFill>
                <a:latin typeface="+mj-lt"/>
                <a:ea typeface="+mn-lt"/>
                <a:cs typeface="+mn-lt"/>
              </a:rPr>
            </a:br>
            <a:r>
              <a:rPr lang="en-US" sz="1440" dirty="0">
                <a:solidFill>
                  <a:schemeClr val="tx1"/>
                </a:solidFill>
                <a:latin typeface="+mj-lt"/>
                <a:ea typeface="+mn-lt"/>
                <a:cs typeface="+mn-lt"/>
              </a:rPr>
              <a:t>(2x 4K 60 FPS)</a:t>
            </a:r>
            <a:r>
              <a:rPr lang="en-US" sz="1440" dirty="0">
                <a:solidFill>
                  <a:schemeClr val="tx1"/>
                </a:solidFill>
                <a:ea typeface="+mn-lt"/>
                <a:cs typeface="+mn-lt"/>
              </a:rPr>
              <a:t> and </a:t>
            </a:r>
            <a:r>
              <a:rPr lang="en-US" sz="1440" dirty="0">
                <a:solidFill>
                  <a:schemeClr val="tx1"/>
                </a:solidFill>
                <a:latin typeface="+mj-lt"/>
                <a:ea typeface="+mn-lt"/>
                <a:cs typeface="+mn-lt"/>
              </a:rPr>
              <a:t>low end-to-end latencies (&lt;70ms)*</a:t>
            </a:r>
            <a:r>
              <a:rPr lang="en-US" sz="1440" dirty="0">
                <a:solidFill>
                  <a:schemeClr val="tx1"/>
                </a:solidFill>
                <a:ea typeface="+mn-lt"/>
                <a:cs typeface="+mn-lt"/>
              </a:rPr>
              <a:t>. They will combine the best technology from Mixed Reality, Teams (IC3), Windows 365/Azure Virtual Desktop (RPD), and Surface (NXT).</a:t>
            </a:r>
            <a:endParaRPr lang="en-US" sz="1620" dirty="0">
              <a:solidFill>
                <a:schemeClr val="tx1"/>
              </a:solidFill>
              <a:ea typeface="+mn-lt"/>
              <a:cs typeface="+mn-lt"/>
            </a:endParaRPr>
          </a:p>
        </p:txBody>
      </p:sp>
      <p:sp>
        <p:nvSpPr>
          <p:cNvPr id="19" name="Rectangle 18">
            <a:extLst>
              <a:ext uri="{FF2B5EF4-FFF2-40B4-BE49-F238E27FC236}">
                <a16:creationId xmlns:a16="http://schemas.microsoft.com/office/drawing/2014/main" id="{6A01E8CF-0364-351C-9F17-C320940EA1F3}"/>
              </a:ext>
            </a:extLst>
          </p:cNvPr>
          <p:cNvSpPr/>
          <p:nvPr/>
        </p:nvSpPr>
        <p:spPr bwMode="auto">
          <a:xfrm>
            <a:off x="8222184" y="1997494"/>
            <a:ext cx="2833008" cy="276999"/>
          </a:xfrm>
          <a:prstGeom prst="rect">
            <a:avLst/>
          </a:prstGeom>
          <a:noFill/>
          <a:ln w="50800">
            <a:noFill/>
            <a:miter lim="800000"/>
          </a:ln>
          <a:effectLst/>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839225">
              <a:defRPr/>
            </a:pPr>
            <a:r>
              <a:rPr lang="en-US">
                <a:solidFill>
                  <a:schemeClr val="accent1"/>
                </a:solidFill>
                <a:latin typeface="+mj-lt"/>
                <a:ea typeface="Segoe UI" pitchFamily="34" charset="0"/>
                <a:cs typeface="Segoe UI"/>
              </a:rPr>
              <a:t>Deliver like-local experience</a:t>
            </a:r>
            <a:endParaRPr lang="en-US" sz="2160">
              <a:solidFill>
                <a:schemeClr val="accent1"/>
              </a:solidFill>
              <a:latin typeface="+mj-lt"/>
              <a:cs typeface="Segoe UI"/>
            </a:endParaRPr>
          </a:p>
        </p:txBody>
      </p:sp>
      <p:sp>
        <p:nvSpPr>
          <p:cNvPr id="20" name="Rectangle 19">
            <a:extLst>
              <a:ext uri="{FF2B5EF4-FFF2-40B4-BE49-F238E27FC236}">
                <a16:creationId xmlns:a16="http://schemas.microsoft.com/office/drawing/2014/main" id="{7E07A498-4822-14A7-641F-B95B23AF2FAA}"/>
              </a:ext>
            </a:extLst>
          </p:cNvPr>
          <p:cNvSpPr>
            <a:spLocks/>
          </p:cNvSpPr>
          <p:nvPr/>
        </p:nvSpPr>
        <p:spPr bwMode="auto">
          <a:xfrm>
            <a:off x="8222184" y="2761541"/>
            <a:ext cx="2833008" cy="1772793"/>
          </a:xfrm>
          <a:prstGeom prst="rect">
            <a:avLst/>
          </a:prstGeom>
          <a:noFill/>
          <a:ln w="50800">
            <a:noFill/>
            <a:miter lim="800000"/>
          </a:ln>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en-US" sz="1440">
                <a:solidFill>
                  <a:schemeClr val="tx1"/>
                </a:solidFill>
                <a:cs typeface="Segoe UI"/>
              </a:rPr>
              <a:t>The new capabilities offer </a:t>
            </a:r>
            <a:r>
              <a:rPr lang="en-US" sz="1440">
                <a:solidFill>
                  <a:schemeClr val="tx1"/>
                </a:solidFill>
                <a:latin typeface="+mj-lt"/>
                <a:cs typeface="Segoe UI"/>
              </a:rPr>
              <a:t>low added/encoder latency (&lt;30ms)</a:t>
            </a:r>
            <a:r>
              <a:rPr lang="en-US" sz="1440">
                <a:solidFill>
                  <a:schemeClr val="tx1"/>
                </a:solidFill>
                <a:cs typeface="Segoe UI"/>
              </a:rPr>
              <a:t> for a seamless “like-local” experience. They ensure </a:t>
            </a:r>
            <a:r>
              <a:rPr lang="en-US" sz="1440">
                <a:solidFill>
                  <a:schemeClr val="tx1"/>
                </a:solidFill>
                <a:latin typeface="+mj-lt"/>
                <a:cs typeface="Segoe UI"/>
              </a:rPr>
              <a:t>high reliability at 99.9% </a:t>
            </a:r>
            <a:r>
              <a:rPr lang="en-US" sz="1440">
                <a:solidFill>
                  <a:schemeClr val="tx1"/>
                </a:solidFill>
                <a:cs typeface="Segoe UI"/>
              </a:rPr>
              <a:t>for consistent </a:t>
            </a:r>
            <a:r>
              <a:rPr lang="en-US" sz="1440">
                <a:solidFill>
                  <a:schemeClr val="tx1"/>
                </a:solidFill>
                <a:latin typeface="+mj-lt"/>
                <a:cs typeface="Segoe UI"/>
              </a:rPr>
              <a:t>4K60 streaming</a:t>
            </a:r>
            <a:r>
              <a:rPr lang="en-US" sz="1440">
                <a:solidFill>
                  <a:schemeClr val="tx1"/>
                </a:solidFill>
                <a:cs typeface="Segoe UI"/>
              </a:rPr>
              <a:t>. They also offer graceful degradation from </a:t>
            </a:r>
            <a:r>
              <a:rPr lang="en-US" sz="1440">
                <a:solidFill>
                  <a:schemeClr val="tx1"/>
                </a:solidFill>
                <a:latin typeface="+mj-lt"/>
                <a:cs typeface="Segoe UI"/>
              </a:rPr>
              <a:t>2x4K@60FPS </a:t>
            </a:r>
            <a:r>
              <a:rPr lang="en-US" sz="1440">
                <a:solidFill>
                  <a:schemeClr val="tx1"/>
                </a:solidFill>
                <a:cs typeface="Segoe UI"/>
              </a:rPr>
              <a:t>to 1080P@60FPS as network conditions downgrade. </a:t>
            </a:r>
            <a:endParaRPr lang="en-US" sz="1620">
              <a:solidFill>
                <a:schemeClr val="tx1"/>
              </a:solidFill>
              <a:cs typeface="Segoe UI"/>
            </a:endParaRPr>
          </a:p>
        </p:txBody>
      </p:sp>
    </p:spTree>
    <p:extLst>
      <p:ext uri="{BB962C8B-B14F-4D97-AF65-F5344CB8AC3E}">
        <p14:creationId xmlns:p14="http://schemas.microsoft.com/office/powerpoint/2010/main" val="281972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1CDD04-A450-B4EE-1E60-C4744F0B42B6}"/>
            </a:ext>
          </a:extLst>
        </p:cNvPr>
        <p:cNvGrpSpPr/>
        <p:nvPr/>
      </p:nvGrpSpPr>
      <p:grpSpPr>
        <a:xfrm>
          <a:off x="0" y="0"/>
          <a:ext cx="0" cy="0"/>
          <a:chOff x="0" y="0"/>
          <a:chExt cx="0" cy="0"/>
        </a:xfrm>
      </p:grpSpPr>
      <p:cxnSp>
        <p:nvCxnSpPr>
          <p:cNvPr id="68" name="Straight Connector 67">
            <a:extLst>
              <a:ext uri="{FF2B5EF4-FFF2-40B4-BE49-F238E27FC236}">
                <a16:creationId xmlns:a16="http://schemas.microsoft.com/office/drawing/2014/main" id="{2C7D2553-5406-76D8-1655-70E1BAFD7D98}"/>
              </a:ext>
              <a:ext uri="{C183D7F6-B498-43B3-948B-1728B52AA6E4}">
                <adec:decorative xmlns:adec="http://schemas.microsoft.com/office/drawing/2017/decorative" val="1"/>
              </a:ext>
            </a:extLst>
          </p:cNvPr>
          <p:cNvCxnSpPr>
            <a:cxnSpLocks/>
          </p:cNvCxnSpPr>
          <p:nvPr/>
        </p:nvCxnSpPr>
        <p:spPr>
          <a:xfrm>
            <a:off x="1286953" y="2770752"/>
            <a:ext cx="7430736" cy="0"/>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FE218E02-7CD0-6B82-5B3D-223A5110B55F}"/>
              </a:ext>
              <a:ext uri="{C183D7F6-B498-43B3-948B-1728B52AA6E4}">
                <adec:decorative xmlns:adec="http://schemas.microsoft.com/office/drawing/2017/decorative" val="1"/>
              </a:ext>
            </a:extLst>
          </p:cNvPr>
          <p:cNvCxnSpPr>
            <a:cxnSpLocks/>
          </p:cNvCxnSpPr>
          <p:nvPr/>
        </p:nvCxnSpPr>
        <p:spPr>
          <a:xfrm>
            <a:off x="1286322" y="4017954"/>
            <a:ext cx="4693109" cy="0"/>
          </a:xfrm>
          <a:prstGeom prst="line">
            <a:avLst/>
          </a:prstGeom>
          <a:ln w="12700">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7F4A7C50-859A-683A-D88A-E0CF2F2BFDEB}"/>
              </a:ext>
            </a:extLst>
          </p:cNvPr>
          <p:cNvSpPr>
            <a:spLocks noGrp="1"/>
          </p:cNvSpPr>
          <p:nvPr>
            <p:ph type="title"/>
          </p:nvPr>
        </p:nvSpPr>
        <p:spPr>
          <a:xfrm>
            <a:off x="1139036" y="754381"/>
            <a:ext cx="9916668" cy="443198"/>
          </a:xfrm>
        </p:spPr>
        <p:txBody>
          <a:bodyPr>
            <a:normAutofit fontScale="90000"/>
          </a:bodyPr>
          <a:lstStyle/>
          <a:p>
            <a:r>
              <a:rPr lang="en-US" sz="2880" dirty="0"/>
              <a:t>How to use new hardware capabilities</a:t>
            </a:r>
          </a:p>
        </p:txBody>
      </p:sp>
      <p:sp>
        <p:nvSpPr>
          <p:cNvPr id="45" name="TextBox 44">
            <a:extLst>
              <a:ext uri="{FF2B5EF4-FFF2-40B4-BE49-F238E27FC236}">
                <a16:creationId xmlns:a16="http://schemas.microsoft.com/office/drawing/2014/main" id="{CB98A97E-D34D-8F43-7C9D-2E0724BB01C2}"/>
              </a:ext>
            </a:extLst>
          </p:cNvPr>
          <p:cNvSpPr txBox="1"/>
          <p:nvPr/>
        </p:nvSpPr>
        <p:spPr>
          <a:xfrm>
            <a:off x="1271236" y="1287978"/>
            <a:ext cx="9977076" cy="274242"/>
          </a:xfrm>
          <a:prstGeom prst="rect">
            <a:avLst/>
          </a:prstGeom>
        </p:spPr>
        <p:txBody>
          <a:bodyPr vert="horz" wrap="square" lIns="0" tIns="0" rIns="0" bIns="0" rtlCol="0">
            <a:spAutoFit/>
          </a:bodyPr>
          <a:lstStyle>
            <a:lvl1pPr marR="0" indent="0" defTabSz="932742" fontAlgn="auto">
              <a:lnSpc>
                <a:spcPct val="90000"/>
              </a:lnSpc>
              <a:spcBef>
                <a:spcPts val="0"/>
              </a:spcBef>
              <a:spcAft>
                <a:spcPts val="600"/>
              </a:spcAft>
              <a:buClr>
                <a:schemeClr val="accent1"/>
              </a:buClr>
              <a:buSzPct val="90000"/>
              <a:buFont typeface="Wingdings" panose="05000000000000000000" pitchFamily="2" charset="2"/>
              <a:buNone/>
              <a:tabLst/>
              <a:defRPr lang="en-US" sz="1400" b="0" i="1" cap="none" spc="-50" baseline="0" dirty="0" smtClean="0">
                <a:ln w="3175">
                  <a:noFill/>
                </a:ln>
                <a:solidFill>
                  <a:schemeClr val="accent1">
                    <a:lumMod val="60000"/>
                    <a:lumOff val="40000"/>
                  </a:schemeClr>
                </a:solidFill>
                <a:effectLst/>
                <a:latin typeface="Segoe UI Semibold"/>
                <a:cs typeface="Segoe UI Semibold"/>
              </a:defRPr>
            </a:lvl1pPr>
            <a:lvl2pPr marR="0" indent="-228600"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2pPr>
            <a:lvl3pPr marL="657225" marR="0" indent="-20002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3pPr>
            <a:lvl4pPr marL="842963" marR="0" indent="-1809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smtClean="0">
                <a:ln w="3175">
                  <a:noFill/>
                </a:ln>
                <a:solidFill>
                  <a:schemeClr val="tx1">
                    <a:lumMod val="50000"/>
                    <a:lumOff val="50000"/>
                  </a:schemeClr>
                </a:solidFill>
                <a:effectLst/>
                <a:cs typeface="Segoe UI" pitchFamily="34" charset="0"/>
              </a:defRPr>
            </a:lvl4pPr>
            <a:lvl5pPr marL="1023938" marR="0" indent="-168275" defTabSz="932742" fontAlgn="auto">
              <a:lnSpc>
                <a:spcPct val="100000"/>
              </a:lnSpc>
              <a:spcBef>
                <a:spcPct val="20000"/>
              </a:spcBef>
              <a:spcAft>
                <a:spcPts val="0"/>
              </a:spcAft>
              <a:buClr>
                <a:schemeClr val="accent1"/>
              </a:buClr>
              <a:buSzPct val="90000"/>
              <a:buFont typeface="Wingdings" panose="05000000000000000000" pitchFamily="2" charset="2"/>
              <a:buChar char=""/>
              <a:tabLst/>
              <a:defRPr lang="en-US" sz="2000" b="0" cap="none" spc="-50" baseline="0" dirty="0">
                <a:ln w="3175">
                  <a:noFill/>
                </a:ln>
                <a:solidFill>
                  <a:schemeClr val="tx1">
                    <a:lumMod val="50000"/>
                    <a:lumOff val="50000"/>
                  </a:schemeClr>
                </a:solidFill>
                <a:effectLst/>
                <a:cs typeface="Segoe UI" pitchFamily="34" charset="0"/>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r>
              <a:rPr lang="en-US" sz="1980" i="0" dirty="0">
                <a:solidFill>
                  <a:schemeClr val="tx1"/>
                </a:solidFill>
                <a:latin typeface="Segoe UI "/>
                <a:cs typeface="Segoe UI Semibold" panose="020B0702040204020203" pitchFamily="34" charset="0"/>
              </a:rPr>
              <a:t>‘Like-local’ experience and power efficient</a:t>
            </a:r>
          </a:p>
        </p:txBody>
      </p:sp>
      <p:sp>
        <p:nvSpPr>
          <p:cNvPr id="41" name="Graphic 25" descr="Icon of two people with a gear">
            <a:extLst>
              <a:ext uri="{FF2B5EF4-FFF2-40B4-BE49-F238E27FC236}">
                <a16:creationId xmlns:a16="http://schemas.microsoft.com/office/drawing/2014/main" id="{61326E13-5CAF-1150-A84B-2A069CA6070F}"/>
              </a:ext>
            </a:extLst>
          </p:cNvPr>
          <p:cNvSpPr/>
          <p:nvPr/>
        </p:nvSpPr>
        <p:spPr>
          <a:xfrm>
            <a:off x="1289912" y="2007948"/>
            <a:ext cx="396233" cy="392540"/>
          </a:xfrm>
          <a:custGeom>
            <a:avLst/>
            <a:gdLst>
              <a:gd name="connsiteX0" fmla="*/ 102965 w 198280"/>
              <a:gd name="connsiteY0" fmla="*/ 104775 h 196434"/>
              <a:gd name="connsiteX1" fmla="*/ 19050 w 198280"/>
              <a:gd name="connsiteY1" fmla="*/ 104775 h 196434"/>
              <a:gd name="connsiteX2" fmla="*/ 0 w 198280"/>
              <a:gd name="connsiteY2" fmla="*/ 123825 h 196434"/>
              <a:gd name="connsiteX3" fmla="*/ 0 w 198280"/>
              <a:gd name="connsiteY3" fmla="*/ 138113 h 196434"/>
              <a:gd name="connsiteX4" fmla="*/ 48 w 198280"/>
              <a:gd name="connsiteY4" fmla="*/ 140303 h 196434"/>
              <a:gd name="connsiteX5" fmla="*/ 61913 w 198280"/>
              <a:gd name="connsiteY5" fmla="*/ 180975 h 196434"/>
              <a:gd name="connsiteX6" fmla="*/ 92764 w 198280"/>
              <a:gd name="connsiteY6" fmla="*/ 176336 h 196434"/>
              <a:gd name="connsiteX7" fmla="*/ 87649 w 198280"/>
              <a:gd name="connsiteY7" fmla="*/ 162973 h 196434"/>
              <a:gd name="connsiteX8" fmla="*/ 64932 w 198280"/>
              <a:gd name="connsiteY8" fmla="*/ 166640 h 196434"/>
              <a:gd name="connsiteX9" fmla="*/ 61913 w 198280"/>
              <a:gd name="connsiteY9" fmla="*/ 166688 h 196434"/>
              <a:gd name="connsiteX10" fmla="*/ 58893 w 198280"/>
              <a:gd name="connsiteY10" fmla="*/ 166640 h 196434"/>
              <a:gd name="connsiteX11" fmla="*/ 27784 w 198280"/>
              <a:gd name="connsiteY11" fmla="*/ 159468 h 196434"/>
              <a:gd name="connsiteX12" fmla="*/ 14288 w 198280"/>
              <a:gd name="connsiteY12" fmla="*/ 138113 h 196434"/>
              <a:gd name="connsiteX13" fmla="*/ 14288 w 198280"/>
              <a:gd name="connsiteY13" fmla="*/ 123815 h 196434"/>
              <a:gd name="connsiteX14" fmla="*/ 14383 w 198280"/>
              <a:gd name="connsiteY14" fmla="*/ 122853 h 196434"/>
              <a:gd name="connsiteX15" fmla="*/ 15678 w 198280"/>
              <a:gd name="connsiteY15" fmla="*/ 120444 h 196434"/>
              <a:gd name="connsiteX16" fmla="*/ 18088 w 198280"/>
              <a:gd name="connsiteY16" fmla="*/ 119148 h 196434"/>
              <a:gd name="connsiteX17" fmla="*/ 19050 w 198280"/>
              <a:gd name="connsiteY17" fmla="*/ 119053 h 196434"/>
              <a:gd name="connsiteX18" fmla="*/ 92697 w 198280"/>
              <a:gd name="connsiteY18" fmla="*/ 119053 h 196434"/>
              <a:gd name="connsiteX19" fmla="*/ 102956 w 198280"/>
              <a:gd name="connsiteY19" fmla="*/ 104775 h 196434"/>
              <a:gd name="connsiteX20" fmla="*/ 104775 w 198280"/>
              <a:gd name="connsiteY20" fmla="*/ 42863 h 196434"/>
              <a:gd name="connsiteX21" fmla="*/ 61913 w 198280"/>
              <a:gd name="connsiteY21" fmla="*/ 0 h 196434"/>
              <a:gd name="connsiteX22" fmla="*/ 19050 w 198280"/>
              <a:gd name="connsiteY22" fmla="*/ 42863 h 196434"/>
              <a:gd name="connsiteX23" fmla="*/ 61913 w 198280"/>
              <a:gd name="connsiteY23" fmla="*/ 85725 h 196434"/>
              <a:gd name="connsiteX24" fmla="*/ 104775 w 198280"/>
              <a:gd name="connsiteY24" fmla="*/ 42863 h 196434"/>
              <a:gd name="connsiteX25" fmla="*/ 33338 w 198280"/>
              <a:gd name="connsiteY25" fmla="*/ 42863 h 196434"/>
              <a:gd name="connsiteX26" fmla="*/ 61913 w 198280"/>
              <a:gd name="connsiteY26" fmla="*/ 14288 h 196434"/>
              <a:gd name="connsiteX27" fmla="*/ 90488 w 198280"/>
              <a:gd name="connsiteY27" fmla="*/ 42863 h 196434"/>
              <a:gd name="connsiteX28" fmla="*/ 61913 w 198280"/>
              <a:gd name="connsiteY28" fmla="*/ 71438 h 196434"/>
              <a:gd name="connsiteX29" fmla="*/ 33338 w 198280"/>
              <a:gd name="connsiteY29" fmla="*/ 42863 h 196434"/>
              <a:gd name="connsiteX30" fmla="*/ 180975 w 198280"/>
              <a:gd name="connsiteY30" fmla="*/ 52388 h 196434"/>
              <a:gd name="connsiteX31" fmla="*/ 147638 w 198280"/>
              <a:gd name="connsiteY31" fmla="*/ 19050 h 196434"/>
              <a:gd name="connsiteX32" fmla="*/ 114300 w 198280"/>
              <a:gd name="connsiteY32" fmla="*/ 52388 h 196434"/>
              <a:gd name="connsiteX33" fmla="*/ 147638 w 198280"/>
              <a:gd name="connsiteY33" fmla="*/ 85725 h 196434"/>
              <a:gd name="connsiteX34" fmla="*/ 180975 w 198280"/>
              <a:gd name="connsiteY34" fmla="*/ 52388 h 196434"/>
              <a:gd name="connsiteX35" fmla="*/ 128588 w 198280"/>
              <a:gd name="connsiteY35" fmla="*/ 52388 h 196434"/>
              <a:gd name="connsiteX36" fmla="*/ 147638 w 198280"/>
              <a:gd name="connsiteY36" fmla="*/ 33338 h 196434"/>
              <a:gd name="connsiteX37" fmla="*/ 166688 w 198280"/>
              <a:gd name="connsiteY37" fmla="*/ 52388 h 196434"/>
              <a:gd name="connsiteX38" fmla="*/ 147638 w 198280"/>
              <a:gd name="connsiteY38" fmla="*/ 71438 h 196434"/>
              <a:gd name="connsiteX39" fmla="*/ 128588 w 198280"/>
              <a:gd name="connsiteY39" fmla="*/ 52388 h 196434"/>
              <a:gd name="connsiteX40" fmla="*/ 133950 w 198280"/>
              <a:gd name="connsiteY40" fmla="*/ 103832 h 196434"/>
              <a:gd name="connsiteX41" fmla="*/ 129188 w 198280"/>
              <a:gd name="connsiteY41" fmla="*/ 98841 h 196434"/>
              <a:gd name="connsiteX42" fmla="*/ 115072 w 198280"/>
              <a:gd name="connsiteY42" fmla="*/ 107528 h 196434"/>
              <a:gd name="connsiteX43" fmla="*/ 116957 w 198280"/>
              <a:gd name="connsiteY43" fmla="*/ 114062 h 196434"/>
              <a:gd name="connsiteX44" fmla="*/ 103948 w 198280"/>
              <a:gd name="connsiteY44" fmla="*/ 137653 h 196434"/>
              <a:gd name="connsiteX45" fmla="*/ 103232 w 198280"/>
              <a:gd name="connsiteY45" fmla="*/ 137846 h 196434"/>
              <a:gd name="connsiteX46" fmla="*/ 97669 w 198280"/>
              <a:gd name="connsiteY46" fmla="*/ 139217 h 196434"/>
              <a:gd name="connsiteX47" fmla="*/ 97727 w 198280"/>
              <a:gd name="connsiteY47" fmla="*/ 156429 h 196434"/>
              <a:gd name="connsiteX48" fmla="*/ 102870 w 198280"/>
              <a:gd name="connsiteY48" fmla="*/ 157667 h 196434"/>
              <a:gd name="connsiteX49" fmla="*/ 116929 w 198280"/>
              <a:gd name="connsiteY49" fmla="*/ 180648 h 196434"/>
              <a:gd name="connsiteX50" fmla="*/ 116681 w 198280"/>
              <a:gd name="connsiteY50" fmla="*/ 181575 h 196434"/>
              <a:gd name="connsiteX51" fmla="*/ 114900 w 198280"/>
              <a:gd name="connsiteY51" fmla="*/ 187595 h 196434"/>
              <a:gd name="connsiteX52" fmla="*/ 129035 w 198280"/>
              <a:gd name="connsiteY52" fmla="*/ 196367 h 196434"/>
              <a:gd name="connsiteX53" fmla="*/ 133741 w 198280"/>
              <a:gd name="connsiteY53" fmla="*/ 191433 h 196434"/>
              <a:gd name="connsiteX54" fmla="*/ 160672 w 198280"/>
              <a:gd name="connsiteY54" fmla="*/ 190752 h 196434"/>
              <a:gd name="connsiteX55" fmla="*/ 161354 w 198280"/>
              <a:gd name="connsiteY55" fmla="*/ 191433 h 196434"/>
              <a:gd name="connsiteX56" fmla="*/ 166097 w 198280"/>
              <a:gd name="connsiteY56" fmla="*/ 196434 h 196434"/>
              <a:gd name="connsiteX57" fmla="*/ 180223 w 198280"/>
              <a:gd name="connsiteY57" fmla="*/ 187738 h 196434"/>
              <a:gd name="connsiteX58" fmla="*/ 178337 w 198280"/>
              <a:gd name="connsiteY58" fmla="*/ 181204 h 196434"/>
              <a:gd name="connsiteX59" fmla="*/ 191360 w 198280"/>
              <a:gd name="connsiteY59" fmla="*/ 157620 h 196434"/>
              <a:gd name="connsiteX60" fmla="*/ 192072 w 198280"/>
              <a:gd name="connsiteY60" fmla="*/ 157429 h 196434"/>
              <a:gd name="connsiteX61" fmla="*/ 197625 w 198280"/>
              <a:gd name="connsiteY61" fmla="*/ 156058 h 196434"/>
              <a:gd name="connsiteX62" fmla="*/ 197568 w 198280"/>
              <a:gd name="connsiteY62" fmla="*/ 138836 h 196434"/>
              <a:gd name="connsiteX63" fmla="*/ 192424 w 198280"/>
              <a:gd name="connsiteY63" fmla="*/ 137598 h 196434"/>
              <a:gd name="connsiteX64" fmla="*/ 178365 w 198280"/>
              <a:gd name="connsiteY64" fmla="*/ 114617 h 196434"/>
              <a:gd name="connsiteX65" fmla="*/ 178613 w 198280"/>
              <a:gd name="connsiteY65" fmla="*/ 113690 h 196434"/>
              <a:gd name="connsiteX66" fmla="*/ 180394 w 198280"/>
              <a:gd name="connsiteY66" fmla="*/ 107690 h 196434"/>
              <a:gd name="connsiteX67" fmla="*/ 166259 w 198280"/>
              <a:gd name="connsiteY67" fmla="*/ 98898 h 196434"/>
              <a:gd name="connsiteX68" fmla="*/ 161563 w 198280"/>
              <a:gd name="connsiteY68" fmla="*/ 103842 h 196434"/>
              <a:gd name="connsiteX69" fmla="*/ 134631 w 198280"/>
              <a:gd name="connsiteY69" fmla="*/ 104532 h 196434"/>
              <a:gd name="connsiteX70" fmla="*/ 133941 w 198280"/>
              <a:gd name="connsiteY70" fmla="*/ 103842 h 196434"/>
              <a:gd name="connsiteX71" fmla="*/ 133826 w 198280"/>
              <a:gd name="connsiteY71" fmla="*/ 147638 h 196434"/>
              <a:gd name="connsiteX72" fmla="*/ 147638 w 198280"/>
              <a:gd name="connsiteY72" fmla="*/ 133350 h 196434"/>
              <a:gd name="connsiteX73" fmla="*/ 161449 w 198280"/>
              <a:gd name="connsiteY73" fmla="*/ 147638 h 196434"/>
              <a:gd name="connsiteX74" fmla="*/ 147638 w 198280"/>
              <a:gd name="connsiteY74" fmla="*/ 161925 h 196434"/>
              <a:gd name="connsiteX75" fmla="*/ 133826 w 198280"/>
              <a:gd name="connsiteY75" fmla="*/ 147638 h 196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Lst>
            <a:rect l="l" t="t" r="r" b="b"/>
            <a:pathLst>
              <a:path w="198280" h="196434">
                <a:moveTo>
                  <a:pt x="102965" y="104775"/>
                </a:moveTo>
                <a:lnTo>
                  <a:pt x="19050" y="104775"/>
                </a:lnTo>
                <a:cubicBezTo>
                  <a:pt x="8529" y="104775"/>
                  <a:pt x="0" y="113304"/>
                  <a:pt x="0" y="123825"/>
                </a:cubicBezTo>
                <a:lnTo>
                  <a:pt x="0" y="138113"/>
                </a:lnTo>
                <a:lnTo>
                  <a:pt x="48" y="140303"/>
                </a:lnTo>
                <a:cubicBezTo>
                  <a:pt x="1572" y="171869"/>
                  <a:pt x="35985" y="180975"/>
                  <a:pt x="61913" y="180975"/>
                </a:cubicBezTo>
                <a:cubicBezTo>
                  <a:pt x="71723" y="180975"/>
                  <a:pt x="82763" y="179670"/>
                  <a:pt x="92764" y="176336"/>
                </a:cubicBezTo>
                <a:cubicBezTo>
                  <a:pt x="90573" y="172145"/>
                  <a:pt x="88830" y="167669"/>
                  <a:pt x="87649" y="162973"/>
                </a:cubicBezTo>
                <a:cubicBezTo>
                  <a:pt x="81001" y="165106"/>
                  <a:pt x="73171" y="166392"/>
                  <a:pt x="64932" y="166640"/>
                </a:cubicBezTo>
                <a:lnTo>
                  <a:pt x="61913" y="166688"/>
                </a:lnTo>
                <a:lnTo>
                  <a:pt x="58893" y="166640"/>
                </a:lnTo>
                <a:cubicBezTo>
                  <a:pt x="46863" y="166268"/>
                  <a:pt x="35652" y="163706"/>
                  <a:pt x="27784" y="159468"/>
                </a:cubicBezTo>
                <a:cubicBezTo>
                  <a:pt x="18574" y="154515"/>
                  <a:pt x="14288" y="147723"/>
                  <a:pt x="14288" y="138113"/>
                </a:cubicBezTo>
                <a:lnTo>
                  <a:pt x="14288" y="123815"/>
                </a:lnTo>
                <a:lnTo>
                  <a:pt x="14383" y="122853"/>
                </a:lnTo>
                <a:cubicBezTo>
                  <a:pt x="14573" y="121942"/>
                  <a:pt x="15023" y="121105"/>
                  <a:pt x="15678" y="120444"/>
                </a:cubicBezTo>
                <a:cubicBezTo>
                  <a:pt x="16341" y="119790"/>
                  <a:pt x="17177" y="119341"/>
                  <a:pt x="18088" y="119148"/>
                </a:cubicBezTo>
                <a:lnTo>
                  <a:pt x="19050" y="119053"/>
                </a:lnTo>
                <a:lnTo>
                  <a:pt x="92697" y="119053"/>
                </a:lnTo>
                <a:cubicBezTo>
                  <a:pt x="95431" y="113814"/>
                  <a:pt x="98898" y="109004"/>
                  <a:pt x="102956" y="104775"/>
                </a:cubicBezTo>
                <a:close/>
                <a:moveTo>
                  <a:pt x="104775" y="42863"/>
                </a:moveTo>
                <a:cubicBezTo>
                  <a:pt x="104775" y="19190"/>
                  <a:pt x="85585" y="0"/>
                  <a:pt x="61913" y="0"/>
                </a:cubicBezTo>
                <a:cubicBezTo>
                  <a:pt x="38240" y="0"/>
                  <a:pt x="19050" y="19190"/>
                  <a:pt x="19050" y="42863"/>
                </a:cubicBezTo>
                <a:cubicBezTo>
                  <a:pt x="19050" y="66535"/>
                  <a:pt x="38240" y="85725"/>
                  <a:pt x="61913" y="85725"/>
                </a:cubicBezTo>
                <a:cubicBezTo>
                  <a:pt x="85585" y="85725"/>
                  <a:pt x="104775" y="66535"/>
                  <a:pt x="104775" y="42863"/>
                </a:cubicBezTo>
                <a:close/>
                <a:moveTo>
                  <a:pt x="33338" y="42863"/>
                </a:moveTo>
                <a:cubicBezTo>
                  <a:pt x="33338" y="27108"/>
                  <a:pt x="46158" y="14288"/>
                  <a:pt x="61913" y="14288"/>
                </a:cubicBezTo>
                <a:cubicBezTo>
                  <a:pt x="77667" y="14288"/>
                  <a:pt x="90488" y="27108"/>
                  <a:pt x="90488" y="42863"/>
                </a:cubicBezTo>
                <a:cubicBezTo>
                  <a:pt x="90488" y="58617"/>
                  <a:pt x="77667" y="71438"/>
                  <a:pt x="61913" y="71438"/>
                </a:cubicBezTo>
                <a:cubicBezTo>
                  <a:pt x="46158" y="71438"/>
                  <a:pt x="33338" y="58617"/>
                  <a:pt x="33338" y="42863"/>
                </a:cubicBezTo>
                <a:close/>
                <a:moveTo>
                  <a:pt x="180975" y="52388"/>
                </a:moveTo>
                <a:cubicBezTo>
                  <a:pt x="180975" y="33976"/>
                  <a:pt x="166049" y="19050"/>
                  <a:pt x="147638" y="19050"/>
                </a:cubicBezTo>
                <a:cubicBezTo>
                  <a:pt x="129226" y="19050"/>
                  <a:pt x="114300" y="33976"/>
                  <a:pt x="114300" y="52388"/>
                </a:cubicBezTo>
                <a:cubicBezTo>
                  <a:pt x="114300" y="70799"/>
                  <a:pt x="129226" y="85725"/>
                  <a:pt x="147638" y="85725"/>
                </a:cubicBezTo>
                <a:cubicBezTo>
                  <a:pt x="166049" y="85725"/>
                  <a:pt x="180975" y="70799"/>
                  <a:pt x="180975" y="52388"/>
                </a:cubicBezTo>
                <a:close/>
                <a:moveTo>
                  <a:pt x="128588" y="52388"/>
                </a:moveTo>
                <a:cubicBezTo>
                  <a:pt x="128588" y="41881"/>
                  <a:pt x="137131" y="33338"/>
                  <a:pt x="147638" y="33338"/>
                </a:cubicBezTo>
                <a:cubicBezTo>
                  <a:pt x="158144" y="33338"/>
                  <a:pt x="166688" y="41881"/>
                  <a:pt x="166688" y="52388"/>
                </a:cubicBezTo>
                <a:cubicBezTo>
                  <a:pt x="166688" y="62894"/>
                  <a:pt x="158144" y="71438"/>
                  <a:pt x="147638" y="71438"/>
                </a:cubicBezTo>
                <a:cubicBezTo>
                  <a:pt x="137131" y="71438"/>
                  <a:pt x="128588" y="62894"/>
                  <a:pt x="128588" y="52388"/>
                </a:cubicBezTo>
                <a:close/>
                <a:moveTo>
                  <a:pt x="133950" y="103832"/>
                </a:moveTo>
                <a:lnTo>
                  <a:pt x="129188" y="98841"/>
                </a:lnTo>
                <a:cubicBezTo>
                  <a:pt x="124016" y="100936"/>
                  <a:pt x="119253" y="103889"/>
                  <a:pt x="115072" y="107528"/>
                </a:cubicBezTo>
                <a:lnTo>
                  <a:pt x="116957" y="114062"/>
                </a:lnTo>
                <a:cubicBezTo>
                  <a:pt x="119880" y="124169"/>
                  <a:pt x="114055" y="134731"/>
                  <a:pt x="103948" y="137653"/>
                </a:cubicBezTo>
                <a:cubicBezTo>
                  <a:pt x="103711" y="137722"/>
                  <a:pt x="103472" y="137787"/>
                  <a:pt x="103232" y="137846"/>
                </a:cubicBezTo>
                <a:lnTo>
                  <a:pt x="97669" y="139217"/>
                </a:lnTo>
                <a:cubicBezTo>
                  <a:pt x="96778" y="144922"/>
                  <a:pt x="96797" y="150731"/>
                  <a:pt x="97727" y="156429"/>
                </a:cubicBezTo>
                <a:lnTo>
                  <a:pt x="102870" y="157667"/>
                </a:lnTo>
                <a:cubicBezTo>
                  <a:pt x="113099" y="160131"/>
                  <a:pt x="119393" y="170420"/>
                  <a:pt x="116929" y="180648"/>
                </a:cubicBezTo>
                <a:cubicBezTo>
                  <a:pt x="116855" y="180960"/>
                  <a:pt x="116772" y="181268"/>
                  <a:pt x="116681" y="181575"/>
                </a:cubicBezTo>
                <a:lnTo>
                  <a:pt x="114900" y="187595"/>
                </a:lnTo>
                <a:cubicBezTo>
                  <a:pt x="119091" y="191272"/>
                  <a:pt x="123854" y="194253"/>
                  <a:pt x="129035" y="196367"/>
                </a:cubicBezTo>
                <a:lnTo>
                  <a:pt x="133741" y="191433"/>
                </a:lnTo>
                <a:cubicBezTo>
                  <a:pt x="140990" y="183809"/>
                  <a:pt x="153048" y="183504"/>
                  <a:pt x="160672" y="190752"/>
                </a:cubicBezTo>
                <a:cubicBezTo>
                  <a:pt x="160905" y="190973"/>
                  <a:pt x="161133" y="191201"/>
                  <a:pt x="161354" y="191433"/>
                </a:cubicBezTo>
                <a:lnTo>
                  <a:pt x="166097" y="196434"/>
                </a:lnTo>
                <a:cubicBezTo>
                  <a:pt x="171255" y="194337"/>
                  <a:pt x="176028" y="191398"/>
                  <a:pt x="180223" y="187738"/>
                </a:cubicBezTo>
                <a:lnTo>
                  <a:pt x="178337" y="181204"/>
                </a:lnTo>
                <a:cubicBezTo>
                  <a:pt x="175420" y="171095"/>
                  <a:pt x="181251" y="160536"/>
                  <a:pt x="191360" y="157620"/>
                </a:cubicBezTo>
                <a:cubicBezTo>
                  <a:pt x="191595" y="157552"/>
                  <a:pt x="191834" y="157488"/>
                  <a:pt x="192072" y="157429"/>
                </a:cubicBezTo>
                <a:lnTo>
                  <a:pt x="197625" y="156058"/>
                </a:lnTo>
                <a:cubicBezTo>
                  <a:pt x="198517" y="150350"/>
                  <a:pt x="198498" y="144538"/>
                  <a:pt x="197568" y="138836"/>
                </a:cubicBezTo>
                <a:lnTo>
                  <a:pt x="192424" y="137598"/>
                </a:lnTo>
                <a:cubicBezTo>
                  <a:pt x="182195" y="135134"/>
                  <a:pt x="175901" y="124845"/>
                  <a:pt x="178365" y="114617"/>
                </a:cubicBezTo>
                <a:cubicBezTo>
                  <a:pt x="178439" y="114306"/>
                  <a:pt x="178522" y="113997"/>
                  <a:pt x="178613" y="113690"/>
                </a:cubicBezTo>
                <a:lnTo>
                  <a:pt x="180394" y="107690"/>
                </a:lnTo>
                <a:cubicBezTo>
                  <a:pt x="176203" y="103994"/>
                  <a:pt x="171426" y="101023"/>
                  <a:pt x="166259" y="98898"/>
                </a:cubicBezTo>
                <a:lnTo>
                  <a:pt x="161563" y="103842"/>
                </a:lnTo>
                <a:cubicBezTo>
                  <a:pt x="154316" y="111469"/>
                  <a:pt x="142259" y="111779"/>
                  <a:pt x="134631" y="104532"/>
                </a:cubicBezTo>
                <a:cubicBezTo>
                  <a:pt x="134395" y="104308"/>
                  <a:pt x="134164" y="104078"/>
                  <a:pt x="133941" y="103842"/>
                </a:cubicBezTo>
                <a:close/>
                <a:moveTo>
                  <a:pt x="133826" y="147638"/>
                </a:moveTo>
                <a:cubicBezTo>
                  <a:pt x="133826" y="139741"/>
                  <a:pt x="140018" y="133350"/>
                  <a:pt x="147638" y="133350"/>
                </a:cubicBezTo>
                <a:cubicBezTo>
                  <a:pt x="155258" y="133350"/>
                  <a:pt x="161449" y="139741"/>
                  <a:pt x="161449" y="147638"/>
                </a:cubicBezTo>
                <a:cubicBezTo>
                  <a:pt x="161449" y="155524"/>
                  <a:pt x="155258" y="161925"/>
                  <a:pt x="147638" y="161925"/>
                </a:cubicBezTo>
                <a:cubicBezTo>
                  <a:pt x="140018" y="161925"/>
                  <a:pt x="133826" y="155524"/>
                  <a:pt x="133826" y="147638"/>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920">
              <a:solidFill>
                <a:srgbClr val="000000"/>
              </a:solidFill>
              <a:latin typeface="Segoe UI"/>
            </a:endParaRPr>
          </a:p>
        </p:txBody>
      </p:sp>
      <p:sp>
        <p:nvSpPr>
          <p:cNvPr id="58" name="TextBox 57">
            <a:extLst>
              <a:ext uri="{FF2B5EF4-FFF2-40B4-BE49-F238E27FC236}">
                <a16:creationId xmlns:a16="http://schemas.microsoft.com/office/drawing/2014/main" id="{9DD9784D-48A3-8441-A8DC-0210F23C7253}"/>
              </a:ext>
            </a:extLst>
          </p:cNvPr>
          <p:cNvSpPr txBox="1"/>
          <p:nvPr/>
        </p:nvSpPr>
        <p:spPr>
          <a:xfrm>
            <a:off x="1896874" y="1964880"/>
            <a:ext cx="4156757" cy="655051"/>
          </a:xfrm>
          <a:prstGeom prst="rect">
            <a:avLst/>
          </a:prstGeom>
          <a:noFill/>
        </p:spPr>
        <p:txBody>
          <a:bodyPr vert="horz" wrap="square" lIns="0" tIns="0" rIns="0" bIns="0" rtlCol="0">
            <a:spAutoFit/>
          </a:bodyPr>
          <a:lstStyle/>
          <a:p>
            <a:pPr defTabSz="839468">
              <a:spcAft>
                <a:spcPts val="540"/>
              </a:spcAft>
              <a:buClr>
                <a:schemeClr val="tx1"/>
              </a:buClr>
              <a:buSzPct val="90000"/>
              <a:defRPr/>
            </a:pPr>
            <a:r>
              <a:rPr lang="en-US" sz="1920" dirty="0">
                <a:solidFill>
                  <a:schemeClr val="accent1"/>
                </a:solidFill>
                <a:latin typeface="+mj-lt"/>
                <a:cs typeface="Segoe UI" panose="020B0502040204020203" pitchFamily="34" charset="0"/>
              </a:rPr>
              <a:t>NPU on client to improve performance</a:t>
            </a:r>
          </a:p>
          <a:p>
            <a:pPr marL="0" lvl="1" defTabSz="839468">
              <a:spcAft>
                <a:spcPts val="1260"/>
              </a:spcAft>
              <a:buSzPct val="90000"/>
              <a:defRPr/>
            </a:pPr>
            <a:r>
              <a:rPr lang="en-US" sz="1920" dirty="0"/>
              <a:t>Use client-side models running on NPU </a:t>
            </a:r>
            <a:endParaRPr lang="en-GB" sz="1920" dirty="0"/>
          </a:p>
        </p:txBody>
      </p:sp>
      <p:sp>
        <p:nvSpPr>
          <p:cNvPr id="40" name="Graphic 299" descr="Icon of a computer chip">
            <a:extLst>
              <a:ext uri="{FF2B5EF4-FFF2-40B4-BE49-F238E27FC236}">
                <a16:creationId xmlns:a16="http://schemas.microsoft.com/office/drawing/2014/main" id="{0A269176-ECB9-2BEA-C6BD-9C8D4FBEC7FF}"/>
              </a:ext>
            </a:extLst>
          </p:cNvPr>
          <p:cNvSpPr/>
          <p:nvPr/>
        </p:nvSpPr>
        <p:spPr>
          <a:xfrm>
            <a:off x="1271236" y="3080921"/>
            <a:ext cx="447715" cy="447731"/>
          </a:xfrm>
          <a:custGeom>
            <a:avLst/>
            <a:gdLst>
              <a:gd name="connsiteX0" fmla="*/ 209778 w 316646"/>
              <a:gd name="connsiteY0" fmla="*/ 0 h 316658"/>
              <a:gd name="connsiteX1" fmla="*/ 221542 w 316646"/>
              <a:gd name="connsiteY1" fmla="*/ 10259 h 316658"/>
              <a:gd name="connsiteX2" fmla="*/ 221653 w 316646"/>
              <a:gd name="connsiteY2" fmla="*/ 11874 h 316658"/>
              <a:gd name="connsiteX3" fmla="*/ 221653 w 316646"/>
              <a:gd name="connsiteY3" fmla="*/ 48684 h 316658"/>
              <a:gd name="connsiteX4" fmla="*/ 267962 w 316646"/>
              <a:gd name="connsiteY4" fmla="*/ 94994 h 316658"/>
              <a:gd name="connsiteX5" fmla="*/ 304772 w 316646"/>
              <a:gd name="connsiteY5" fmla="*/ 94994 h 316658"/>
              <a:gd name="connsiteX6" fmla="*/ 316643 w 316646"/>
              <a:gd name="connsiteY6" fmla="*/ 106872 h 316658"/>
              <a:gd name="connsiteX7" fmla="*/ 306387 w 316646"/>
              <a:gd name="connsiteY7" fmla="*/ 118632 h 316658"/>
              <a:gd name="connsiteX8" fmla="*/ 304772 w 316646"/>
              <a:gd name="connsiteY8" fmla="*/ 118743 h 316658"/>
              <a:gd name="connsiteX9" fmla="*/ 269150 w 316646"/>
              <a:gd name="connsiteY9" fmla="*/ 118743 h 316658"/>
              <a:gd name="connsiteX10" fmla="*/ 269150 w 316646"/>
              <a:gd name="connsiteY10" fmla="*/ 146449 h 316658"/>
              <a:gd name="connsiteX11" fmla="*/ 304772 w 316646"/>
              <a:gd name="connsiteY11" fmla="*/ 146449 h 316658"/>
              <a:gd name="connsiteX12" fmla="*/ 316536 w 316646"/>
              <a:gd name="connsiteY12" fmla="*/ 156708 h 316658"/>
              <a:gd name="connsiteX13" fmla="*/ 316647 w 316646"/>
              <a:gd name="connsiteY13" fmla="*/ 158323 h 316658"/>
              <a:gd name="connsiteX14" fmla="*/ 306387 w 316646"/>
              <a:gd name="connsiteY14" fmla="*/ 170087 h 316658"/>
              <a:gd name="connsiteX15" fmla="*/ 304772 w 316646"/>
              <a:gd name="connsiteY15" fmla="*/ 170198 h 316658"/>
              <a:gd name="connsiteX16" fmla="*/ 269150 w 316646"/>
              <a:gd name="connsiteY16" fmla="*/ 170198 h 316658"/>
              <a:gd name="connsiteX17" fmla="*/ 269150 w 316646"/>
              <a:gd name="connsiteY17" fmla="*/ 197904 h 316658"/>
              <a:gd name="connsiteX18" fmla="*/ 304772 w 316646"/>
              <a:gd name="connsiteY18" fmla="*/ 197904 h 316658"/>
              <a:gd name="connsiteX19" fmla="*/ 316536 w 316646"/>
              <a:gd name="connsiteY19" fmla="*/ 208164 h 316658"/>
              <a:gd name="connsiteX20" fmla="*/ 316647 w 316646"/>
              <a:gd name="connsiteY20" fmla="*/ 209778 h 316658"/>
              <a:gd name="connsiteX21" fmla="*/ 306387 w 316646"/>
              <a:gd name="connsiteY21" fmla="*/ 221542 h 316658"/>
              <a:gd name="connsiteX22" fmla="*/ 304772 w 316646"/>
              <a:gd name="connsiteY22" fmla="*/ 221653 h 316658"/>
              <a:gd name="connsiteX23" fmla="*/ 267962 w 316646"/>
              <a:gd name="connsiteY23" fmla="*/ 221653 h 316658"/>
              <a:gd name="connsiteX24" fmla="*/ 221653 w 316646"/>
              <a:gd name="connsiteY24" fmla="*/ 267978 h 316658"/>
              <a:gd name="connsiteX25" fmla="*/ 221653 w 316646"/>
              <a:gd name="connsiteY25" fmla="*/ 304788 h 316658"/>
              <a:gd name="connsiteX26" fmla="*/ 209775 w 316646"/>
              <a:gd name="connsiteY26" fmla="*/ 316659 h 316658"/>
              <a:gd name="connsiteX27" fmla="*/ 198015 w 316646"/>
              <a:gd name="connsiteY27" fmla="*/ 306403 h 316658"/>
              <a:gd name="connsiteX28" fmla="*/ 197904 w 316646"/>
              <a:gd name="connsiteY28" fmla="*/ 304788 h 316658"/>
              <a:gd name="connsiteX29" fmla="*/ 197904 w 316646"/>
              <a:gd name="connsiteY29" fmla="*/ 269150 h 316658"/>
              <a:gd name="connsiteX30" fmla="*/ 170182 w 316646"/>
              <a:gd name="connsiteY30" fmla="*/ 269150 h 316658"/>
              <a:gd name="connsiteX31" fmla="*/ 170198 w 316646"/>
              <a:gd name="connsiteY31" fmla="*/ 304788 h 316658"/>
              <a:gd name="connsiteX32" fmla="*/ 159938 w 316646"/>
              <a:gd name="connsiteY32" fmla="*/ 316552 h 316658"/>
              <a:gd name="connsiteX33" fmla="*/ 158323 w 316646"/>
              <a:gd name="connsiteY33" fmla="*/ 316647 h 316658"/>
              <a:gd name="connsiteX34" fmla="*/ 146560 w 316646"/>
              <a:gd name="connsiteY34" fmla="*/ 306387 h 316658"/>
              <a:gd name="connsiteX35" fmla="*/ 146449 w 316646"/>
              <a:gd name="connsiteY35" fmla="*/ 304772 h 316658"/>
              <a:gd name="connsiteX36" fmla="*/ 146433 w 316646"/>
              <a:gd name="connsiteY36" fmla="*/ 269134 h 316658"/>
              <a:gd name="connsiteX37" fmla="*/ 118743 w 316646"/>
              <a:gd name="connsiteY37" fmla="*/ 269134 h 316658"/>
              <a:gd name="connsiteX38" fmla="*/ 118743 w 316646"/>
              <a:gd name="connsiteY38" fmla="*/ 304772 h 316658"/>
              <a:gd name="connsiteX39" fmla="*/ 108483 w 316646"/>
              <a:gd name="connsiteY39" fmla="*/ 316536 h 316658"/>
              <a:gd name="connsiteX40" fmla="*/ 106868 w 316646"/>
              <a:gd name="connsiteY40" fmla="*/ 316647 h 316658"/>
              <a:gd name="connsiteX41" fmla="*/ 95105 w 316646"/>
              <a:gd name="connsiteY41" fmla="*/ 306387 h 316658"/>
              <a:gd name="connsiteX42" fmla="*/ 94994 w 316646"/>
              <a:gd name="connsiteY42" fmla="*/ 304772 h 316658"/>
              <a:gd name="connsiteX43" fmla="*/ 94994 w 316646"/>
              <a:gd name="connsiteY43" fmla="*/ 267962 h 316658"/>
              <a:gd name="connsiteX44" fmla="*/ 48684 w 316646"/>
              <a:gd name="connsiteY44" fmla="*/ 221653 h 316658"/>
              <a:gd name="connsiteX45" fmla="*/ 11874 w 316646"/>
              <a:gd name="connsiteY45" fmla="*/ 221653 h 316658"/>
              <a:gd name="connsiteX46" fmla="*/ 4 w 316646"/>
              <a:gd name="connsiteY46" fmla="*/ 209775 h 316658"/>
              <a:gd name="connsiteX47" fmla="*/ 10259 w 316646"/>
              <a:gd name="connsiteY47" fmla="*/ 198015 h 316658"/>
              <a:gd name="connsiteX48" fmla="*/ 11874 w 316646"/>
              <a:gd name="connsiteY48" fmla="*/ 197904 h 316658"/>
              <a:gd name="connsiteX49" fmla="*/ 47497 w 316646"/>
              <a:gd name="connsiteY49" fmla="*/ 197888 h 316658"/>
              <a:gd name="connsiteX50" fmla="*/ 47497 w 316646"/>
              <a:gd name="connsiteY50" fmla="*/ 170182 h 316658"/>
              <a:gd name="connsiteX51" fmla="*/ 11874 w 316646"/>
              <a:gd name="connsiteY51" fmla="*/ 170198 h 316658"/>
              <a:gd name="connsiteX52" fmla="*/ 111 w 316646"/>
              <a:gd name="connsiteY52" fmla="*/ 159938 h 316658"/>
              <a:gd name="connsiteX53" fmla="*/ 0 w 316646"/>
              <a:gd name="connsiteY53" fmla="*/ 158323 h 316658"/>
              <a:gd name="connsiteX54" fmla="*/ 10259 w 316646"/>
              <a:gd name="connsiteY54" fmla="*/ 146560 h 316658"/>
              <a:gd name="connsiteX55" fmla="*/ 11874 w 316646"/>
              <a:gd name="connsiteY55" fmla="*/ 146449 h 316658"/>
              <a:gd name="connsiteX56" fmla="*/ 47497 w 316646"/>
              <a:gd name="connsiteY56" fmla="*/ 146433 h 316658"/>
              <a:gd name="connsiteX57" fmla="*/ 47497 w 316646"/>
              <a:gd name="connsiteY57" fmla="*/ 118727 h 316658"/>
              <a:gd name="connsiteX58" fmla="*/ 11874 w 316646"/>
              <a:gd name="connsiteY58" fmla="*/ 118743 h 316658"/>
              <a:gd name="connsiteX59" fmla="*/ 111 w 316646"/>
              <a:gd name="connsiteY59" fmla="*/ 108483 h 316658"/>
              <a:gd name="connsiteX60" fmla="*/ 0 w 316646"/>
              <a:gd name="connsiteY60" fmla="*/ 106868 h 316658"/>
              <a:gd name="connsiteX61" fmla="*/ 10259 w 316646"/>
              <a:gd name="connsiteY61" fmla="*/ 95105 h 316658"/>
              <a:gd name="connsiteX62" fmla="*/ 11874 w 316646"/>
              <a:gd name="connsiteY62" fmla="*/ 94994 h 316658"/>
              <a:gd name="connsiteX63" fmla="*/ 48684 w 316646"/>
              <a:gd name="connsiteY63" fmla="*/ 94978 h 316658"/>
              <a:gd name="connsiteX64" fmla="*/ 94994 w 316646"/>
              <a:gd name="connsiteY64" fmla="*/ 48684 h 316658"/>
              <a:gd name="connsiteX65" fmla="*/ 94994 w 316646"/>
              <a:gd name="connsiteY65" fmla="*/ 11874 h 316658"/>
              <a:gd name="connsiteX66" fmla="*/ 106872 w 316646"/>
              <a:gd name="connsiteY66" fmla="*/ 4 h 316658"/>
              <a:gd name="connsiteX67" fmla="*/ 118632 w 316646"/>
              <a:gd name="connsiteY67" fmla="*/ 10259 h 316658"/>
              <a:gd name="connsiteX68" fmla="*/ 118743 w 316646"/>
              <a:gd name="connsiteY68" fmla="*/ 11874 h 316658"/>
              <a:gd name="connsiteX69" fmla="*/ 118743 w 316646"/>
              <a:gd name="connsiteY69" fmla="*/ 47481 h 316658"/>
              <a:gd name="connsiteX70" fmla="*/ 146433 w 316646"/>
              <a:gd name="connsiteY70" fmla="*/ 47481 h 316658"/>
              <a:gd name="connsiteX71" fmla="*/ 146449 w 316646"/>
              <a:gd name="connsiteY71" fmla="*/ 11874 h 316658"/>
              <a:gd name="connsiteX72" fmla="*/ 156708 w 316646"/>
              <a:gd name="connsiteY72" fmla="*/ 111 h 316658"/>
              <a:gd name="connsiteX73" fmla="*/ 158323 w 316646"/>
              <a:gd name="connsiteY73" fmla="*/ 0 h 316658"/>
              <a:gd name="connsiteX74" fmla="*/ 170087 w 316646"/>
              <a:gd name="connsiteY74" fmla="*/ 10259 h 316658"/>
              <a:gd name="connsiteX75" fmla="*/ 170198 w 316646"/>
              <a:gd name="connsiteY75" fmla="*/ 11874 h 316658"/>
              <a:gd name="connsiteX76" fmla="*/ 170182 w 316646"/>
              <a:gd name="connsiteY76" fmla="*/ 47481 h 316658"/>
              <a:gd name="connsiteX77" fmla="*/ 197904 w 316646"/>
              <a:gd name="connsiteY77" fmla="*/ 47481 h 316658"/>
              <a:gd name="connsiteX78" fmla="*/ 197904 w 316646"/>
              <a:gd name="connsiteY78" fmla="*/ 11874 h 316658"/>
              <a:gd name="connsiteX79" fmla="*/ 206612 w 316646"/>
              <a:gd name="connsiteY79" fmla="*/ 427 h 316658"/>
              <a:gd name="connsiteX80" fmla="*/ 208164 w 316646"/>
              <a:gd name="connsiteY80" fmla="*/ 111 h 316658"/>
              <a:gd name="connsiteX81" fmla="*/ 209778 w 316646"/>
              <a:gd name="connsiteY81" fmla="*/ 0 h 316658"/>
              <a:gd name="connsiteX82" fmla="*/ 209778 w 316646"/>
              <a:gd name="connsiteY82" fmla="*/ 71246 h 316658"/>
              <a:gd name="connsiteX83" fmla="*/ 106868 w 316646"/>
              <a:gd name="connsiteY83" fmla="*/ 71246 h 316658"/>
              <a:gd name="connsiteX84" fmla="*/ 71246 w 316646"/>
              <a:gd name="connsiteY84" fmla="*/ 106868 h 316658"/>
              <a:gd name="connsiteX85" fmla="*/ 71246 w 316646"/>
              <a:gd name="connsiteY85" fmla="*/ 209778 h 316658"/>
              <a:gd name="connsiteX86" fmla="*/ 106868 w 316646"/>
              <a:gd name="connsiteY86" fmla="*/ 245401 h 316658"/>
              <a:gd name="connsiteX87" fmla="*/ 209778 w 316646"/>
              <a:gd name="connsiteY87" fmla="*/ 245401 h 316658"/>
              <a:gd name="connsiteX88" fmla="*/ 245401 w 316646"/>
              <a:gd name="connsiteY88" fmla="*/ 209778 h 316658"/>
              <a:gd name="connsiteX89" fmla="*/ 245401 w 316646"/>
              <a:gd name="connsiteY89" fmla="*/ 106868 h 316658"/>
              <a:gd name="connsiteX90" fmla="*/ 209778 w 316646"/>
              <a:gd name="connsiteY90" fmla="*/ 71246 h 316658"/>
              <a:gd name="connsiteX91" fmla="*/ 158403 w 316646"/>
              <a:gd name="connsiteY91" fmla="*/ 110906 h 316658"/>
              <a:gd name="connsiteX92" fmla="*/ 205900 w 316646"/>
              <a:gd name="connsiteY92" fmla="*/ 158403 h 316658"/>
              <a:gd name="connsiteX93" fmla="*/ 158403 w 316646"/>
              <a:gd name="connsiteY93" fmla="*/ 205900 h 316658"/>
              <a:gd name="connsiteX94" fmla="*/ 110906 w 316646"/>
              <a:gd name="connsiteY94" fmla="*/ 158403 h 316658"/>
              <a:gd name="connsiteX95" fmla="*/ 158403 w 316646"/>
              <a:gd name="connsiteY95" fmla="*/ 110906 h 316658"/>
              <a:gd name="connsiteX96" fmla="*/ 158403 w 316646"/>
              <a:gd name="connsiteY96" fmla="*/ 134654 h 316658"/>
              <a:gd name="connsiteX97" fmla="*/ 134654 w 316646"/>
              <a:gd name="connsiteY97" fmla="*/ 158403 h 316658"/>
              <a:gd name="connsiteX98" fmla="*/ 158403 w 316646"/>
              <a:gd name="connsiteY98" fmla="*/ 182151 h 316658"/>
              <a:gd name="connsiteX99" fmla="*/ 182151 w 316646"/>
              <a:gd name="connsiteY99" fmla="*/ 158403 h 316658"/>
              <a:gd name="connsiteX100" fmla="*/ 158403 w 316646"/>
              <a:gd name="connsiteY100" fmla="*/ 134654 h 31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16646" h="316658">
                <a:moveTo>
                  <a:pt x="209778" y="0"/>
                </a:moveTo>
                <a:cubicBezTo>
                  <a:pt x="215712" y="0"/>
                  <a:pt x="220735" y="4381"/>
                  <a:pt x="221542" y="10259"/>
                </a:cubicBezTo>
                <a:lnTo>
                  <a:pt x="221653" y="11874"/>
                </a:lnTo>
                <a:lnTo>
                  <a:pt x="221653" y="48684"/>
                </a:lnTo>
                <a:cubicBezTo>
                  <a:pt x="244969" y="53457"/>
                  <a:pt x="263190" y="71678"/>
                  <a:pt x="267962" y="94994"/>
                </a:cubicBezTo>
                <a:lnTo>
                  <a:pt x="304772" y="94994"/>
                </a:lnTo>
                <a:cubicBezTo>
                  <a:pt x="311330" y="94996"/>
                  <a:pt x="316645" y="100314"/>
                  <a:pt x="316643" y="106872"/>
                </a:cubicBezTo>
                <a:cubicBezTo>
                  <a:pt x="316641" y="112803"/>
                  <a:pt x="312263" y="117823"/>
                  <a:pt x="306387" y="118632"/>
                </a:cubicBezTo>
                <a:lnTo>
                  <a:pt x="304772" y="118743"/>
                </a:lnTo>
                <a:lnTo>
                  <a:pt x="269150" y="118743"/>
                </a:lnTo>
                <a:lnTo>
                  <a:pt x="269150" y="146449"/>
                </a:lnTo>
                <a:lnTo>
                  <a:pt x="304772" y="146449"/>
                </a:lnTo>
                <a:cubicBezTo>
                  <a:pt x="310706" y="146449"/>
                  <a:pt x="315729" y="150830"/>
                  <a:pt x="316536" y="156708"/>
                </a:cubicBezTo>
                <a:lnTo>
                  <a:pt x="316647" y="158323"/>
                </a:lnTo>
                <a:cubicBezTo>
                  <a:pt x="316646" y="164257"/>
                  <a:pt x="312266" y="169280"/>
                  <a:pt x="306387" y="170087"/>
                </a:cubicBezTo>
                <a:lnTo>
                  <a:pt x="304772" y="170198"/>
                </a:lnTo>
                <a:lnTo>
                  <a:pt x="269150" y="170198"/>
                </a:lnTo>
                <a:lnTo>
                  <a:pt x="269150" y="197904"/>
                </a:lnTo>
                <a:lnTo>
                  <a:pt x="304772" y="197904"/>
                </a:lnTo>
                <a:cubicBezTo>
                  <a:pt x="310706" y="197904"/>
                  <a:pt x="315729" y="202285"/>
                  <a:pt x="316536" y="208164"/>
                </a:cubicBezTo>
                <a:lnTo>
                  <a:pt x="316647" y="209778"/>
                </a:lnTo>
                <a:cubicBezTo>
                  <a:pt x="316646" y="215712"/>
                  <a:pt x="312266" y="220735"/>
                  <a:pt x="306387" y="221542"/>
                </a:cubicBezTo>
                <a:lnTo>
                  <a:pt x="304772" y="221653"/>
                </a:lnTo>
                <a:lnTo>
                  <a:pt x="267962" y="221653"/>
                </a:lnTo>
                <a:cubicBezTo>
                  <a:pt x="263196" y="244975"/>
                  <a:pt x="244973" y="263203"/>
                  <a:pt x="221653" y="267978"/>
                </a:cubicBezTo>
                <a:lnTo>
                  <a:pt x="221653" y="304788"/>
                </a:lnTo>
                <a:cubicBezTo>
                  <a:pt x="221651" y="311346"/>
                  <a:pt x="216333" y="316661"/>
                  <a:pt x="209775" y="316659"/>
                </a:cubicBezTo>
                <a:cubicBezTo>
                  <a:pt x="203844" y="316657"/>
                  <a:pt x="198823" y="312279"/>
                  <a:pt x="198015" y="306403"/>
                </a:cubicBezTo>
                <a:lnTo>
                  <a:pt x="197904" y="304788"/>
                </a:lnTo>
                <a:lnTo>
                  <a:pt x="197904" y="269150"/>
                </a:lnTo>
                <a:lnTo>
                  <a:pt x="170182" y="269150"/>
                </a:lnTo>
                <a:lnTo>
                  <a:pt x="170198" y="304788"/>
                </a:lnTo>
                <a:cubicBezTo>
                  <a:pt x="170197" y="310722"/>
                  <a:pt x="165817" y="315745"/>
                  <a:pt x="159938" y="316552"/>
                </a:cubicBezTo>
                <a:lnTo>
                  <a:pt x="158323" y="316647"/>
                </a:lnTo>
                <a:cubicBezTo>
                  <a:pt x="152390" y="316646"/>
                  <a:pt x="147367" y="312266"/>
                  <a:pt x="146560" y="306387"/>
                </a:cubicBezTo>
                <a:lnTo>
                  <a:pt x="146449" y="304772"/>
                </a:lnTo>
                <a:lnTo>
                  <a:pt x="146433" y="269134"/>
                </a:lnTo>
                <a:lnTo>
                  <a:pt x="118743" y="269134"/>
                </a:lnTo>
                <a:lnTo>
                  <a:pt x="118743" y="304772"/>
                </a:lnTo>
                <a:cubicBezTo>
                  <a:pt x="118742" y="310706"/>
                  <a:pt x="114362" y="315729"/>
                  <a:pt x="108483" y="316536"/>
                </a:cubicBezTo>
                <a:lnTo>
                  <a:pt x="106868" y="316647"/>
                </a:lnTo>
                <a:cubicBezTo>
                  <a:pt x="100935" y="316646"/>
                  <a:pt x="95912" y="312266"/>
                  <a:pt x="95105" y="306387"/>
                </a:cubicBezTo>
                <a:lnTo>
                  <a:pt x="94994" y="304772"/>
                </a:lnTo>
                <a:lnTo>
                  <a:pt x="94994" y="267962"/>
                </a:lnTo>
                <a:cubicBezTo>
                  <a:pt x="71678" y="263190"/>
                  <a:pt x="53457" y="244969"/>
                  <a:pt x="48684" y="221653"/>
                </a:cubicBezTo>
                <a:lnTo>
                  <a:pt x="11874" y="221653"/>
                </a:lnTo>
                <a:cubicBezTo>
                  <a:pt x="5316" y="221651"/>
                  <a:pt x="2" y="216333"/>
                  <a:pt x="4" y="209775"/>
                </a:cubicBezTo>
                <a:cubicBezTo>
                  <a:pt x="5" y="203844"/>
                  <a:pt x="4384" y="198823"/>
                  <a:pt x="10259" y="198015"/>
                </a:cubicBezTo>
                <a:lnTo>
                  <a:pt x="11874" y="197904"/>
                </a:lnTo>
                <a:lnTo>
                  <a:pt x="47497" y="197888"/>
                </a:lnTo>
                <a:lnTo>
                  <a:pt x="47497" y="170182"/>
                </a:lnTo>
                <a:lnTo>
                  <a:pt x="11874" y="170198"/>
                </a:lnTo>
                <a:cubicBezTo>
                  <a:pt x="5941" y="170197"/>
                  <a:pt x="918" y="165817"/>
                  <a:pt x="111" y="159938"/>
                </a:cubicBezTo>
                <a:lnTo>
                  <a:pt x="0" y="158323"/>
                </a:lnTo>
                <a:cubicBezTo>
                  <a:pt x="0" y="152390"/>
                  <a:pt x="4381" y="147367"/>
                  <a:pt x="10259" y="146560"/>
                </a:cubicBezTo>
                <a:lnTo>
                  <a:pt x="11874" y="146449"/>
                </a:lnTo>
                <a:lnTo>
                  <a:pt x="47497" y="146433"/>
                </a:lnTo>
                <a:lnTo>
                  <a:pt x="47497" y="118727"/>
                </a:lnTo>
                <a:lnTo>
                  <a:pt x="11874" y="118743"/>
                </a:lnTo>
                <a:cubicBezTo>
                  <a:pt x="5941" y="118742"/>
                  <a:pt x="918" y="114362"/>
                  <a:pt x="111" y="108483"/>
                </a:cubicBezTo>
                <a:lnTo>
                  <a:pt x="0" y="106868"/>
                </a:lnTo>
                <a:cubicBezTo>
                  <a:pt x="0" y="100935"/>
                  <a:pt x="4381" y="95912"/>
                  <a:pt x="10259" y="95105"/>
                </a:cubicBezTo>
                <a:lnTo>
                  <a:pt x="11874" y="94994"/>
                </a:lnTo>
                <a:lnTo>
                  <a:pt x="48684" y="94978"/>
                </a:lnTo>
                <a:cubicBezTo>
                  <a:pt x="53462" y="71668"/>
                  <a:pt x="71682" y="53454"/>
                  <a:pt x="94994" y="48684"/>
                </a:cubicBezTo>
                <a:lnTo>
                  <a:pt x="94994" y="11874"/>
                </a:lnTo>
                <a:cubicBezTo>
                  <a:pt x="94996" y="5316"/>
                  <a:pt x="100314" y="2"/>
                  <a:pt x="106872" y="4"/>
                </a:cubicBezTo>
                <a:cubicBezTo>
                  <a:pt x="112803" y="5"/>
                  <a:pt x="117823" y="4384"/>
                  <a:pt x="118632" y="10259"/>
                </a:cubicBezTo>
                <a:lnTo>
                  <a:pt x="118743" y="11874"/>
                </a:lnTo>
                <a:lnTo>
                  <a:pt x="118743" y="47481"/>
                </a:lnTo>
                <a:lnTo>
                  <a:pt x="146433" y="47481"/>
                </a:lnTo>
                <a:lnTo>
                  <a:pt x="146449" y="11874"/>
                </a:lnTo>
                <a:cubicBezTo>
                  <a:pt x="146449" y="5941"/>
                  <a:pt x="150830" y="918"/>
                  <a:pt x="156708" y="111"/>
                </a:cubicBezTo>
                <a:lnTo>
                  <a:pt x="158323" y="0"/>
                </a:lnTo>
                <a:cubicBezTo>
                  <a:pt x="164257" y="0"/>
                  <a:pt x="169280" y="4381"/>
                  <a:pt x="170087" y="10259"/>
                </a:cubicBezTo>
                <a:lnTo>
                  <a:pt x="170198" y="11874"/>
                </a:lnTo>
                <a:lnTo>
                  <a:pt x="170182" y="47481"/>
                </a:lnTo>
                <a:lnTo>
                  <a:pt x="197904" y="47481"/>
                </a:lnTo>
                <a:lnTo>
                  <a:pt x="197904" y="11874"/>
                </a:lnTo>
                <a:cubicBezTo>
                  <a:pt x="197903" y="6535"/>
                  <a:pt x="201466" y="1851"/>
                  <a:pt x="206612" y="427"/>
                </a:cubicBezTo>
                <a:lnTo>
                  <a:pt x="208164" y="111"/>
                </a:lnTo>
                <a:lnTo>
                  <a:pt x="209778" y="0"/>
                </a:lnTo>
                <a:close/>
                <a:moveTo>
                  <a:pt x="209778" y="71246"/>
                </a:moveTo>
                <a:lnTo>
                  <a:pt x="106868" y="71246"/>
                </a:lnTo>
                <a:cubicBezTo>
                  <a:pt x="87194" y="71246"/>
                  <a:pt x="71246" y="87194"/>
                  <a:pt x="71246" y="106868"/>
                </a:cubicBezTo>
                <a:lnTo>
                  <a:pt x="71246" y="209778"/>
                </a:lnTo>
                <a:cubicBezTo>
                  <a:pt x="71246" y="229452"/>
                  <a:pt x="87194" y="245401"/>
                  <a:pt x="106868" y="245401"/>
                </a:cubicBezTo>
                <a:lnTo>
                  <a:pt x="209778" y="245401"/>
                </a:lnTo>
                <a:cubicBezTo>
                  <a:pt x="229452" y="245401"/>
                  <a:pt x="245401" y="229452"/>
                  <a:pt x="245401" y="209778"/>
                </a:cubicBezTo>
                <a:lnTo>
                  <a:pt x="245401" y="106868"/>
                </a:lnTo>
                <a:cubicBezTo>
                  <a:pt x="245401" y="87194"/>
                  <a:pt x="229452" y="71246"/>
                  <a:pt x="209778" y="71246"/>
                </a:cubicBezTo>
                <a:close/>
                <a:moveTo>
                  <a:pt x="158403" y="110906"/>
                </a:moveTo>
                <a:cubicBezTo>
                  <a:pt x="184634" y="110906"/>
                  <a:pt x="205900" y="132171"/>
                  <a:pt x="205900" y="158403"/>
                </a:cubicBezTo>
                <a:cubicBezTo>
                  <a:pt x="205900" y="184634"/>
                  <a:pt x="184634" y="205900"/>
                  <a:pt x="158403" y="205900"/>
                </a:cubicBezTo>
                <a:cubicBezTo>
                  <a:pt x="132171" y="205900"/>
                  <a:pt x="110906" y="184634"/>
                  <a:pt x="110906" y="158403"/>
                </a:cubicBezTo>
                <a:cubicBezTo>
                  <a:pt x="110906" y="132171"/>
                  <a:pt x="132171" y="110906"/>
                  <a:pt x="158403" y="110906"/>
                </a:cubicBezTo>
                <a:close/>
                <a:moveTo>
                  <a:pt x="158403" y="134654"/>
                </a:moveTo>
                <a:cubicBezTo>
                  <a:pt x="145287" y="134654"/>
                  <a:pt x="134654" y="145287"/>
                  <a:pt x="134654" y="158403"/>
                </a:cubicBezTo>
                <a:cubicBezTo>
                  <a:pt x="134654" y="171518"/>
                  <a:pt x="145287" y="182151"/>
                  <a:pt x="158403" y="182151"/>
                </a:cubicBezTo>
                <a:cubicBezTo>
                  <a:pt x="171518" y="182151"/>
                  <a:pt x="182151" y="171518"/>
                  <a:pt x="182151" y="158403"/>
                </a:cubicBezTo>
                <a:cubicBezTo>
                  <a:pt x="182151" y="145287"/>
                  <a:pt x="171518" y="134654"/>
                  <a:pt x="158403" y="134654"/>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920">
              <a:solidFill>
                <a:srgbClr val="000000"/>
              </a:solidFill>
              <a:latin typeface="Segoe UI"/>
            </a:endParaRPr>
          </a:p>
        </p:txBody>
      </p:sp>
      <p:sp>
        <p:nvSpPr>
          <p:cNvPr id="55" name="TextBox 54">
            <a:extLst>
              <a:ext uri="{FF2B5EF4-FFF2-40B4-BE49-F238E27FC236}">
                <a16:creationId xmlns:a16="http://schemas.microsoft.com/office/drawing/2014/main" id="{CFF4C226-0FCB-54C5-CD51-58A770F8BAF8}"/>
              </a:ext>
            </a:extLst>
          </p:cNvPr>
          <p:cNvSpPr txBox="1"/>
          <p:nvPr/>
        </p:nvSpPr>
        <p:spPr>
          <a:xfrm>
            <a:off x="1866780" y="3070208"/>
            <a:ext cx="6850909" cy="655051"/>
          </a:xfrm>
          <a:prstGeom prst="rect">
            <a:avLst/>
          </a:prstGeom>
          <a:noFill/>
        </p:spPr>
        <p:txBody>
          <a:bodyPr vert="horz" wrap="square" lIns="0" tIns="0" rIns="0" bIns="0" rtlCol="0">
            <a:spAutoFit/>
          </a:bodyPr>
          <a:lstStyle/>
          <a:p>
            <a:pPr defTabSz="839468">
              <a:spcAft>
                <a:spcPts val="540"/>
              </a:spcAft>
              <a:buClr>
                <a:schemeClr val="tx1"/>
              </a:buClr>
              <a:buSzPct val="90000"/>
              <a:defRPr/>
            </a:pPr>
            <a:r>
              <a:rPr lang="en-US" sz="1920" dirty="0">
                <a:solidFill>
                  <a:schemeClr val="accent1"/>
                </a:solidFill>
                <a:latin typeface="+mj-lt"/>
                <a:cs typeface="Segoe UI" panose="020B0502040204020203" pitchFamily="34" charset="0"/>
              </a:rPr>
              <a:t>Power efficient denoising</a:t>
            </a:r>
          </a:p>
          <a:p>
            <a:pPr marL="0" lvl="1" defTabSz="839468">
              <a:spcAft>
                <a:spcPts val="1260"/>
              </a:spcAft>
              <a:buSzPct val="90000"/>
              <a:defRPr/>
            </a:pPr>
            <a:r>
              <a:rPr lang="en-US" sz="1920" dirty="0"/>
              <a:t>Use GPUs to power encoding server-side </a:t>
            </a:r>
            <a:endParaRPr lang="en-GB" sz="1920" dirty="0"/>
          </a:p>
        </p:txBody>
      </p:sp>
      <p:sp>
        <p:nvSpPr>
          <p:cNvPr id="5" name="Footer Placeholder 4">
            <a:extLst>
              <a:ext uri="{FF2B5EF4-FFF2-40B4-BE49-F238E27FC236}">
                <a16:creationId xmlns:a16="http://schemas.microsoft.com/office/drawing/2014/main" id="{D5B8EAF1-100E-5892-B1D9-CA84BCC213C2}"/>
              </a:ext>
            </a:extLst>
          </p:cNvPr>
          <p:cNvSpPr>
            <a:spLocks noGrp="1" noRot="1" noMove="1" noResize="1" noEditPoints="1" noAdjustHandles="1" noChangeArrowheads="1" noChangeShapeType="1"/>
          </p:cNvSpPr>
          <p:nvPr>
            <p:ph type="ftr" sz="quarter" idx="3"/>
          </p:nvPr>
        </p:nvSpPr>
        <p:spPr>
          <a:xfrm>
            <a:off x="441961" y="5433168"/>
            <a:ext cx="3086100" cy="174202"/>
          </a:xfrm>
          <a:prstGeom prst="rect">
            <a:avLst/>
          </a:prstGeom>
        </p:spPr>
        <p:txBody>
          <a:bodyPr vert="horz" lIns="0" tIns="45720" rIns="0" bIns="45720" rtlCol="0" anchor="ctr"/>
          <a:lstStyle>
            <a:defPPr>
              <a:defRPr lang="en-US"/>
            </a:defPPr>
            <a:lvl1pPr marL="0" algn="l" defTabSz="457200" rtl="0" eaLnBrk="1" latinLnBrk="0" hangingPunct="1">
              <a:defRPr sz="6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Microsoft Confidential</a:t>
            </a:r>
            <a:endParaRPr lang="en-US" sz="1440"/>
          </a:p>
        </p:txBody>
      </p:sp>
      <p:sp>
        <p:nvSpPr>
          <p:cNvPr id="6" name="Graphic 76" descr="Icon of two arrows pointing at a horizontal line in the middle">
            <a:extLst>
              <a:ext uri="{FF2B5EF4-FFF2-40B4-BE49-F238E27FC236}">
                <a16:creationId xmlns:a16="http://schemas.microsoft.com/office/drawing/2014/main" id="{3EF0D5AD-74AC-02A7-B230-70F7B5C4F6E7}"/>
              </a:ext>
            </a:extLst>
          </p:cNvPr>
          <p:cNvSpPr>
            <a:spLocks noChangeAspect="1"/>
          </p:cNvSpPr>
          <p:nvPr/>
        </p:nvSpPr>
        <p:spPr>
          <a:xfrm>
            <a:off x="1292474" y="4298509"/>
            <a:ext cx="389165" cy="486455"/>
          </a:xfrm>
          <a:custGeom>
            <a:avLst/>
            <a:gdLst>
              <a:gd name="connsiteX0" fmla="*/ 104364 w 215461"/>
              <a:gd name="connsiteY0" fmla="*/ 0 h 269326"/>
              <a:gd name="connsiteX1" fmla="*/ 114464 w 215461"/>
              <a:gd name="connsiteY1" fmla="*/ 10100 h 269326"/>
              <a:gd name="connsiteX2" fmla="*/ 114464 w 215461"/>
              <a:gd name="connsiteY2" fmla="*/ 66524 h 269326"/>
              <a:gd name="connsiteX3" fmla="*/ 130893 w 215461"/>
              <a:gd name="connsiteY3" fmla="*/ 50095 h 269326"/>
              <a:gd name="connsiteX4" fmla="*/ 145167 w 215461"/>
              <a:gd name="connsiteY4" fmla="*/ 49591 h 269326"/>
              <a:gd name="connsiteX5" fmla="*/ 145671 w 215461"/>
              <a:gd name="connsiteY5" fmla="*/ 63865 h 269326"/>
              <a:gd name="connsiteX6" fmla="*/ 145167 w 215461"/>
              <a:gd name="connsiteY6" fmla="*/ 64369 h 269326"/>
              <a:gd name="connsiteX7" fmla="*/ 111501 w 215461"/>
              <a:gd name="connsiteY7" fmla="*/ 98035 h 269326"/>
              <a:gd name="connsiteX8" fmla="*/ 97227 w 215461"/>
              <a:gd name="connsiteY8" fmla="*/ 98035 h 269326"/>
              <a:gd name="connsiteX9" fmla="*/ 63561 w 215461"/>
              <a:gd name="connsiteY9" fmla="*/ 64369 h 269326"/>
              <a:gd name="connsiteX10" fmla="*/ 64065 w 215461"/>
              <a:gd name="connsiteY10" fmla="*/ 50095 h 269326"/>
              <a:gd name="connsiteX11" fmla="*/ 77835 w 215461"/>
              <a:gd name="connsiteY11" fmla="*/ 50095 h 269326"/>
              <a:gd name="connsiteX12" fmla="*/ 94264 w 215461"/>
              <a:gd name="connsiteY12" fmla="*/ 66524 h 269326"/>
              <a:gd name="connsiteX13" fmla="*/ 94264 w 215461"/>
              <a:gd name="connsiteY13" fmla="*/ 10100 h 269326"/>
              <a:gd name="connsiteX14" fmla="*/ 104364 w 215461"/>
              <a:gd name="connsiteY14" fmla="*/ 0 h 269326"/>
              <a:gd name="connsiteX15" fmla="*/ 0 w 215461"/>
              <a:gd name="connsiteY15" fmla="*/ 131297 h 269326"/>
              <a:gd name="connsiteX16" fmla="*/ 10100 w 215461"/>
              <a:gd name="connsiteY16" fmla="*/ 121197 h 269326"/>
              <a:gd name="connsiteX17" fmla="*/ 205362 w 215461"/>
              <a:gd name="connsiteY17" fmla="*/ 121197 h 269326"/>
              <a:gd name="connsiteX18" fmla="*/ 215461 w 215461"/>
              <a:gd name="connsiteY18" fmla="*/ 131297 h 269326"/>
              <a:gd name="connsiteX19" fmla="*/ 205362 w 215461"/>
              <a:gd name="connsiteY19" fmla="*/ 141397 h 269326"/>
              <a:gd name="connsiteX20" fmla="*/ 10100 w 215461"/>
              <a:gd name="connsiteY20" fmla="*/ 141397 h 269326"/>
              <a:gd name="connsiteX21" fmla="*/ 0 w 215461"/>
              <a:gd name="connsiteY21" fmla="*/ 131297 h 269326"/>
              <a:gd name="connsiteX22" fmla="*/ 130893 w 215461"/>
              <a:gd name="connsiteY22" fmla="*/ 212499 h 269326"/>
              <a:gd name="connsiteX23" fmla="*/ 145167 w 215461"/>
              <a:gd name="connsiteY23" fmla="*/ 213002 h 269326"/>
              <a:gd name="connsiteX24" fmla="*/ 145671 w 215461"/>
              <a:gd name="connsiteY24" fmla="*/ 198728 h 269326"/>
              <a:gd name="connsiteX25" fmla="*/ 145167 w 215461"/>
              <a:gd name="connsiteY25" fmla="*/ 198224 h 269326"/>
              <a:gd name="connsiteX26" fmla="*/ 111501 w 215461"/>
              <a:gd name="connsiteY26" fmla="*/ 164559 h 269326"/>
              <a:gd name="connsiteX27" fmla="*/ 97227 w 215461"/>
              <a:gd name="connsiteY27" fmla="*/ 164559 h 269326"/>
              <a:gd name="connsiteX28" fmla="*/ 63561 w 215461"/>
              <a:gd name="connsiteY28" fmla="*/ 198224 h 269326"/>
              <a:gd name="connsiteX29" fmla="*/ 63057 w 215461"/>
              <a:gd name="connsiteY29" fmla="*/ 212499 h 269326"/>
              <a:gd name="connsiteX30" fmla="*/ 77332 w 215461"/>
              <a:gd name="connsiteY30" fmla="*/ 213002 h 269326"/>
              <a:gd name="connsiteX31" fmla="*/ 77835 w 215461"/>
              <a:gd name="connsiteY31" fmla="*/ 212499 h 269326"/>
              <a:gd name="connsiteX32" fmla="*/ 94264 w 215461"/>
              <a:gd name="connsiteY32" fmla="*/ 196070 h 269326"/>
              <a:gd name="connsiteX33" fmla="*/ 94264 w 215461"/>
              <a:gd name="connsiteY33" fmla="*/ 259227 h 269326"/>
              <a:gd name="connsiteX34" fmla="*/ 104364 w 215461"/>
              <a:gd name="connsiteY34" fmla="*/ 269327 h 269326"/>
              <a:gd name="connsiteX35" fmla="*/ 114464 w 215461"/>
              <a:gd name="connsiteY35" fmla="*/ 259227 h 269326"/>
              <a:gd name="connsiteX36" fmla="*/ 114464 w 215461"/>
              <a:gd name="connsiteY36" fmla="*/ 196070 h 269326"/>
              <a:gd name="connsiteX37" fmla="*/ 130893 w 215461"/>
              <a:gd name="connsiteY37" fmla="*/ 212499 h 269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15461" h="269326">
                <a:moveTo>
                  <a:pt x="104364" y="0"/>
                </a:moveTo>
                <a:cubicBezTo>
                  <a:pt x="109942" y="0"/>
                  <a:pt x="114464" y="4522"/>
                  <a:pt x="114464" y="10100"/>
                </a:cubicBezTo>
                <a:lnTo>
                  <a:pt x="114464" y="66524"/>
                </a:lnTo>
                <a:lnTo>
                  <a:pt x="130893" y="50095"/>
                </a:lnTo>
                <a:cubicBezTo>
                  <a:pt x="134696" y="46014"/>
                  <a:pt x="141087" y="45788"/>
                  <a:pt x="145167" y="49591"/>
                </a:cubicBezTo>
                <a:cubicBezTo>
                  <a:pt x="149247" y="53393"/>
                  <a:pt x="149474" y="59784"/>
                  <a:pt x="145671" y="63865"/>
                </a:cubicBezTo>
                <a:cubicBezTo>
                  <a:pt x="145509" y="64039"/>
                  <a:pt x="145341" y="64207"/>
                  <a:pt x="145167" y="64369"/>
                </a:cubicBezTo>
                <a:lnTo>
                  <a:pt x="111501" y="98035"/>
                </a:lnTo>
                <a:cubicBezTo>
                  <a:pt x="107558" y="101973"/>
                  <a:pt x="101170" y="101973"/>
                  <a:pt x="97227" y="98035"/>
                </a:cubicBezTo>
                <a:lnTo>
                  <a:pt x="63561" y="64369"/>
                </a:lnTo>
                <a:cubicBezTo>
                  <a:pt x="59758" y="60288"/>
                  <a:pt x="59984" y="53897"/>
                  <a:pt x="64065" y="50095"/>
                </a:cubicBezTo>
                <a:cubicBezTo>
                  <a:pt x="67944" y="46481"/>
                  <a:pt x="73957" y="46481"/>
                  <a:pt x="77835" y="50095"/>
                </a:cubicBezTo>
                <a:lnTo>
                  <a:pt x="94264" y="66524"/>
                </a:lnTo>
                <a:lnTo>
                  <a:pt x="94264" y="10100"/>
                </a:lnTo>
                <a:cubicBezTo>
                  <a:pt x="94264" y="4522"/>
                  <a:pt x="98786" y="0"/>
                  <a:pt x="104364" y="0"/>
                </a:cubicBezTo>
                <a:close/>
                <a:moveTo>
                  <a:pt x="0" y="131297"/>
                </a:moveTo>
                <a:cubicBezTo>
                  <a:pt x="0" y="125719"/>
                  <a:pt x="4522" y="121197"/>
                  <a:pt x="10100" y="121197"/>
                </a:cubicBezTo>
                <a:lnTo>
                  <a:pt x="205362" y="121197"/>
                </a:lnTo>
                <a:cubicBezTo>
                  <a:pt x="210939" y="121197"/>
                  <a:pt x="215461" y="125719"/>
                  <a:pt x="215461" y="131297"/>
                </a:cubicBezTo>
                <a:cubicBezTo>
                  <a:pt x="215461" y="136875"/>
                  <a:pt x="210939" y="141397"/>
                  <a:pt x="205362" y="141397"/>
                </a:cubicBezTo>
                <a:lnTo>
                  <a:pt x="10100" y="141397"/>
                </a:lnTo>
                <a:cubicBezTo>
                  <a:pt x="4522" y="141397"/>
                  <a:pt x="0" y="136875"/>
                  <a:pt x="0" y="131297"/>
                </a:cubicBezTo>
                <a:close/>
                <a:moveTo>
                  <a:pt x="130893" y="212499"/>
                </a:moveTo>
                <a:cubicBezTo>
                  <a:pt x="134696" y="216579"/>
                  <a:pt x="141087" y="216805"/>
                  <a:pt x="145167" y="213002"/>
                </a:cubicBezTo>
                <a:cubicBezTo>
                  <a:pt x="149247" y="209199"/>
                  <a:pt x="149474" y="202810"/>
                  <a:pt x="145671" y="198728"/>
                </a:cubicBezTo>
                <a:cubicBezTo>
                  <a:pt x="145509" y="198554"/>
                  <a:pt x="145341" y="198386"/>
                  <a:pt x="145167" y="198224"/>
                </a:cubicBezTo>
                <a:lnTo>
                  <a:pt x="111501" y="164559"/>
                </a:lnTo>
                <a:cubicBezTo>
                  <a:pt x="107558" y="160620"/>
                  <a:pt x="101170" y="160620"/>
                  <a:pt x="97227" y="164559"/>
                </a:cubicBezTo>
                <a:lnTo>
                  <a:pt x="63561" y="198224"/>
                </a:lnTo>
                <a:cubicBezTo>
                  <a:pt x="59480" y="202027"/>
                  <a:pt x="59255" y="208418"/>
                  <a:pt x="63057" y="212499"/>
                </a:cubicBezTo>
                <a:cubicBezTo>
                  <a:pt x="66860" y="216579"/>
                  <a:pt x="73251" y="216805"/>
                  <a:pt x="77332" y="213002"/>
                </a:cubicBezTo>
                <a:cubicBezTo>
                  <a:pt x="77505" y="212841"/>
                  <a:pt x="77673" y="212672"/>
                  <a:pt x="77835" y="212499"/>
                </a:cubicBezTo>
                <a:lnTo>
                  <a:pt x="94264" y="196070"/>
                </a:lnTo>
                <a:lnTo>
                  <a:pt x="94264" y="259227"/>
                </a:lnTo>
                <a:cubicBezTo>
                  <a:pt x="94264" y="264805"/>
                  <a:pt x="98786" y="269327"/>
                  <a:pt x="104364" y="269327"/>
                </a:cubicBezTo>
                <a:cubicBezTo>
                  <a:pt x="109942" y="269327"/>
                  <a:pt x="114464" y="264805"/>
                  <a:pt x="114464" y="259227"/>
                </a:cubicBezTo>
                <a:lnTo>
                  <a:pt x="114464" y="196070"/>
                </a:lnTo>
                <a:lnTo>
                  <a:pt x="130893" y="212499"/>
                </a:ln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920">
              <a:solidFill>
                <a:srgbClr val="000000"/>
              </a:solidFill>
              <a:latin typeface="Segoe UI"/>
            </a:endParaRPr>
          </a:p>
        </p:txBody>
      </p:sp>
      <p:sp>
        <p:nvSpPr>
          <p:cNvPr id="7" name="TextBox 6">
            <a:extLst>
              <a:ext uri="{FF2B5EF4-FFF2-40B4-BE49-F238E27FC236}">
                <a16:creationId xmlns:a16="http://schemas.microsoft.com/office/drawing/2014/main" id="{F874FDE6-E137-CCA0-8172-D9737B070FB8}"/>
              </a:ext>
            </a:extLst>
          </p:cNvPr>
          <p:cNvSpPr txBox="1"/>
          <p:nvPr/>
        </p:nvSpPr>
        <p:spPr>
          <a:xfrm>
            <a:off x="1896873" y="4247869"/>
            <a:ext cx="6725080" cy="1425518"/>
          </a:xfrm>
          <a:prstGeom prst="rect">
            <a:avLst/>
          </a:prstGeom>
          <a:noFill/>
        </p:spPr>
        <p:txBody>
          <a:bodyPr vert="horz" wrap="square" lIns="0" tIns="0" rIns="0" bIns="0" rtlCol="0">
            <a:spAutoFit/>
          </a:bodyPr>
          <a:lstStyle/>
          <a:p>
            <a:pPr defTabSz="839468">
              <a:spcAft>
                <a:spcPts val="540"/>
              </a:spcAft>
              <a:buClr>
                <a:schemeClr val="tx1"/>
              </a:buClr>
              <a:buSzPct val="90000"/>
              <a:defRPr/>
            </a:pPr>
            <a:r>
              <a:rPr lang="en-US" sz="1920" dirty="0">
                <a:solidFill>
                  <a:schemeClr val="accent1"/>
                </a:solidFill>
                <a:latin typeface="+mj-lt"/>
                <a:cs typeface="Segoe UI" panose="020B0502040204020203" pitchFamily="34" charset="0"/>
              </a:rPr>
              <a:t>Bandwidth reduction</a:t>
            </a:r>
          </a:p>
          <a:p>
            <a:pPr marL="210026" lvl="1" indent="-157163" defTabSz="839468">
              <a:spcAft>
                <a:spcPts val="720"/>
              </a:spcAft>
              <a:buSzPct val="90000"/>
              <a:buFont typeface="Arial" panose="020B0604020202020204" pitchFamily="34" charset="0"/>
              <a:buChar char="•"/>
              <a:defRPr/>
            </a:pPr>
            <a:r>
              <a:rPr lang="en-US" sz="1920" dirty="0"/>
              <a:t>Can GPU and NPU reduce bandwidth?</a:t>
            </a:r>
          </a:p>
          <a:p>
            <a:pPr marL="210026" lvl="1" indent="-157163" defTabSz="839468">
              <a:spcAft>
                <a:spcPts val="720"/>
              </a:spcAft>
              <a:buSzPct val="90000"/>
              <a:buFont typeface="Arial" panose="020B0604020202020204" pitchFamily="34" charset="0"/>
              <a:buChar char="•"/>
              <a:defRPr/>
            </a:pPr>
            <a:r>
              <a:rPr lang="en-US" sz="1920" dirty="0"/>
              <a:t>Improve RDP on limited network bandwidth</a:t>
            </a:r>
          </a:p>
          <a:p>
            <a:pPr marL="210026" lvl="1" indent="-157163" defTabSz="839468">
              <a:spcAft>
                <a:spcPts val="720"/>
              </a:spcAft>
              <a:buSzPct val="90000"/>
              <a:buFont typeface="Arial" panose="020B0604020202020204" pitchFamily="34" charset="0"/>
              <a:buChar char="•"/>
              <a:defRPr/>
            </a:pPr>
            <a:r>
              <a:rPr lang="en-US" sz="1920" dirty="0"/>
              <a:t>Reducing egress cost</a:t>
            </a:r>
            <a:endParaRPr lang="en-GB" sz="1920" dirty="0"/>
          </a:p>
        </p:txBody>
      </p:sp>
    </p:spTree>
    <p:extLst>
      <p:ext uri="{BB962C8B-B14F-4D97-AF65-F5344CB8AC3E}">
        <p14:creationId xmlns:p14="http://schemas.microsoft.com/office/powerpoint/2010/main" val="165362220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38_1">
            <a:extLst>
              <a:ext uri="{FF2B5EF4-FFF2-40B4-BE49-F238E27FC236}">
                <a16:creationId xmlns:a16="http://schemas.microsoft.com/office/drawing/2014/main" id="{830E1084-73CC-BFC8-9F2A-6F9F68311796}"/>
              </a:ext>
              <a:ext uri="{C183D7F6-B498-43B3-948B-1728B52AA6E4}">
                <adec:decorative xmlns:adec="http://schemas.microsoft.com/office/drawing/2017/decorative" val="1"/>
              </a:ext>
            </a:extLst>
          </p:cNvPr>
          <p:cNvSpPr txBox="1">
            <a:spLocks/>
          </p:cNvSpPr>
          <p:nvPr/>
        </p:nvSpPr>
        <p:spPr>
          <a:xfrm>
            <a:off x="609601" y="5731718"/>
            <a:ext cx="10972800" cy="427625"/>
          </a:xfrm>
          <a:prstGeom prst="rect">
            <a:avLst/>
          </a:prstGeom>
          <a:solidFill>
            <a:schemeClr val="bg1">
              <a:lumMod val="95000"/>
            </a:schemeClr>
          </a:solidFill>
        </p:spPr>
        <p:txBody>
          <a:bodyPr wrap="square" rtlCol="0">
            <a:noAutofit/>
          </a:bodyPr>
          <a:lstStyle/>
          <a:p>
            <a:pPr algn="ctr"/>
            <a:endParaRPr lang="en-US" sz="1440" b="1">
              <a:latin typeface="Segoe UI Semibold (Headings)"/>
              <a:cs typeface="Arial" panose="020B0604020202020204" pitchFamily="34" charset="0"/>
            </a:endParaRPr>
          </a:p>
        </p:txBody>
      </p:sp>
      <p:cxnSp>
        <p:nvCxnSpPr>
          <p:cNvPr id="9" name="Straight Connector 8">
            <a:extLst>
              <a:ext uri="{FF2B5EF4-FFF2-40B4-BE49-F238E27FC236}">
                <a16:creationId xmlns:a16="http://schemas.microsoft.com/office/drawing/2014/main" id="{EFFB806C-39CF-BEF3-2465-99D4BE739C27}"/>
              </a:ext>
              <a:ext uri="{C183D7F6-B498-43B3-948B-1728B52AA6E4}">
                <adec:decorative xmlns:adec="http://schemas.microsoft.com/office/drawing/2017/decorative" val="1"/>
              </a:ext>
            </a:extLst>
          </p:cNvPr>
          <p:cNvCxnSpPr>
            <a:cxnSpLocks/>
          </p:cNvCxnSpPr>
          <p:nvPr/>
        </p:nvCxnSpPr>
        <p:spPr>
          <a:xfrm>
            <a:off x="1139667" y="1881708"/>
            <a:ext cx="47577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3658A153-9845-6457-EE56-2FFD1BB6D182}"/>
              </a:ext>
              <a:ext uri="{C183D7F6-B498-43B3-948B-1728B52AA6E4}">
                <adec:decorative xmlns:adec="http://schemas.microsoft.com/office/drawing/2017/decorative" val="1"/>
              </a:ext>
            </a:extLst>
          </p:cNvPr>
          <p:cNvCxnSpPr>
            <a:cxnSpLocks/>
          </p:cNvCxnSpPr>
          <p:nvPr/>
        </p:nvCxnSpPr>
        <p:spPr>
          <a:xfrm>
            <a:off x="4575145" y="1881708"/>
            <a:ext cx="47577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51CCA382-B440-15F8-332D-80CD76E86454}"/>
              </a:ext>
              <a:ext uri="{C183D7F6-B498-43B3-948B-1728B52AA6E4}">
                <adec:decorative xmlns:adec="http://schemas.microsoft.com/office/drawing/2017/decorative" val="1"/>
              </a:ext>
            </a:extLst>
          </p:cNvPr>
          <p:cNvCxnSpPr>
            <a:cxnSpLocks/>
          </p:cNvCxnSpPr>
          <p:nvPr/>
        </p:nvCxnSpPr>
        <p:spPr>
          <a:xfrm>
            <a:off x="7962615" y="1881708"/>
            <a:ext cx="47577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71BCF327-03B2-0126-44DB-1048D6C9843D}"/>
              </a:ext>
              <a:ext uri="{C183D7F6-B498-43B3-948B-1728B52AA6E4}">
                <adec:decorative xmlns:adec="http://schemas.microsoft.com/office/drawing/2017/decorative" val="1"/>
              </a:ext>
            </a:extLst>
          </p:cNvPr>
          <p:cNvGrpSpPr/>
          <p:nvPr/>
        </p:nvGrpSpPr>
        <p:grpSpPr>
          <a:xfrm>
            <a:off x="4403694" y="1472544"/>
            <a:ext cx="3387470" cy="4020716"/>
            <a:chOff x="4215660" y="1848894"/>
            <a:chExt cx="3763856" cy="4171986"/>
          </a:xfrm>
        </p:grpSpPr>
        <p:cxnSp>
          <p:nvCxnSpPr>
            <p:cNvPr id="20" name="Straight Connector 19">
              <a:extLst>
                <a:ext uri="{FF2B5EF4-FFF2-40B4-BE49-F238E27FC236}">
                  <a16:creationId xmlns:a16="http://schemas.microsoft.com/office/drawing/2014/main" id="{C60DDE7C-20E2-D778-3FF5-42C2B8C779D3}"/>
                </a:ext>
              </a:extLst>
            </p:cNvPr>
            <p:cNvCxnSpPr>
              <a:cxnSpLocks/>
            </p:cNvCxnSpPr>
            <p:nvPr/>
          </p:nvCxnSpPr>
          <p:spPr>
            <a:xfrm>
              <a:off x="4215660" y="1848894"/>
              <a:ext cx="0" cy="4171986"/>
            </a:xfrm>
            <a:prstGeom prst="line">
              <a:avLst/>
            </a:prstGeom>
            <a:ln w="1270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3" name="Straight Connector 19_1">
              <a:extLst>
                <a:ext uri="{FF2B5EF4-FFF2-40B4-BE49-F238E27FC236}">
                  <a16:creationId xmlns:a16="http://schemas.microsoft.com/office/drawing/2014/main" id="{865B208C-EF8D-D9C3-FC88-397C6E423559}"/>
                </a:ext>
              </a:extLst>
            </p:cNvPr>
            <p:cNvCxnSpPr>
              <a:cxnSpLocks/>
            </p:cNvCxnSpPr>
            <p:nvPr/>
          </p:nvCxnSpPr>
          <p:spPr>
            <a:xfrm>
              <a:off x="7979516" y="1848894"/>
              <a:ext cx="0" cy="4171986"/>
            </a:xfrm>
            <a:prstGeom prst="line">
              <a:avLst/>
            </a:prstGeom>
            <a:ln w="12700">
              <a:solidFill>
                <a:schemeClr val="bg1">
                  <a:lumMod val="85000"/>
                </a:schemeClr>
              </a:solidFill>
              <a:prstDash val="solid"/>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42" name="Straight Connector 41">
            <a:extLst>
              <a:ext uri="{FF2B5EF4-FFF2-40B4-BE49-F238E27FC236}">
                <a16:creationId xmlns:a16="http://schemas.microsoft.com/office/drawing/2014/main" id="{2EA1A3DB-CF44-84D4-B5F5-5B33E6764193}"/>
              </a:ext>
              <a:ext uri="{C183D7F6-B498-43B3-948B-1728B52AA6E4}">
                <adec:decorative xmlns:adec="http://schemas.microsoft.com/office/drawing/2017/decorative" val="1"/>
              </a:ext>
            </a:extLst>
          </p:cNvPr>
          <p:cNvCxnSpPr>
            <a:cxnSpLocks/>
          </p:cNvCxnSpPr>
          <p:nvPr/>
        </p:nvCxnSpPr>
        <p:spPr>
          <a:xfrm>
            <a:off x="4403694" y="5793180"/>
            <a:ext cx="0" cy="304699"/>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1_1">
            <a:extLst>
              <a:ext uri="{FF2B5EF4-FFF2-40B4-BE49-F238E27FC236}">
                <a16:creationId xmlns:a16="http://schemas.microsoft.com/office/drawing/2014/main" id="{5EB7C074-FE71-C8A8-3221-FBC6FCA46BD7}"/>
              </a:ext>
              <a:ext uri="{C183D7F6-B498-43B3-948B-1728B52AA6E4}">
                <adec:decorative xmlns:adec="http://schemas.microsoft.com/office/drawing/2017/decorative" val="1"/>
              </a:ext>
            </a:extLst>
          </p:cNvPr>
          <p:cNvCxnSpPr>
            <a:cxnSpLocks/>
          </p:cNvCxnSpPr>
          <p:nvPr/>
        </p:nvCxnSpPr>
        <p:spPr>
          <a:xfrm>
            <a:off x="7791164" y="5793180"/>
            <a:ext cx="0" cy="304699"/>
          </a:xfrm>
          <a:prstGeom prst="line">
            <a:avLst/>
          </a:prstGeom>
          <a:ln w="19050">
            <a:solidFill>
              <a:schemeClr val="bg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A1BF8E90-D810-D3F9-9C61-C800C0C7FCAD}"/>
              </a:ext>
            </a:extLst>
          </p:cNvPr>
          <p:cNvSpPr>
            <a:spLocks noGrp="1"/>
          </p:cNvSpPr>
          <p:nvPr>
            <p:ph type="title"/>
          </p:nvPr>
        </p:nvSpPr>
        <p:spPr>
          <a:xfrm>
            <a:off x="1139036" y="754381"/>
            <a:ext cx="9916668" cy="443198"/>
          </a:xfrm>
        </p:spPr>
        <p:txBody>
          <a:bodyPr>
            <a:normAutofit fontScale="90000"/>
          </a:bodyPr>
          <a:lstStyle/>
          <a:p>
            <a:r>
              <a:rPr lang="en-US" sz="2880"/>
              <a:t>New user profiles </a:t>
            </a:r>
          </a:p>
        </p:txBody>
      </p:sp>
      <p:sp>
        <p:nvSpPr>
          <p:cNvPr id="3" name="Rectangle 2">
            <a:extLst>
              <a:ext uri="{FF2B5EF4-FFF2-40B4-BE49-F238E27FC236}">
                <a16:creationId xmlns:a16="http://schemas.microsoft.com/office/drawing/2014/main" id="{BEE2E550-FECC-E8D5-8BB7-4EEB0D1FC2D8}"/>
              </a:ext>
            </a:extLst>
          </p:cNvPr>
          <p:cNvSpPr/>
          <p:nvPr/>
        </p:nvSpPr>
        <p:spPr bwMode="auto">
          <a:xfrm>
            <a:off x="1139666" y="1472544"/>
            <a:ext cx="2833008" cy="276999"/>
          </a:xfrm>
          <a:prstGeom prst="rect">
            <a:avLst/>
          </a:prstGeom>
          <a:noFill/>
          <a:ln w="50800">
            <a:noFill/>
            <a:miter lim="800000"/>
          </a:ln>
          <a:effectLst/>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839225">
              <a:defRPr/>
            </a:pPr>
            <a:r>
              <a:rPr lang="en-US">
                <a:solidFill>
                  <a:schemeClr val="accent1"/>
                </a:solidFill>
                <a:latin typeface="+mj-lt"/>
                <a:cs typeface="Segoe UI"/>
              </a:rPr>
              <a:t>Roaming</a:t>
            </a:r>
          </a:p>
        </p:txBody>
      </p:sp>
      <p:sp>
        <p:nvSpPr>
          <p:cNvPr id="6" name="Rectangle 5">
            <a:extLst>
              <a:ext uri="{FF2B5EF4-FFF2-40B4-BE49-F238E27FC236}">
                <a16:creationId xmlns:a16="http://schemas.microsoft.com/office/drawing/2014/main" id="{7B01074E-BF10-DFEE-3A11-A8397B32D925}"/>
              </a:ext>
            </a:extLst>
          </p:cNvPr>
          <p:cNvSpPr>
            <a:spLocks/>
          </p:cNvSpPr>
          <p:nvPr/>
        </p:nvSpPr>
        <p:spPr bwMode="auto">
          <a:xfrm>
            <a:off x="1139668" y="2013875"/>
            <a:ext cx="3140584" cy="3334759"/>
          </a:xfrm>
          <a:prstGeom prst="rect">
            <a:avLst/>
          </a:prstGeom>
          <a:noFill/>
          <a:ln w="50800">
            <a:noFill/>
            <a:miter lim="800000"/>
          </a:ln>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70"/>
              </a:spcAft>
              <a:defRPr/>
            </a:pPr>
            <a:r>
              <a:rPr lang="en-US" sz="1440">
                <a:solidFill>
                  <a:schemeClr val="tx1"/>
                </a:solidFill>
                <a:latin typeface="+mj-lt"/>
                <a:ea typeface="+mn-lt"/>
                <a:cs typeface="+mn-lt"/>
              </a:rPr>
              <a:t>Teams (4 hours)</a:t>
            </a:r>
          </a:p>
          <a:p>
            <a:pPr marL="205740" indent="-137160">
              <a:spcAft>
                <a:spcPts val="270"/>
              </a:spcAft>
              <a:buFont typeface="Arial" panose="020B0604020202020204" pitchFamily="34" charset="0"/>
              <a:buChar char="•"/>
              <a:defRPr/>
            </a:pPr>
            <a:r>
              <a:rPr lang="en-US" sz="1080">
                <a:solidFill>
                  <a:schemeClr val="tx1"/>
                </a:solidFill>
                <a:cs typeface="Segoe UI"/>
              </a:rPr>
              <a:t>Video playback windowed (2) </a:t>
            </a:r>
          </a:p>
          <a:p>
            <a:pPr marL="205740" indent="-137160">
              <a:spcAft>
                <a:spcPts val="540"/>
              </a:spcAft>
              <a:buFont typeface="Arial" panose="020B0604020202020204" pitchFamily="34" charset="0"/>
              <a:buChar char="•"/>
              <a:defRPr/>
            </a:pPr>
            <a:r>
              <a:rPr lang="en-US" sz="1080">
                <a:solidFill>
                  <a:schemeClr val="tx1"/>
                </a:solidFill>
                <a:cs typeface="Segoe UI"/>
              </a:rPr>
              <a:t>Video </a:t>
            </a:r>
            <a:r>
              <a:rPr lang="en-US" sz="1080">
                <a:solidFill>
                  <a:schemeClr val="tx1"/>
                </a:solidFill>
                <a:ea typeface="+mn-lt"/>
                <a:cs typeface="+mn-lt"/>
              </a:rPr>
              <a:t>full screen (2)</a:t>
            </a:r>
          </a:p>
          <a:p>
            <a:pPr>
              <a:spcBef>
                <a:spcPts val="540"/>
              </a:spcBef>
              <a:spcAft>
                <a:spcPts val="270"/>
              </a:spcAft>
              <a:defRPr/>
            </a:pPr>
            <a:r>
              <a:rPr lang="en-US" sz="1440">
                <a:solidFill>
                  <a:schemeClr val="tx1"/>
                </a:solidFill>
                <a:latin typeface="+mj-lt"/>
                <a:ea typeface="+mn-lt"/>
                <a:cs typeface="+mn-lt"/>
              </a:rPr>
              <a:t>Static/dynamic pages in Edge </a:t>
            </a:r>
            <a:br>
              <a:rPr lang="en-US" sz="1440">
                <a:solidFill>
                  <a:schemeClr val="tx1"/>
                </a:solidFill>
                <a:latin typeface="+mj-lt"/>
                <a:ea typeface="+mn-lt"/>
                <a:cs typeface="+mn-lt"/>
              </a:rPr>
            </a:br>
            <a:r>
              <a:rPr lang="en-US" sz="1440">
                <a:solidFill>
                  <a:schemeClr val="tx1"/>
                </a:solidFill>
                <a:latin typeface="+mj-lt"/>
                <a:ea typeface="+mn-lt"/>
                <a:cs typeface="+mn-lt"/>
              </a:rPr>
              <a:t>(2 hours)</a:t>
            </a:r>
          </a:p>
          <a:p>
            <a:pPr marL="205740" indent="-137160">
              <a:spcAft>
                <a:spcPts val="270"/>
              </a:spcAft>
              <a:buFont typeface="Arial" panose="020B0604020202020204" pitchFamily="34" charset="0"/>
              <a:buChar char="•"/>
              <a:defRPr/>
            </a:pPr>
            <a:r>
              <a:rPr lang="en-US" sz="1080">
                <a:solidFill>
                  <a:schemeClr val="tx1"/>
                </a:solidFill>
                <a:cs typeface="Segoe UI"/>
              </a:rPr>
              <a:t>Idle (1)</a:t>
            </a:r>
          </a:p>
          <a:p>
            <a:pPr marL="205740" indent="-137160">
              <a:spcAft>
                <a:spcPts val="540"/>
              </a:spcAft>
              <a:buFont typeface="Arial" panose="020B0604020202020204" pitchFamily="34" charset="0"/>
              <a:buChar char="•"/>
              <a:defRPr/>
            </a:pPr>
            <a:r>
              <a:rPr lang="en-US" sz="1080">
                <a:solidFill>
                  <a:schemeClr val="tx1"/>
                </a:solidFill>
                <a:cs typeface="Segoe UI"/>
              </a:rPr>
              <a:t>Email </a:t>
            </a:r>
            <a:r>
              <a:rPr lang="en-US" sz="1080">
                <a:solidFill>
                  <a:schemeClr val="tx1"/>
                </a:solidFill>
                <a:ea typeface="+mn-lt"/>
                <a:cs typeface="+mn-lt"/>
              </a:rPr>
              <a:t>(1)</a:t>
            </a:r>
          </a:p>
          <a:p>
            <a:pPr>
              <a:spcBef>
                <a:spcPts val="540"/>
              </a:spcBef>
              <a:spcAft>
                <a:spcPts val="540"/>
              </a:spcAft>
              <a:defRPr/>
            </a:pPr>
            <a:r>
              <a:rPr lang="en-US" sz="1440">
                <a:solidFill>
                  <a:schemeClr val="tx1"/>
                </a:solidFill>
                <a:latin typeface="+mj-lt"/>
                <a:ea typeface="+mn-lt"/>
                <a:cs typeface="+mn-lt"/>
              </a:rPr>
              <a:t>Video streaming (1 hour)</a:t>
            </a:r>
          </a:p>
          <a:p>
            <a:pPr>
              <a:spcBef>
                <a:spcPts val="540"/>
              </a:spcBef>
              <a:spcAft>
                <a:spcPts val="270"/>
              </a:spcAft>
              <a:defRPr/>
            </a:pPr>
            <a:r>
              <a:rPr lang="en-US" sz="1440">
                <a:solidFill>
                  <a:schemeClr val="tx1"/>
                </a:solidFill>
                <a:latin typeface="+mj-lt"/>
                <a:ea typeface="+mn-lt"/>
                <a:cs typeface="+mn-lt"/>
              </a:rPr>
              <a:t>Productivity (1 hour)</a:t>
            </a:r>
          </a:p>
          <a:p>
            <a:pPr marL="205740" indent="-137160">
              <a:spcAft>
                <a:spcPts val="270"/>
              </a:spcAft>
              <a:buFont typeface="Arial" panose="020B0604020202020204" pitchFamily="34" charset="0"/>
              <a:buChar char="•"/>
              <a:defRPr/>
            </a:pPr>
            <a:r>
              <a:rPr lang="en-US" sz="1080">
                <a:solidFill>
                  <a:schemeClr val="tx1"/>
                </a:solidFill>
                <a:cs typeface="Segoe UI"/>
              </a:rPr>
              <a:t>Microsoft Outlook (0.5)</a:t>
            </a:r>
          </a:p>
          <a:p>
            <a:pPr marL="205740" indent="-137160">
              <a:spcAft>
                <a:spcPts val="270"/>
              </a:spcAft>
              <a:buFont typeface="Arial" panose="020B0604020202020204" pitchFamily="34" charset="0"/>
              <a:buChar char="•"/>
              <a:defRPr/>
            </a:pPr>
            <a:r>
              <a:rPr lang="en-US" sz="1080">
                <a:solidFill>
                  <a:schemeClr val="tx1"/>
                </a:solidFill>
                <a:cs typeface="Segoe UI"/>
              </a:rPr>
              <a:t>Microsoft Word (0.15)</a:t>
            </a:r>
          </a:p>
          <a:p>
            <a:pPr marL="205740" indent="-137160">
              <a:spcAft>
                <a:spcPts val="270"/>
              </a:spcAft>
              <a:buFont typeface="Arial" panose="020B0604020202020204" pitchFamily="34" charset="0"/>
              <a:buChar char="•"/>
              <a:defRPr/>
            </a:pPr>
            <a:r>
              <a:rPr lang="en-US" sz="1080">
                <a:solidFill>
                  <a:schemeClr val="tx1"/>
                </a:solidFill>
                <a:cs typeface="Segoe UI"/>
              </a:rPr>
              <a:t>Microsoft PowerPoint (0.15)</a:t>
            </a:r>
          </a:p>
          <a:p>
            <a:pPr marL="205740" indent="-137160">
              <a:spcAft>
                <a:spcPts val="270"/>
              </a:spcAft>
              <a:buFont typeface="Arial" panose="020B0604020202020204" pitchFamily="34" charset="0"/>
              <a:buChar char="•"/>
              <a:defRPr/>
            </a:pPr>
            <a:r>
              <a:rPr lang="en-US" sz="1080">
                <a:solidFill>
                  <a:schemeClr val="tx1"/>
                </a:solidFill>
                <a:cs typeface="Segoe UI"/>
              </a:rPr>
              <a:t>Microsoft Excel (0.15)</a:t>
            </a:r>
          </a:p>
          <a:p>
            <a:pPr marL="205740" indent="-137160">
              <a:spcAft>
                <a:spcPts val="540"/>
              </a:spcAft>
              <a:buFont typeface="Arial" panose="020B0604020202020204" pitchFamily="34" charset="0"/>
              <a:buChar char="•"/>
              <a:defRPr/>
            </a:pPr>
            <a:r>
              <a:rPr lang="en-US" sz="1080">
                <a:solidFill>
                  <a:schemeClr val="tx1"/>
                </a:solidFill>
                <a:cs typeface="Segoe UI"/>
              </a:rPr>
              <a:t>OneNote </a:t>
            </a:r>
            <a:r>
              <a:rPr lang="en-US" sz="1080">
                <a:solidFill>
                  <a:schemeClr val="tx1"/>
                </a:solidFill>
                <a:ea typeface="+mn-lt"/>
                <a:cs typeface="+mn-lt"/>
              </a:rPr>
              <a:t>(0.15)</a:t>
            </a:r>
          </a:p>
        </p:txBody>
      </p:sp>
      <p:sp>
        <p:nvSpPr>
          <p:cNvPr id="39" name="TextBox 38">
            <a:extLst>
              <a:ext uri="{FF2B5EF4-FFF2-40B4-BE49-F238E27FC236}">
                <a16:creationId xmlns:a16="http://schemas.microsoft.com/office/drawing/2014/main" id="{A296F9E8-B8B5-3C32-D652-4B84FC8B7ED8}"/>
              </a:ext>
            </a:extLst>
          </p:cNvPr>
          <p:cNvSpPr txBox="1">
            <a:spLocks/>
          </p:cNvSpPr>
          <p:nvPr/>
        </p:nvSpPr>
        <p:spPr>
          <a:xfrm>
            <a:off x="1139668" y="5792532"/>
            <a:ext cx="3140584" cy="304699"/>
          </a:xfrm>
          <a:prstGeom prst="rect">
            <a:avLst/>
          </a:prstGeom>
          <a:noFill/>
        </p:spPr>
        <p:txBody>
          <a:bodyPr wrap="square" lIns="82296" tIns="41148" rIns="82296" bIns="41148" rtlCol="0" anchor="t">
            <a:noAutofit/>
          </a:bodyPr>
          <a:lstStyle/>
          <a:p>
            <a:r>
              <a:rPr lang="en-US" sz="1440" b="1">
                <a:latin typeface="Segoe UI Semibold (Headings)"/>
                <a:cs typeface="Arial"/>
              </a:rPr>
              <a:t>1 x 2K @ 30 FPS</a:t>
            </a:r>
          </a:p>
        </p:txBody>
      </p:sp>
      <p:sp>
        <p:nvSpPr>
          <p:cNvPr id="4" name="Rectangle 3">
            <a:extLst>
              <a:ext uri="{FF2B5EF4-FFF2-40B4-BE49-F238E27FC236}">
                <a16:creationId xmlns:a16="http://schemas.microsoft.com/office/drawing/2014/main" id="{E6AD4137-351F-AF57-0646-87848E37439D}"/>
              </a:ext>
            </a:extLst>
          </p:cNvPr>
          <p:cNvSpPr/>
          <p:nvPr/>
        </p:nvSpPr>
        <p:spPr bwMode="auto">
          <a:xfrm>
            <a:off x="4575144" y="1472544"/>
            <a:ext cx="2833008" cy="276999"/>
          </a:xfrm>
          <a:prstGeom prst="rect">
            <a:avLst/>
          </a:prstGeom>
          <a:noFill/>
          <a:ln w="50800">
            <a:noFill/>
            <a:miter lim="800000"/>
          </a:ln>
          <a:effectLst/>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839225">
              <a:defRPr/>
            </a:pPr>
            <a:r>
              <a:rPr lang="en-US">
                <a:solidFill>
                  <a:schemeClr val="accent1"/>
                </a:solidFill>
                <a:latin typeface="+mj-lt"/>
                <a:cs typeface="Segoe UI"/>
              </a:rPr>
              <a:t>In-office</a:t>
            </a:r>
          </a:p>
        </p:txBody>
      </p:sp>
      <p:sp>
        <p:nvSpPr>
          <p:cNvPr id="7" name="Rectangle 6">
            <a:extLst>
              <a:ext uri="{FF2B5EF4-FFF2-40B4-BE49-F238E27FC236}">
                <a16:creationId xmlns:a16="http://schemas.microsoft.com/office/drawing/2014/main" id="{5FCC53A5-F534-EC10-DBE3-D152020B5D62}"/>
              </a:ext>
            </a:extLst>
          </p:cNvPr>
          <p:cNvSpPr>
            <a:spLocks/>
          </p:cNvSpPr>
          <p:nvPr/>
        </p:nvSpPr>
        <p:spPr bwMode="auto">
          <a:xfrm>
            <a:off x="4575144" y="2013875"/>
            <a:ext cx="3140584" cy="2908489"/>
          </a:xfrm>
          <a:prstGeom prst="rect">
            <a:avLst/>
          </a:prstGeom>
          <a:noFill/>
          <a:ln w="50800">
            <a:noFill/>
            <a:miter lim="800000"/>
          </a:ln>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70"/>
              </a:spcAft>
              <a:defRPr/>
            </a:pPr>
            <a:r>
              <a:rPr lang="en-US" sz="1440">
                <a:solidFill>
                  <a:schemeClr val="tx1"/>
                </a:solidFill>
                <a:latin typeface="+mj-lt"/>
                <a:ea typeface="+mn-lt"/>
                <a:cs typeface="+mn-lt"/>
              </a:rPr>
              <a:t>Productivity (4.5 hours)</a:t>
            </a:r>
          </a:p>
          <a:p>
            <a:pPr marL="205740" indent="-137160">
              <a:spcAft>
                <a:spcPts val="270"/>
              </a:spcAft>
              <a:buFont typeface="Arial" panose="020B0604020202020204" pitchFamily="34" charset="0"/>
              <a:buChar char="•"/>
              <a:defRPr/>
            </a:pPr>
            <a:r>
              <a:rPr lang="en-US" sz="1080">
                <a:solidFill>
                  <a:schemeClr val="tx1"/>
                </a:solidFill>
                <a:cs typeface="Segoe UI"/>
              </a:rPr>
              <a:t>Microsoft Outlook (3)</a:t>
            </a:r>
          </a:p>
          <a:p>
            <a:pPr marL="205740" indent="-137160">
              <a:spcAft>
                <a:spcPts val="270"/>
              </a:spcAft>
              <a:buFont typeface="Arial" panose="020B0604020202020204" pitchFamily="34" charset="0"/>
              <a:buChar char="•"/>
              <a:defRPr/>
            </a:pPr>
            <a:r>
              <a:rPr lang="en-US" sz="1080">
                <a:solidFill>
                  <a:schemeClr val="tx1"/>
                </a:solidFill>
                <a:cs typeface="Segoe UI"/>
              </a:rPr>
              <a:t>Microsoft PowerPoint (0.5)</a:t>
            </a:r>
          </a:p>
          <a:p>
            <a:pPr marL="205740" indent="-137160">
              <a:spcAft>
                <a:spcPts val="270"/>
              </a:spcAft>
              <a:buFont typeface="Arial" panose="020B0604020202020204" pitchFamily="34" charset="0"/>
              <a:buChar char="•"/>
              <a:defRPr/>
            </a:pPr>
            <a:r>
              <a:rPr lang="en-US" sz="1080">
                <a:solidFill>
                  <a:schemeClr val="tx1"/>
                </a:solidFill>
                <a:cs typeface="Segoe UI"/>
              </a:rPr>
              <a:t>Microsoft Excel (0.5)</a:t>
            </a:r>
          </a:p>
          <a:p>
            <a:pPr marL="205740" indent="-137160">
              <a:spcAft>
                <a:spcPts val="540"/>
              </a:spcAft>
              <a:buFont typeface="Arial" panose="020B0604020202020204" pitchFamily="34" charset="0"/>
              <a:buChar char="•"/>
              <a:defRPr/>
            </a:pPr>
            <a:r>
              <a:rPr lang="en-US" sz="1080">
                <a:solidFill>
                  <a:schemeClr val="tx1"/>
                </a:solidFill>
                <a:cs typeface="Segoe UI"/>
              </a:rPr>
              <a:t>Microsoft Word (0.5)</a:t>
            </a:r>
          </a:p>
          <a:p>
            <a:pPr>
              <a:spcBef>
                <a:spcPts val="540"/>
              </a:spcBef>
              <a:spcAft>
                <a:spcPts val="270"/>
              </a:spcAft>
              <a:defRPr/>
            </a:pPr>
            <a:r>
              <a:rPr lang="en-US" sz="1440">
                <a:solidFill>
                  <a:schemeClr val="tx1"/>
                </a:solidFill>
                <a:latin typeface="+mj-lt"/>
                <a:ea typeface="+mn-lt"/>
                <a:cs typeface="+mn-lt"/>
              </a:rPr>
              <a:t>Teams (1.5 hours)</a:t>
            </a:r>
          </a:p>
          <a:p>
            <a:pPr marL="205740" indent="-137160">
              <a:spcAft>
                <a:spcPts val="270"/>
              </a:spcAft>
              <a:buFont typeface="Arial" panose="020B0604020202020204" pitchFamily="34" charset="0"/>
              <a:buChar char="•"/>
              <a:defRPr/>
            </a:pPr>
            <a:r>
              <a:rPr lang="en-US" sz="1080">
                <a:solidFill>
                  <a:schemeClr val="tx1"/>
                </a:solidFill>
                <a:cs typeface="Segoe UI"/>
              </a:rPr>
              <a:t>Meeting windowed (0.75)</a:t>
            </a:r>
          </a:p>
          <a:p>
            <a:pPr marL="205740" indent="-137160">
              <a:spcAft>
                <a:spcPts val="540"/>
              </a:spcAft>
              <a:buFont typeface="Arial" panose="020B0604020202020204" pitchFamily="34" charset="0"/>
              <a:buChar char="•"/>
              <a:defRPr/>
            </a:pPr>
            <a:r>
              <a:rPr lang="en-US" sz="1080">
                <a:solidFill>
                  <a:schemeClr val="tx1"/>
                </a:solidFill>
                <a:cs typeface="Segoe UI"/>
              </a:rPr>
              <a:t>Meeting full </a:t>
            </a:r>
            <a:r>
              <a:rPr lang="en-US" sz="1080">
                <a:solidFill>
                  <a:schemeClr val="tx1"/>
                </a:solidFill>
                <a:ea typeface="+mn-lt"/>
                <a:cs typeface="+mn-lt"/>
              </a:rPr>
              <a:t>screen (0.75)</a:t>
            </a:r>
          </a:p>
          <a:p>
            <a:pPr>
              <a:spcBef>
                <a:spcPts val="540"/>
              </a:spcBef>
              <a:spcAft>
                <a:spcPts val="270"/>
              </a:spcAft>
              <a:defRPr/>
            </a:pPr>
            <a:r>
              <a:rPr lang="en-US" sz="1440">
                <a:solidFill>
                  <a:schemeClr val="tx1"/>
                </a:solidFill>
                <a:latin typeface="+mj-lt"/>
                <a:ea typeface="+mn-lt"/>
                <a:cs typeface="+mn-lt"/>
              </a:rPr>
              <a:t>Static/dynamic pages – Edge (1 hour)</a:t>
            </a:r>
          </a:p>
          <a:p>
            <a:pPr marL="205740" indent="-137160">
              <a:spcAft>
                <a:spcPts val="270"/>
              </a:spcAft>
              <a:buFont typeface="Arial" panose="020B0604020202020204" pitchFamily="34" charset="0"/>
              <a:buChar char="•"/>
              <a:defRPr/>
            </a:pPr>
            <a:r>
              <a:rPr lang="en-US" sz="1080">
                <a:solidFill>
                  <a:schemeClr val="tx1"/>
                </a:solidFill>
                <a:cs typeface="Segoe UI"/>
              </a:rPr>
              <a:t>Idle (0.5) 0%</a:t>
            </a:r>
          </a:p>
          <a:p>
            <a:pPr marL="205740" indent="-137160">
              <a:spcAft>
                <a:spcPts val="540"/>
              </a:spcAft>
              <a:buFont typeface="Arial" panose="020B0604020202020204" pitchFamily="34" charset="0"/>
              <a:buChar char="•"/>
              <a:defRPr/>
            </a:pPr>
            <a:r>
              <a:rPr lang="en-US" sz="1080">
                <a:solidFill>
                  <a:schemeClr val="tx1"/>
                </a:solidFill>
                <a:cs typeface="Segoe UI"/>
              </a:rPr>
              <a:t>Web </a:t>
            </a:r>
            <a:r>
              <a:rPr lang="en-US" sz="1080">
                <a:solidFill>
                  <a:schemeClr val="tx1"/>
                </a:solidFill>
                <a:ea typeface="+mn-lt"/>
                <a:cs typeface="+mn-lt"/>
              </a:rPr>
              <a:t>browsing (0.5) </a:t>
            </a:r>
          </a:p>
          <a:p>
            <a:pPr>
              <a:spcBef>
                <a:spcPts val="540"/>
              </a:spcBef>
              <a:spcAft>
                <a:spcPts val="540"/>
              </a:spcAft>
              <a:defRPr/>
            </a:pPr>
            <a:r>
              <a:rPr lang="en-US" sz="1440">
                <a:solidFill>
                  <a:schemeClr val="tx1"/>
                </a:solidFill>
                <a:latin typeface="+mj-lt"/>
                <a:ea typeface="+mn-lt"/>
                <a:cs typeface="+mn-lt"/>
              </a:rPr>
              <a:t>Video streaming (1 hour)</a:t>
            </a:r>
          </a:p>
        </p:txBody>
      </p:sp>
      <p:sp>
        <p:nvSpPr>
          <p:cNvPr id="40" name="TextBox 39">
            <a:extLst>
              <a:ext uri="{FF2B5EF4-FFF2-40B4-BE49-F238E27FC236}">
                <a16:creationId xmlns:a16="http://schemas.microsoft.com/office/drawing/2014/main" id="{70CA71C6-E469-C4CB-4A3A-C5C5C420B966}"/>
              </a:ext>
            </a:extLst>
          </p:cNvPr>
          <p:cNvSpPr txBox="1">
            <a:spLocks/>
          </p:cNvSpPr>
          <p:nvPr/>
        </p:nvSpPr>
        <p:spPr>
          <a:xfrm>
            <a:off x="4527138" y="5792532"/>
            <a:ext cx="3140584" cy="304699"/>
          </a:xfrm>
          <a:prstGeom prst="rect">
            <a:avLst/>
          </a:prstGeom>
          <a:noFill/>
        </p:spPr>
        <p:txBody>
          <a:bodyPr wrap="square" lIns="82296" tIns="41148" rIns="82296" bIns="41148" rtlCol="0" anchor="t">
            <a:noAutofit/>
          </a:bodyPr>
          <a:lstStyle/>
          <a:p>
            <a:r>
              <a:rPr lang="en-US" sz="1440" b="1">
                <a:latin typeface="Segoe UI Semibold (Headings)"/>
                <a:cs typeface="Arial"/>
              </a:rPr>
              <a:t>1 x 4K @ 60 FPS</a:t>
            </a:r>
          </a:p>
        </p:txBody>
      </p:sp>
      <p:sp>
        <p:nvSpPr>
          <p:cNvPr id="5" name="Rectangle 4">
            <a:extLst>
              <a:ext uri="{FF2B5EF4-FFF2-40B4-BE49-F238E27FC236}">
                <a16:creationId xmlns:a16="http://schemas.microsoft.com/office/drawing/2014/main" id="{AE6A8113-D7AC-7457-3890-8FDC72141C80}"/>
              </a:ext>
            </a:extLst>
          </p:cNvPr>
          <p:cNvSpPr/>
          <p:nvPr/>
        </p:nvSpPr>
        <p:spPr bwMode="auto">
          <a:xfrm>
            <a:off x="7962614" y="1472544"/>
            <a:ext cx="2833008" cy="276999"/>
          </a:xfrm>
          <a:prstGeom prst="rect">
            <a:avLst/>
          </a:prstGeom>
          <a:noFill/>
          <a:ln w="50800">
            <a:noFill/>
            <a:miter lim="800000"/>
          </a:ln>
          <a:effectLst/>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839225">
              <a:defRPr/>
            </a:pPr>
            <a:r>
              <a:rPr lang="en-US">
                <a:solidFill>
                  <a:schemeClr val="accent1"/>
                </a:solidFill>
                <a:latin typeface="+mj-lt"/>
                <a:ea typeface="Segoe UI" pitchFamily="34" charset="0"/>
                <a:cs typeface="Segoe UI"/>
              </a:rPr>
              <a:t>Power/Creator</a:t>
            </a:r>
          </a:p>
        </p:txBody>
      </p:sp>
      <p:sp>
        <p:nvSpPr>
          <p:cNvPr id="8" name="Rectangle 7">
            <a:extLst>
              <a:ext uri="{FF2B5EF4-FFF2-40B4-BE49-F238E27FC236}">
                <a16:creationId xmlns:a16="http://schemas.microsoft.com/office/drawing/2014/main" id="{4220E057-CB1A-FF09-5E33-7D0D829A0C7D}"/>
              </a:ext>
            </a:extLst>
          </p:cNvPr>
          <p:cNvSpPr>
            <a:spLocks/>
          </p:cNvSpPr>
          <p:nvPr/>
        </p:nvSpPr>
        <p:spPr bwMode="auto">
          <a:xfrm>
            <a:off x="7962615" y="2013875"/>
            <a:ext cx="3513487" cy="3113160"/>
          </a:xfrm>
          <a:prstGeom prst="rect">
            <a:avLst/>
          </a:prstGeom>
          <a:noFill/>
          <a:ln w="50800">
            <a:noFill/>
            <a:miter lim="800000"/>
          </a:ln>
        </p:spPr>
        <p:style>
          <a:lnRef idx="0">
            <a:scrgbClr r="0" g="0" b="0"/>
          </a:lnRef>
          <a:fillRef idx="0">
            <a:scrgbClr r="0" g="0" b="0"/>
          </a:fillRef>
          <a:effectRef idx="0">
            <a:scrgbClr r="0" g="0" b="0"/>
          </a:effectRef>
          <a:fontRef idx="minor">
            <a:schemeClr val="lt1"/>
          </a:fontRef>
        </p:style>
        <p:txBody>
          <a:bodyPr rot="0" spcFirstLastPara="0" vert="horz" wrap="square" lIns="0" tIns="0" rIns="0" bIns="0" numCol="1" spcCol="0" rtlCol="0" fromWordArt="0" anchor="t"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spcAft>
                <a:spcPts val="270"/>
              </a:spcAft>
            </a:pPr>
            <a:r>
              <a:rPr lang="en-US" sz="1440">
                <a:solidFill>
                  <a:schemeClr val="tx1"/>
                </a:solidFill>
                <a:latin typeface="+mj-lt"/>
                <a:cs typeface="Segoe UI"/>
              </a:rPr>
              <a:t>Productivity (4 hours)</a:t>
            </a:r>
          </a:p>
          <a:p>
            <a:pPr marL="205740" indent="-137160">
              <a:spcAft>
                <a:spcPts val="270"/>
              </a:spcAft>
              <a:buFont typeface="Arial" panose="020B0604020202020204" pitchFamily="34" charset="0"/>
              <a:buChar char="•"/>
            </a:pPr>
            <a:r>
              <a:rPr lang="en-US" sz="1080">
                <a:solidFill>
                  <a:schemeClr val="tx1"/>
                </a:solidFill>
                <a:cs typeface="Segoe UI"/>
              </a:rPr>
              <a:t>Microsoft PowerPoint (0.5)</a:t>
            </a:r>
          </a:p>
          <a:p>
            <a:pPr marL="205740" indent="-137160">
              <a:spcAft>
                <a:spcPts val="270"/>
              </a:spcAft>
              <a:buFont typeface="Arial" panose="020B0604020202020204" pitchFamily="34" charset="0"/>
              <a:buChar char="•"/>
            </a:pPr>
            <a:r>
              <a:rPr lang="en-US" sz="1080">
                <a:solidFill>
                  <a:schemeClr val="tx1"/>
                </a:solidFill>
                <a:cs typeface="Segoe UI"/>
              </a:rPr>
              <a:t>Microsoft Excel (0.5)</a:t>
            </a:r>
          </a:p>
          <a:p>
            <a:pPr marL="205740" indent="-137160">
              <a:spcAft>
                <a:spcPts val="270"/>
              </a:spcAft>
              <a:buFont typeface="Arial" panose="020B0604020202020204" pitchFamily="34" charset="0"/>
              <a:buChar char="•"/>
            </a:pPr>
            <a:r>
              <a:rPr lang="en-US" sz="1080">
                <a:solidFill>
                  <a:schemeClr val="tx1"/>
                </a:solidFill>
                <a:cs typeface="Segoe UI"/>
              </a:rPr>
              <a:t>Microsoft Word (0.5)</a:t>
            </a:r>
          </a:p>
          <a:p>
            <a:pPr marL="205740" indent="-137160">
              <a:spcAft>
                <a:spcPts val="270"/>
              </a:spcAft>
              <a:buFont typeface="Arial" panose="020B0604020202020204" pitchFamily="34" charset="0"/>
              <a:buChar char="•"/>
            </a:pPr>
            <a:r>
              <a:rPr lang="en-US" sz="1080">
                <a:solidFill>
                  <a:schemeClr val="tx1"/>
                </a:solidFill>
                <a:cs typeface="Segoe UI"/>
              </a:rPr>
              <a:t>Autodesk (1) </a:t>
            </a:r>
          </a:p>
          <a:p>
            <a:pPr marL="205740" indent="-137160">
              <a:spcAft>
                <a:spcPts val="540"/>
              </a:spcAft>
              <a:buFont typeface="Arial" panose="020B0604020202020204" pitchFamily="34" charset="0"/>
              <a:buChar char="•"/>
            </a:pPr>
            <a:r>
              <a:rPr lang="en-US" sz="1080">
                <a:solidFill>
                  <a:schemeClr val="tx1"/>
                </a:solidFill>
                <a:latin typeface="+mj-lt"/>
                <a:cs typeface="Segoe UI"/>
              </a:rPr>
              <a:t>Android Studio (1.5)</a:t>
            </a:r>
          </a:p>
          <a:p>
            <a:pPr>
              <a:spcBef>
                <a:spcPts val="540"/>
              </a:spcBef>
              <a:spcAft>
                <a:spcPts val="270"/>
              </a:spcAft>
            </a:pPr>
            <a:r>
              <a:rPr lang="en-US" sz="1440">
                <a:solidFill>
                  <a:schemeClr val="tx1"/>
                </a:solidFill>
                <a:latin typeface="+mj-lt"/>
                <a:cs typeface="Segoe UI"/>
              </a:rPr>
              <a:t>Teams (1 hours)</a:t>
            </a:r>
          </a:p>
          <a:p>
            <a:pPr marL="205740" indent="-137160">
              <a:spcAft>
                <a:spcPts val="270"/>
              </a:spcAft>
              <a:buFont typeface="Arial" panose="020B0604020202020204" pitchFamily="34" charset="0"/>
              <a:buChar char="•"/>
            </a:pPr>
            <a:r>
              <a:rPr lang="en-US" sz="1080">
                <a:solidFill>
                  <a:schemeClr val="tx1"/>
                </a:solidFill>
                <a:cs typeface="Segoe UI"/>
              </a:rPr>
              <a:t>Meeting windowed (0.5) </a:t>
            </a:r>
          </a:p>
          <a:p>
            <a:pPr marL="205740" indent="-137160">
              <a:spcAft>
                <a:spcPts val="540"/>
              </a:spcAft>
              <a:buFont typeface="Arial" panose="020B0604020202020204" pitchFamily="34" charset="0"/>
              <a:buChar char="•"/>
            </a:pPr>
            <a:r>
              <a:rPr lang="en-US" sz="1080">
                <a:solidFill>
                  <a:schemeClr val="tx1"/>
                </a:solidFill>
                <a:cs typeface="Segoe UI"/>
              </a:rPr>
              <a:t>Meeting full screen (0.5)</a:t>
            </a:r>
          </a:p>
          <a:p>
            <a:pPr>
              <a:spcBef>
                <a:spcPts val="540"/>
              </a:spcBef>
              <a:spcAft>
                <a:spcPts val="270"/>
              </a:spcAft>
            </a:pPr>
            <a:r>
              <a:rPr lang="en-US" sz="1440">
                <a:solidFill>
                  <a:schemeClr val="tx1"/>
                </a:solidFill>
                <a:latin typeface="+mj-lt"/>
                <a:cs typeface="Segoe UI"/>
              </a:rPr>
              <a:t>Static/dynamic pages – Edge (1.5 hours)</a:t>
            </a:r>
          </a:p>
          <a:p>
            <a:pPr marL="205740" indent="-137160">
              <a:spcAft>
                <a:spcPts val="270"/>
              </a:spcAft>
              <a:buFont typeface="Arial" panose="020B0604020202020204" pitchFamily="34" charset="0"/>
              <a:buChar char="•"/>
            </a:pPr>
            <a:r>
              <a:rPr lang="en-US" sz="1080">
                <a:solidFill>
                  <a:schemeClr val="tx1"/>
                </a:solidFill>
                <a:cs typeface="Segoe UI"/>
              </a:rPr>
              <a:t>Idle (0.75) 0%</a:t>
            </a:r>
          </a:p>
          <a:p>
            <a:pPr marL="205740" indent="-137160">
              <a:spcAft>
                <a:spcPts val="540"/>
              </a:spcAft>
              <a:buFont typeface="Arial" panose="020B0604020202020204" pitchFamily="34" charset="0"/>
              <a:buChar char="•"/>
            </a:pPr>
            <a:r>
              <a:rPr lang="en-US" sz="1080">
                <a:solidFill>
                  <a:schemeClr val="tx1"/>
                </a:solidFill>
                <a:cs typeface="Segoe UI"/>
              </a:rPr>
              <a:t>Web browsing (0.75)</a:t>
            </a:r>
          </a:p>
          <a:p>
            <a:pPr>
              <a:spcBef>
                <a:spcPts val="540"/>
              </a:spcBef>
              <a:spcAft>
                <a:spcPts val="540"/>
              </a:spcAft>
            </a:pPr>
            <a:r>
              <a:rPr lang="en-US" sz="1440">
                <a:solidFill>
                  <a:schemeClr val="tx1"/>
                </a:solidFill>
                <a:latin typeface="+mj-lt"/>
                <a:cs typeface="Segoe UI"/>
              </a:rPr>
              <a:t>Video streaming (1.5 hours)</a:t>
            </a:r>
          </a:p>
        </p:txBody>
      </p:sp>
      <p:sp>
        <p:nvSpPr>
          <p:cNvPr id="41" name="TextBox 40">
            <a:extLst>
              <a:ext uri="{FF2B5EF4-FFF2-40B4-BE49-F238E27FC236}">
                <a16:creationId xmlns:a16="http://schemas.microsoft.com/office/drawing/2014/main" id="{F3497965-E5A4-BC17-C392-E73E75DAA61D}"/>
              </a:ext>
            </a:extLst>
          </p:cNvPr>
          <p:cNvSpPr txBox="1">
            <a:spLocks/>
          </p:cNvSpPr>
          <p:nvPr/>
        </p:nvSpPr>
        <p:spPr>
          <a:xfrm>
            <a:off x="7914609" y="5792532"/>
            <a:ext cx="3140584" cy="304699"/>
          </a:xfrm>
          <a:prstGeom prst="rect">
            <a:avLst/>
          </a:prstGeom>
          <a:noFill/>
        </p:spPr>
        <p:txBody>
          <a:bodyPr wrap="square" lIns="82296" tIns="41148" rIns="82296" bIns="41148" rtlCol="0" anchor="t">
            <a:noAutofit/>
          </a:bodyPr>
          <a:lstStyle/>
          <a:p>
            <a:r>
              <a:rPr lang="en-US" sz="1440" b="1">
                <a:latin typeface="Segoe UI Semibold (Headings)"/>
                <a:cs typeface="Arial"/>
              </a:rPr>
              <a:t>2 x 4K @ 60 FPS</a:t>
            </a:r>
          </a:p>
        </p:txBody>
      </p:sp>
      <p:sp>
        <p:nvSpPr>
          <p:cNvPr id="12" name="Footer Placeholder 4">
            <a:extLst>
              <a:ext uri="{FF2B5EF4-FFF2-40B4-BE49-F238E27FC236}">
                <a16:creationId xmlns:a16="http://schemas.microsoft.com/office/drawing/2014/main" id="{49A6FD73-EBF0-B9E2-CF25-6D9419149449}"/>
              </a:ext>
            </a:extLst>
          </p:cNvPr>
          <p:cNvSpPr>
            <a:spLocks noGrp="1"/>
          </p:cNvSpPr>
          <p:nvPr>
            <p:ph type="ftr" sz="quarter" idx="3"/>
          </p:nvPr>
        </p:nvSpPr>
        <p:spPr>
          <a:xfrm>
            <a:off x="441961" y="5433168"/>
            <a:ext cx="3086100" cy="174202"/>
          </a:xfrm>
          <a:prstGeom prst="rect">
            <a:avLst/>
          </a:prstGeom>
        </p:spPr>
        <p:txBody>
          <a:bodyPr vert="horz" lIns="0" tIns="45720" rIns="0" bIns="45720" rtlCol="0" anchor="ctr"/>
          <a:lstStyle>
            <a:defPPr>
              <a:defRPr lang="en-US"/>
            </a:defPPr>
            <a:lvl1pPr marL="0" algn="l" defTabSz="457200" rtl="0" eaLnBrk="1" latinLnBrk="0" hangingPunct="1">
              <a:defRPr sz="6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Microsoft Confidential</a:t>
            </a:r>
            <a:endParaRPr lang="en-US" sz="1260"/>
          </a:p>
        </p:txBody>
      </p:sp>
    </p:spTree>
    <p:extLst>
      <p:ext uri="{BB962C8B-B14F-4D97-AF65-F5344CB8AC3E}">
        <p14:creationId xmlns:p14="http://schemas.microsoft.com/office/powerpoint/2010/main" val="2722384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2F0157-3EDC-FAAF-37C2-91DA0AE10E47}"/>
            </a:ext>
          </a:extLst>
        </p:cNvPr>
        <p:cNvGrpSpPr/>
        <p:nvPr/>
      </p:nvGrpSpPr>
      <p:grpSpPr>
        <a:xfrm>
          <a:off x="0" y="0"/>
          <a:ext cx="0" cy="0"/>
          <a:chOff x="0" y="0"/>
          <a:chExt cx="0" cy="0"/>
        </a:xfrm>
      </p:grpSpPr>
      <p:pic>
        <p:nvPicPr>
          <p:cNvPr id="4" name="Picture 3" descr="A logo for a company&#10;&#10;AI-generated content may be incorrect.">
            <a:extLst>
              <a:ext uri="{FF2B5EF4-FFF2-40B4-BE49-F238E27FC236}">
                <a16:creationId xmlns:a16="http://schemas.microsoft.com/office/drawing/2014/main" id="{98B651A9-04A3-AF87-ECE1-EE799CEA06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89020" y="922020"/>
            <a:ext cx="5013960" cy="5013960"/>
          </a:xfrm>
          <a:prstGeom prst="rect">
            <a:avLst/>
          </a:prstGeom>
        </p:spPr>
      </p:pic>
    </p:spTree>
    <p:extLst>
      <p:ext uri="{BB962C8B-B14F-4D97-AF65-F5344CB8AC3E}">
        <p14:creationId xmlns:p14="http://schemas.microsoft.com/office/powerpoint/2010/main" val="33803480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13441-96E0-7204-FD4E-3F2A8A924C29}"/>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E443B24-3A58-068F-6944-6B2880944A09}"/>
              </a:ext>
            </a:extLst>
          </p:cNvPr>
          <p:cNvSpPr>
            <a:spLocks noGrp="1"/>
          </p:cNvSpPr>
          <p:nvPr>
            <p:ph idx="1"/>
          </p:nvPr>
        </p:nvSpPr>
        <p:spPr>
          <a:xfrm>
            <a:off x="1190159" y="2170892"/>
            <a:ext cx="4590283" cy="3160748"/>
          </a:xfrm>
        </p:spPr>
        <p:txBody>
          <a:bodyPr anchor="ctr">
            <a:normAutofit/>
          </a:bodyPr>
          <a:lstStyle/>
          <a:p>
            <a:pPr marL="0" indent="0">
              <a:buNone/>
            </a:pPr>
            <a:r>
              <a:rPr lang="en-US" sz="3240" dirty="0"/>
              <a:t>a new and unique</a:t>
            </a:r>
          </a:p>
          <a:p>
            <a:pPr marL="0" indent="0">
              <a:buNone/>
            </a:pPr>
            <a:r>
              <a:rPr lang="en-US" sz="3240" dirty="0"/>
              <a:t>Open Source </a:t>
            </a:r>
          </a:p>
          <a:p>
            <a:pPr marL="0" indent="0">
              <a:buNone/>
            </a:pPr>
            <a:r>
              <a:rPr lang="en-US" sz="3240" dirty="0"/>
              <a:t>Benchmark Solution for </a:t>
            </a:r>
          </a:p>
          <a:p>
            <a:pPr marL="0" indent="0">
              <a:buNone/>
            </a:pPr>
            <a:r>
              <a:rPr lang="en-US" sz="3240" dirty="0"/>
              <a:t>User Experience</a:t>
            </a:r>
            <a:endParaRPr lang="en-NL" sz="3240" dirty="0"/>
          </a:p>
        </p:txBody>
      </p:sp>
      <p:pic>
        <p:nvPicPr>
          <p:cNvPr id="2" name="Picture 1" descr="A logo for a company&#10;&#10;AI-generated content may be incorrect.">
            <a:extLst>
              <a:ext uri="{FF2B5EF4-FFF2-40B4-BE49-F238E27FC236}">
                <a16:creationId xmlns:a16="http://schemas.microsoft.com/office/drawing/2014/main" id="{33225A9F-5CD0-3AD4-429B-8B281E004A28}"/>
              </a:ext>
            </a:extLst>
          </p:cNvPr>
          <p:cNvPicPr>
            <a:picLocks noChangeAspect="1"/>
          </p:cNvPicPr>
          <p:nvPr/>
        </p:nvPicPr>
        <p:blipFill>
          <a:blip r:embed="rId2">
            <a:extLst>
              <a:ext uri="{28A0092B-C50C-407E-A947-70E740481C1C}">
                <a14:useLocalDpi xmlns:a14="http://schemas.microsoft.com/office/drawing/2010/main" val="0"/>
              </a:ext>
            </a:extLst>
          </a:blip>
          <a:srcRect r="4" b="3065"/>
          <a:stretch/>
        </p:blipFill>
        <p:spPr>
          <a:xfrm>
            <a:off x="6059654" y="928345"/>
            <a:ext cx="4943039" cy="4791728"/>
          </a:xfrm>
          <a:prstGeom prst="rect">
            <a:avLst/>
          </a:prstGeom>
        </p:spPr>
      </p:pic>
    </p:spTree>
    <p:extLst>
      <p:ext uri="{BB962C8B-B14F-4D97-AF65-F5344CB8AC3E}">
        <p14:creationId xmlns:p14="http://schemas.microsoft.com/office/powerpoint/2010/main" val="413400745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160467-B50A-00D6-5B94-0EAE9E85348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63AB3E-DD36-F873-F91A-300D3F346A51}"/>
              </a:ext>
            </a:extLst>
          </p:cNvPr>
          <p:cNvSpPr>
            <a:spLocks noGrp="1"/>
          </p:cNvSpPr>
          <p:nvPr>
            <p:ph type="title"/>
          </p:nvPr>
        </p:nvSpPr>
        <p:spPr/>
        <p:txBody>
          <a:bodyPr/>
          <a:lstStyle/>
          <a:p>
            <a:r>
              <a:rPr lang="en-US" dirty="0" err="1"/>
              <a:t>Obux’s</a:t>
            </a:r>
            <a:r>
              <a:rPr lang="en-US" dirty="0"/>
              <a:t> mission</a:t>
            </a:r>
            <a:endParaRPr lang="en-NL" dirty="0"/>
          </a:p>
        </p:txBody>
      </p:sp>
      <p:sp>
        <p:nvSpPr>
          <p:cNvPr id="3" name="Content Placeholder 2">
            <a:extLst>
              <a:ext uri="{FF2B5EF4-FFF2-40B4-BE49-F238E27FC236}">
                <a16:creationId xmlns:a16="http://schemas.microsoft.com/office/drawing/2014/main" id="{4132E16E-42B4-7DEB-BAF7-D6D5DC7C9A15}"/>
              </a:ext>
            </a:extLst>
          </p:cNvPr>
          <p:cNvSpPr>
            <a:spLocks noGrp="1"/>
          </p:cNvSpPr>
          <p:nvPr>
            <p:ph idx="1"/>
          </p:nvPr>
        </p:nvSpPr>
        <p:spPr/>
        <p:txBody>
          <a:bodyPr/>
          <a:lstStyle/>
          <a:p>
            <a:pPr marL="0" indent="0">
              <a:buNone/>
            </a:pPr>
            <a:r>
              <a:rPr lang="en-US" dirty="0"/>
              <a:t>Establish an  Open Standard Benchmark for User Experience</a:t>
            </a:r>
          </a:p>
          <a:p>
            <a:r>
              <a:rPr lang="en-US" dirty="0"/>
              <a:t>Open source, well-documented, non-profit foundation</a:t>
            </a:r>
          </a:p>
          <a:p>
            <a:r>
              <a:rPr lang="en-US" dirty="0"/>
              <a:t>Super easy to use</a:t>
            </a:r>
          </a:p>
          <a:p>
            <a:r>
              <a:rPr lang="en-US" dirty="0"/>
              <a:t>Standalone and expandable</a:t>
            </a:r>
          </a:p>
          <a:p>
            <a:r>
              <a:rPr lang="en-US" dirty="0"/>
              <a:t>Robust and future proof</a:t>
            </a:r>
          </a:p>
          <a:p>
            <a:r>
              <a:rPr lang="en-US" dirty="0"/>
              <a:t>Community-driven</a:t>
            </a:r>
          </a:p>
          <a:p>
            <a:endParaRPr lang="en-US" dirty="0"/>
          </a:p>
          <a:p>
            <a:endParaRPr lang="en-NL" dirty="0"/>
          </a:p>
        </p:txBody>
      </p:sp>
      <p:pic>
        <p:nvPicPr>
          <p:cNvPr id="6" name="Picture 5" descr="A blue logo with a black background&#10;&#10;AI-generated content may be incorrect.">
            <a:extLst>
              <a:ext uri="{FF2B5EF4-FFF2-40B4-BE49-F238E27FC236}">
                <a16:creationId xmlns:a16="http://schemas.microsoft.com/office/drawing/2014/main" id="{F9D9975E-F4E8-5247-EE19-7FCE99D80EC8}"/>
              </a:ext>
            </a:extLst>
          </p:cNvPr>
          <p:cNvPicPr>
            <a:picLocks noChangeAspect="1"/>
          </p:cNvPicPr>
          <p:nvPr/>
        </p:nvPicPr>
        <p:blipFill>
          <a:blip r:embed="rId2">
            <a:extLst>
              <a:ext uri="{28A0092B-C50C-407E-A947-70E740481C1C}">
                <a14:useLocalDpi xmlns:a14="http://schemas.microsoft.com/office/drawing/2010/main" val="0"/>
              </a:ext>
            </a:extLst>
          </a:blip>
          <a:srcRect l="26819" t="13386" r="23842" b="31470"/>
          <a:stretch/>
        </p:blipFill>
        <p:spPr>
          <a:xfrm>
            <a:off x="10697659" y="5543817"/>
            <a:ext cx="749177" cy="837314"/>
          </a:xfrm>
          <a:prstGeom prst="rect">
            <a:avLst/>
          </a:prstGeom>
        </p:spPr>
      </p:pic>
    </p:spTree>
    <p:extLst>
      <p:ext uri="{BB962C8B-B14F-4D97-AF65-F5344CB8AC3E}">
        <p14:creationId xmlns:p14="http://schemas.microsoft.com/office/powerpoint/2010/main" val="315175945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CCE0A-CAC7-6BD7-4184-0B582AEBC6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E78C02A-24B2-4231-1AF2-4C7F51AA29B9}"/>
              </a:ext>
            </a:extLst>
          </p:cNvPr>
          <p:cNvSpPr>
            <a:spLocks noGrp="1"/>
          </p:cNvSpPr>
          <p:nvPr>
            <p:ph type="title"/>
          </p:nvPr>
        </p:nvSpPr>
        <p:spPr/>
        <p:txBody>
          <a:bodyPr/>
          <a:lstStyle/>
          <a:p>
            <a:r>
              <a:rPr lang="en-US" dirty="0"/>
              <a:t>Shape the product – Work together!</a:t>
            </a:r>
          </a:p>
        </p:txBody>
      </p:sp>
      <p:sp>
        <p:nvSpPr>
          <p:cNvPr id="3" name="Content Placeholder 2">
            <a:extLst>
              <a:ext uri="{FF2B5EF4-FFF2-40B4-BE49-F238E27FC236}">
                <a16:creationId xmlns:a16="http://schemas.microsoft.com/office/drawing/2014/main" id="{18DE934A-4276-F24D-E5DA-9C8224266005}"/>
              </a:ext>
            </a:extLst>
          </p:cNvPr>
          <p:cNvSpPr>
            <a:spLocks noGrp="1"/>
          </p:cNvSpPr>
          <p:nvPr>
            <p:ph idx="1"/>
          </p:nvPr>
        </p:nvSpPr>
        <p:spPr/>
        <p:txBody>
          <a:bodyPr vert="horz" lIns="82296" tIns="41148" rIns="82296" bIns="41148" rtlCol="0" anchor="t">
            <a:normAutofit/>
          </a:bodyPr>
          <a:lstStyle/>
          <a:p>
            <a:r>
              <a:rPr lang="en-US" dirty="0"/>
              <a:t>Try Now @ www.obux.it</a:t>
            </a:r>
          </a:p>
          <a:p>
            <a:r>
              <a:rPr lang="en-US" dirty="0"/>
              <a:t>feedback@obux.it</a:t>
            </a:r>
          </a:p>
          <a:p>
            <a:r>
              <a:rPr lang="en-US" dirty="0"/>
              <a:t>Participate and / or partner? ruben@obux.it</a:t>
            </a:r>
          </a:p>
          <a:p>
            <a:endParaRPr lang="en-US" dirty="0"/>
          </a:p>
        </p:txBody>
      </p:sp>
      <p:pic>
        <p:nvPicPr>
          <p:cNvPr id="4" name="Picture 3" descr="A blue logo with a black background&#10;&#10;AI-generated content may be incorrect.">
            <a:extLst>
              <a:ext uri="{FF2B5EF4-FFF2-40B4-BE49-F238E27FC236}">
                <a16:creationId xmlns:a16="http://schemas.microsoft.com/office/drawing/2014/main" id="{050840A6-0336-CB38-51F7-349C480BB215}"/>
              </a:ext>
            </a:extLst>
          </p:cNvPr>
          <p:cNvPicPr>
            <a:picLocks noChangeAspect="1"/>
          </p:cNvPicPr>
          <p:nvPr/>
        </p:nvPicPr>
        <p:blipFill>
          <a:blip r:embed="rId2">
            <a:extLst>
              <a:ext uri="{28A0092B-C50C-407E-A947-70E740481C1C}">
                <a14:useLocalDpi xmlns:a14="http://schemas.microsoft.com/office/drawing/2010/main" val="0"/>
              </a:ext>
            </a:extLst>
          </a:blip>
          <a:srcRect l="26819" t="13386" r="23842" b="31470"/>
          <a:stretch/>
        </p:blipFill>
        <p:spPr>
          <a:xfrm>
            <a:off x="10697659" y="5543817"/>
            <a:ext cx="749177" cy="837314"/>
          </a:xfrm>
          <a:prstGeom prst="rect">
            <a:avLst/>
          </a:prstGeom>
        </p:spPr>
      </p:pic>
    </p:spTree>
    <p:extLst>
      <p:ext uri="{BB962C8B-B14F-4D97-AF65-F5344CB8AC3E}">
        <p14:creationId xmlns:p14="http://schemas.microsoft.com/office/powerpoint/2010/main" val="235467664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C60AB1-98AB-8520-D5F3-67D7A37084CC}"/>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9CF95A9F-B1C6-A656-4F09-6D9DEE6C9A61}"/>
              </a:ext>
            </a:extLst>
          </p:cNvPr>
          <p:cNvPicPr>
            <a:picLocks noChangeAspect="1" noChangeArrowheads="1"/>
          </p:cNvPicPr>
          <p:nvPr/>
        </p:nvPicPr>
        <p:blipFill>
          <a:blip r:embed="rId3">
            <a:duotone>
              <a:schemeClr val="bg2">
                <a:shade val="45000"/>
                <a:satMod val="135000"/>
              </a:schemeClr>
              <a:prstClr val="white"/>
            </a:duotone>
            <a:alphaModFix amt="55000"/>
            <a:extLst>
              <a:ext uri="{28A0092B-C50C-407E-A947-70E740481C1C}">
                <a14:useLocalDpi xmlns:a14="http://schemas.microsoft.com/office/drawing/2010/main" val="0"/>
              </a:ext>
            </a:extLst>
          </a:blip>
          <a:srcRect t="4106" b="27960"/>
          <a:stretch>
            <a:fillRect/>
          </a:stretch>
        </p:blipFill>
        <p:spPr bwMode="auto">
          <a:xfrm>
            <a:off x="609624" y="12"/>
            <a:ext cx="10972776" cy="6857988"/>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9DFA0BA7-3593-E3DE-9C80-40DE4650F349}"/>
              </a:ext>
            </a:extLst>
          </p:cNvPr>
          <p:cNvSpPr txBox="1">
            <a:spLocks/>
          </p:cNvSpPr>
          <p:nvPr/>
        </p:nvSpPr>
        <p:spPr>
          <a:xfrm>
            <a:off x="1859279" y="2884236"/>
            <a:ext cx="8473442" cy="1089528"/>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1097280">
              <a:spcAft>
                <a:spcPts val="720"/>
              </a:spcAft>
            </a:pPr>
            <a:r>
              <a:rPr lang="en-GB" sz="4800" dirty="0"/>
              <a:t>QA</a:t>
            </a:r>
            <a:endParaRPr lang="en-US" sz="4800" b="1" dirty="0">
              <a:solidFill>
                <a:schemeClr val="tx1">
                  <a:lumMod val="75000"/>
                  <a:lumOff val="25000"/>
                </a:schemeClr>
              </a:solidFill>
            </a:endParaRPr>
          </a:p>
        </p:txBody>
      </p:sp>
    </p:spTree>
    <p:extLst>
      <p:ext uri="{BB962C8B-B14F-4D97-AF65-F5344CB8AC3E}">
        <p14:creationId xmlns:p14="http://schemas.microsoft.com/office/powerpoint/2010/main" val="15255991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4DD09B-25EB-32EA-2095-B4C8AA89B026}"/>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6C50F1ED-261B-9410-F89B-2658980BF3B6}"/>
              </a:ext>
            </a:extLst>
          </p:cNvPr>
          <p:cNvPicPr>
            <a:picLocks noChangeAspect="1" noChangeArrowheads="1"/>
          </p:cNvPicPr>
          <p:nvPr/>
        </p:nvPicPr>
        <p:blipFill>
          <a:blip r:embed="rId3">
            <a:duotone>
              <a:schemeClr val="bg2">
                <a:shade val="45000"/>
                <a:satMod val="135000"/>
              </a:schemeClr>
              <a:prstClr val="white"/>
            </a:duotone>
            <a:alphaModFix amt="55000"/>
            <a:extLst>
              <a:ext uri="{28A0092B-C50C-407E-A947-70E740481C1C}">
                <a14:useLocalDpi xmlns:a14="http://schemas.microsoft.com/office/drawing/2010/main" val="0"/>
              </a:ext>
            </a:extLst>
          </a:blip>
          <a:srcRect t="4106" b="27960"/>
          <a:stretch>
            <a:fillRect/>
          </a:stretch>
        </p:blipFill>
        <p:spPr bwMode="auto">
          <a:xfrm>
            <a:off x="609624" y="12"/>
            <a:ext cx="10972776" cy="6857988"/>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6DE54BD8-6F82-8087-F03C-47A9294A3D88}"/>
              </a:ext>
            </a:extLst>
          </p:cNvPr>
          <p:cNvSpPr txBox="1">
            <a:spLocks/>
          </p:cNvSpPr>
          <p:nvPr/>
        </p:nvSpPr>
        <p:spPr>
          <a:xfrm>
            <a:off x="1859279" y="2884236"/>
            <a:ext cx="8473442" cy="1089528"/>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1097280">
              <a:spcAft>
                <a:spcPts val="720"/>
              </a:spcAft>
            </a:pPr>
            <a:r>
              <a:rPr lang="en-GB" sz="4800" dirty="0"/>
              <a:t>Thank you</a:t>
            </a:r>
            <a:endParaRPr lang="en-US" sz="4800" b="1" dirty="0">
              <a:solidFill>
                <a:schemeClr val="tx1">
                  <a:lumMod val="75000"/>
                  <a:lumOff val="25000"/>
                </a:schemeClr>
              </a:solidFill>
            </a:endParaRPr>
          </a:p>
        </p:txBody>
      </p:sp>
    </p:spTree>
    <p:extLst>
      <p:ext uri="{BB962C8B-B14F-4D97-AF65-F5344CB8AC3E}">
        <p14:creationId xmlns:p14="http://schemas.microsoft.com/office/powerpoint/2010/main" val="50211654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5920CA-64EB-9215-41B7-97989E109A13}"/>
            </a:ext>
          </a:extLst>
        </p:cNvPr>
        <p:cNvGrpSpPr/>
        <p:nvPr/>
      </p:nvGrpSpPr>
      <p:grpSpPr>
        <a:xfrm>
          <a:off x="0" y="0"/>
          <a:ext cx="0" cy="0"/>
          <a:chOff x="0" y="0"/>
          <a:chExt cx="0" cy="0"/>
        </a:xfrm>
      </p:grpSpPr>
      <p:sp>
        <p:nvSpPr>
          <p:cNvPr id="2" name="Titel 1">
            <a:extLst>
              <a:ext uri="{FF2B5EF4-FFF2-40B4-BE49-F238E27FC236}">
                <a16:creationId xmlns:a16="http://schemas.microsoft.com/office/drawing/2014/main" id="{DE58D544-C10A-DDAC-ADC8-19948BE47E18}"/>
              </a:ext>
            </a:extLst>
          </p:cNvPr>
          <p:cNvSpPr>
            <a:spLocks noGrp="1"/>
          </p:cNvSpPr>
          <p:nvPr>
            <p:ph type="ctrTitle"/>
          </p:nvPr>
        </p:nvSpPr>
        <p:spPr>
          <a:xfrm>
            <a:off x="732938" y="-1875115"/>
            <a:ext cx="10726124" cy="2667013"/>
          </a:xfrm>
        </p:spPr>
        <p:txBody>
          <a:bodyPr>
            <a:normAutofit/>
          </a:bodyPr>
          <a:lstStyle/>
          <a:p>
            <a:r>
              <a:rPr lang="da-DK" sz="4800" b="1" dirty="0">
                <a:latin typeface="Altivo Regular" panose="020B0000000000000000" pitchFamily="34" charset="77"/>
              </a:rPr>
              <a:t>THANK YOU TO OUR SPONSORS</a:t>
            </a:r>
          </a:p>
        </p:txBody>
      </p:sp>
      <p:pic>
        <p:nvPicPr>
          <p:cNvPr id="1026" name="Picture 2">
            <a:extLst>
              <a:ext uri="{FF2B5EF4-FFF2-40B4-BE49-F238E27FC236}">
                <a16:creationId xmlns:a16="http://schemas.microsoft.com/office/drawing/2014/main" id="{A6E4A3B6-B094-982C-C245-7EBB357D20C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42926" y="5332664"/>
            <a:ext cx="1470748" cy="1353449"/>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77DFF05F-A082-D13B-305D-2A5F515F013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68686" y="1107065"/>
            <a:ext cx="1997321" cy="349896"/>
          </a:xfrm>
          <a:prstGeom prst="rect">
            <a:avLst/>
          </a:prstGeom>
        </p:spPr>
      </p:pic>
      <p:pic>
        <p:nvPicPr>
          <p:cNvPr id="7" name="Billede 6">
            <a:extLst>
              <a:ext uri="{FF2B5EF4-FFF2-40B4-BE49-F238E27FC236}">
                <a16:creationId xmlns:a16="http://schemas.microsoft.com/office/drawing/2014/main" id="{8015B92C-8D29-5396-DAC9-5372F56C2516}"/>
              </a:ext>
            </a:extLst>
          </p:cNvPr>
          <p:cNvPicPr>
            <a:picLocks noChangeAspect="1"/>
          </p:cNvPicPr>
          <p:nvPr/>
        </p:nvPicPr>
        <p:blipFill>
          <a:blip r:embed="rId6"/>
          <a:stretch>
            <a:fillRect/>
          </a:stretch>
        </p:blipFill>
        <p:spPr>
          <a:xfrm>
            <a:off x="8450480" y="1016185"/>
            <a:ext cx="2053288" cy="645210"/>
          </a:xfrm>
          <a:prstGeom prst="rect">
            <a:avLst/>
          </a:prstGeom>
        </p:spPr>
      </p:pic>
      <p:pic>
        <p:nvPicPr>
          <p:cNvPr id="11" name="Billede 10">
            <a:extLst>
              <a:ext uri="{FF2B5EF4-FFF2-40B4-BE49-F238E27FC236}">
                <a16:creationId xmlns:a16="http://schemas.microsoft.com/office/drawing/2014/main" id="{D9A7BB45-9A2C-4C80-3F7F-447382EE8876}"/>
              </a:ext>
            </a:extLst>
          </p:cNvPr>
          <p:cNvPicPr>
            <a:picLocks noChangeAspect="1"/>
          </p:cNvPicPr>
          <p:nvPr/>
        </p:nvPicPr>
        <p:blipFill>
          <a:blip r:embed="rId7"/>
          <a:stretch>
            <a:fillRect/>
          </a:stretch>
        </p:blipFill>
        <p:spPr>
          <a:xfrm>
            <a:off x="1305340" y="3451903"/>
            <a:ext cx="1924013" cy="372778"/>
          </a:xfrm>
          <a:prstGeom prst="rect">
            <a:avLst/>
          </a:prstGeom>
        </p:spPr>
      </p:pic>
      <p:pic>
        <p:nvPicPr>
          <p:cNvPr id="13" name="Billede 12">
            <a:extLst>
              <a:ext uri="{FF2B5EF4-FFF2-40B4-BE49-F238E27FC236}">
                <a16:creationId xmlns:a16="http://schemas.microsoft.com/office/drawing/2014/main" id="{2C526953-A676-8379-F607-960602C68D39}"/>
              </a:ext>
            </a:extLst>
          </p:cNvPr>
          <p:cNvPicPr>
            <a:picLocks noChangeAspect="1"/>
          </p:cNvPicPr>
          <p:nvPr/>
        </p:nvPicPr>
        <p:blipFill>
          <a:blip r:embed="rId8"/>
          <a:stretch>
            <a:fillRect/>
          </a:stretch>
        </p:blipFill>
        <p:spPr>
          <a:xfrm>
            <a:off x="3957833" y="3504961"/>
            <a:ext cx="2138166" cy="346991"/>
          </a:xfrm>
          <a:prstGeom prst="rect">
            <a:avLst/>
          </a:prstGeom>
        </p:spPr>
      </p:pic>
      <p:pic>
        <p:nvPicPr>
          <p:cNvPr id="17" name="Billede 16">
            <a:extLst>
              <a:ext uri="{FF2B5EF4-FFF2-40B4-BE49-F238E27FC236}">
                <a16:creationId xmlns:a16="http://schemas.microsoft.com/office/drawing/2014/main" id="{8637AC67-CF75-B270-1E9D-4084E6AD943C}"/>
              </a:ext>
            </a:extLst>
          </p:cNvPr>
          <p:cNvPicPr>
            <a:picLocks noChangeAspect="1"/>
          </p:cNvPicPr>
          <p:nvPr/>
        </p:nvPicPr>
        <p:blipFill>
          <a:blip r:embed="rId9"/>
          <a:stretch>
            <a:fillRect/>
          </a:stretch>
        </p:blipFill>
        <p:spPr>
          <a:xfrm>
            <a:off x="6824479" y="3492067"/>
            <a:ext cx="1924013" cy="292450"/>
          </a:xfrm>
          <a:prstGeom prst="rect">
            <a:avLst/>
          </a:prstGeom>
        </p:spPr>
      </p:pic>
      <p:pic>
        <p:nvPicPr>
          <p:cNvPr id="19" name="Billede 18">
            <a:extLst>
              <a:ext uri="{FF2B5EF4-FFF2-40B4-BE49-F238E27FC236}">
                <a16:creationId xmlns:a16="http://schemas.microsoft.com/office/drawing/2014/main" id="{8CD49D45-5CE3-48B7-071D-CD9C193BF665}"/>
              </a:ext>
            </a:extLst>
          </p:cNvPr>
          <p:cNvPicPr>
            <a:picLocks noChangeAspect="1"/>
          </p:cNvPicPr>
          <p:nvPr/>
        </p:nvPicPr>
        <p:blipFill>
          <a:blip r:embed="rId10"/>
          <a:stretch>
            <a:fillRect/>
          </a:stretch>
        </p:blipFill>
        <p:spPr>
          <a:xfrm>
            <a:off x="6979756" y="4404186"/>
            <a:ext cx="1084950" cy="656998"/>
          </a:xfrm>
          <a:prstGeom prst="rect">
            <a:avLst/>
          </a:prstGeom>
        </p:spPr>
      </p:pic>
      <p:pic>
        <p:nvPicPr>
          <p:cNvPr id="21" name="Billede 20">
            <a:extLst>
              <a:ext uri="{FF2B5EF4-FFF2-40B4-BE49-F238E27FC236}">
                <a16:creationId xmlns:a16="http://schemas.microsoft.com/office/drawing/2014/main" id="{FDB93F56-4EB4-26E2-E28D-721DC7B8495E}"/>
              </a:ext>
            </a:extLst>
          </p:cNvPr>
          <p:cNvPicPr>
            <a:picLocks noChangeAspect="1"/>
          </p:cNvPicPr>
          <p:nvPr/>
        </p:nvPicPr>
        <p:blipFill>
          <a:blip r:embed="rId11"/>
          <a:stretch>
            <a:fillRect/>
          </a:stretch>
        </p:blipFill>
        <p:spPr>
          <a:xfrm>
            <a:off x="4720150" y="4404187"/>
            <a:ext cx="905371" cy="649151"/>
          </a:xfrm>
          <a:prstGeom prst="rect">
            <a:avLst/>
          </a:prstGeom>
        </p:spPr>
      </p:pic>
      <p:pic>
        <p:nvPicPr>
          <p:cNvPr id="23" name="Billede 22">
            <a:extLst>
              <a:ext uri="{FF2B5EF4-FFF2-40B4-BE49-F238E27FC236}">
                <a16:creationId xmlns:a16="http://schemas.microsoft.com/office/drawing/2014/main" id="{97E72B6E-E86D-25FE-1C84-8F25C1AC43F5}"/>
              </a:ext>
            </a:extLst>
          </p:cNvPr>
          <p:cNvPicPr>
            <a:picLocks noChangeAspect="1"/>
          </p:cNvPicPr>
          <p:nvPr/>
        </p:nvPicPr>
        <p:blipFill>
          <a:blip r:embed="rId12"/>
          <a:stretch>
            <a:fillRect/>
          </a:stretch>
        </p:blipFill>
        <p:spPr>
          <a:xfrm>
            <a:off x="9486177" y="4477037"/>
            <a:ext cx="1122944" cy="503448"/>
          </a:xfrm>
          <a:prstGeom prst="rect">
            <a:avLst/>
          </a:prstGeom>
        </p:spPr>
      </p:pic>
      <p:pic>
        <p:nvPicPr>
          <p:cNvPr id="27" name="Billede 26" descr="Et billede, der indeholder logo, Font/skrifttype, Grafik, grafisk design&#10;&#10;Indhold genereret af kunstig intelligens kan være forkert.">
            <a:extLst>
              <a:ext uri="{FF2B5EF4-FFF2-40B4-BE49-F238E27FC236}">
                <a16:creationId xmlns:a16="http://schemas.microsoft.com/office/drawing/2014/main" id="{E06C6D71-8861-CDEC-14E4-F492F9BEC99C}"/>
              </a:ext>
            </a:extLst>
          </p:cNvPr>
          <p:cNvPicPr>
            <a:picLocks noChangeAspect="1"/>
          </p:cNvPicPr>
          <p:nvPr/>
        </p:nvPicPr>
        <p:blipFill>
          <a:blip r:embed="rId13"/>
          <a:stretch>
            <a:fillRect/>
          </a:stretch>
        </p:blipFill>
        <p:spPr>
          <a:xfrm>
            <a:off x="1630325" y="5757226"/>
            <a:ext cx="928888" cy="928888"/>
          </a:xfrm>
          <a:prstGeom prst="rect">
            <a:avLst/>
          </a:prstGeom>
        </p:spPr>
      </p:pic>
      <p:pic>
        <p:nvPicPr>
          <p:cNvPr id="3076" name="Picture 4" descr="Home - Poppelgaard.com">
            <a:extLst>
              <a:ext uri="{FF2B5EF4-FFF2-40B4-BE49-F238E27FC236}">
                <a16:creationId xmlns:a16="http://schemas.microsoft.com/office/drawing/2014/main" id="{948DCCA0-D9B9-EFA1-BFBD-733C716023A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3864857" y="5922200"/>
            <a:ext cx="2404994" cy="501960"/>
          </a:xfrm>
          <a:prstGeom prst="rect">
            <a:avLst/>
          </a:prstGeom>
          <a:noFill/>
          <a:extLst>
            <a:ext uri="{909E8E84-426E-40DD-AFC4-6F175D3DCCD1}">
              <a14:hiddenFill xmlns:a14="http://schemas.microsoft.com/office/drawing/2010/main">
                <a:solidFill>
                  <a:srgbClr val="FFFFFF"/>
                </a:solidFill>
              </a14:hiddenFill>
            </a:ext>
          </a:extLst>
        </p:spPr>
      </p:pic>
      <p:pic>
        <p:nvPicPr>
          <p:cNvPr id="28" name="Billede 27">
            <a:extLst>
              <a:ext uri="{FF2B5EF4-FFF2-40B4-BE49-F238E27FC236}">
                <a16:creationId xmlns:a16="http://schemas.microsoft.com/office/drawing/2014/main" id="{75F6FCB5-2E14-C0B4-A2DD-F2E75181F702}"/>
              </a:ext>
            </a:extLst>
          </p:cNvPr>
          <p:cNvPicPr>
            <a:picLocks noChangeAspect="1"/>
          </p:cNvPicPr>
          <p:nvPr/>
        </p:nvPicPr>
        <p:blipFill>
          <a:blip r:embed="rId15"/>
          <a:stretch>
            <a:fillRect/>
          </a:stretch>
        </p:blipFill>
        <p:spPr>
          <a:xfrm>
            <a:off x="7127550" y="5859061"/>
            <a:ext cx="1993392" cy="628238"/>
          </a:xfrm>
          <a:prstGeom prst="rect">
            <a:avLst/>
          </a:prstGeom>
        </p:spPr>
      </p:pic>
      <p:pic>
        <p:nvPicPr>
          <p:cNvPr id="31" name="Billede 30">
            <a:extLst>
              <a:ext uri="{FF2B5EF4-FFF2-40B4-BE49-F238E27FC236}">
                <a16:creationId xmlns:a16="http://schemas.microsoft.com/office/drawing/2014/main" id="{4419E464-6B68-3820-B4F4-36C513840CBB}"/>
              </a:ext>
            </a:extLst>
          </p:cNvPr>
          <p:cNvPicPr>
            <a:picLocks noChangeAspect="1"/>
          </p:cNvPicPr>
          <p:nvPr/>
        </p:nvPicPr>
        <p:blipFill>
          <a:blip r:embed="rId16"/>
          <a:stretch>
            <a:fillRect/>
          </a:stretch>
        </p:blipFill>
        <p:spPr>
          <a:xfrm>
            <a:off x="1544512" y="4536411"/>
            <a:ext cx="1731989" cy="547723"/>
          </a:xfrm>
          <a:prstGeom prst="rect">
            <a:avLst/>
          </a:prstGeom>
        </p:spPr>
      </p:pic>
      <p:pic>
        <p:nvPicPr>
          <p:cNvPr id="33" name="Billede 32">
            <a:extLst>
              <a:ext uri="{FF2B5EF4-FFF2-40B4-BE49-F238E27FC236}">
                <a16:creationId xmlns:a16="http://schemas.microsoft.com/office/drawing/2014/main" id="{40DD2BA8-AEF9-E7A8-9323-DE79F52CE76B}"/>
              </a:ext>
            </a:extLst>
          </p:cNvPr>
          <p:cNvPicPr>
            <a:picLocks noChangeAspect="1"/>
          </p:cNvPicPr>
          <p:nvPr/>
        </p:nvPicPr>
        <p:blipFill>
          <a:blip r:embed="rId17"/>
          <a:stretch>
            <a:fillRect/>
          </a:stretch>
        </p:blipFill>
        <p:spPr>
          <a:xfrm>
            <a:off x="9563921" y="3420540"/>
            <a:ext cx="1157940" cy="302222"/>
          </a:xfrm>
          <a:prstGeom prst="rect">
            <a:avLst/>
          </a:prstGeom>
        </p:spPr>
      </p:pic>
      <p:pic>
        <p:nvPicPr>
          <p:cNvPr id="36" name="Billede 35">
            <a:extLst>
              <a:ext uri="{FF2B5EF4-FFF2-40B4-BE49-F238E27FC236}">
                <a16:creationId xmlns:a16="http://schemas.microsoft.com/office/drawing/2014/main" id="{2CB79BD6-F446-2767-50A2-FCA30C66BB45}"/>
              </a:ext>
            </a:extLst>
          </p:cNvPr>
          <p:cNvPicPr>
            <a:picLocks noChangeAspect="1"/>
          </p:cNvPicPr>
          <p:nvPr/>
        </p:nvPicPr>
        <p:blipFill>
          <a:blip r:embed="rId18"/>
          <a:stretch>
            <a:fillRect/>
          </a:stretch>
        </p:blipFill>
        <p:spPr>
          <a:xfrm>
            <a:off x="7050574" y="1992269"/>
            <a:ext cx="1226766" cy="760682"/>
          </a:xfrm>
          <a:prstGeom prst="rect">
            <a:avLst/>
          </a:prstGeom>
        </p:spPr>
      </p:pic>
      <p:pic>
        <p:nvPicPr>
          <p:cNvPr id="38" name="Billede 37">
            <a:extLst>
              <a:ext uri="{FF2B5EF4-FFF2-40B4-BE49-F238E27FC236}">
                <a16:creationId xmlns:a16="http://schemas.microsoft.com/office/drawing/2014/main" id="{A89FE24F-CB0B-265A-01E1-D000A9AD14C8}"/>
              </a:ext>
            </a:extLst>
          </p:cNvPr>
          <p:cNvPicPr>
            <a:picLocks noChangeAspect="1"/>
          </p:cNvPicPr>
          <p:nvPr/>
        </p:nvPicPr>
        <p:blipFill>
          <a:blip r:embed="rId19"/>
          <a:stretch>
            <a:fillRect/>
          </a:stretch>
        </p:blipFill>
        <p:spPr>
          <a:xfrm>
            <a:off x="4236170" y="1874950"/>
            <a:ext cx="2033681" cy="1195682"/>
          </a:xfrm>
          <a:prstGeom prst="rect">
            <a:avLst/>
          </a:prstGeom>
        </p:spPr>
      </p:pic>
      <p:pic>
        <p:nvPicPr>
          <p:cNvPr id="40" name="Billede 39">
            <a:extLst>
              <a:ext uri="{FF2B5EF4-FFF2-40B4-BE49-F238E27FC236}">
                <a16:creationId xmlns:a16="http://schemas.microsoft.com/office/drawing/2014/main" id="{E2354783-959C-F7FA-9F24-1B51594BD7D2}"/>
              </a:ext>
            </a:extLst>
          </p:cNvPr>
          <p:cNvPicPr>
            <a:picLocks noChangeAspect="1"/>
          </p:cNvPicPr>
          <p:nvPr/>
        </p:nvPicPr>
        <p:blipFill>
          <a:blip r:embed="rId20"/>
          <a:stretch>
            <a:fillRect/>
          </a:stretch>
        </p:blipFill>
        <p:spPr>
          <a:xfrm>
            <a:off x="1140300" y="2322444"/>
            <a:ext cx="2540412" cy="349896"/>
          </a:xfrm>
          <a:prstGeom prst="rect">
            <a:avLst/>
          </a:prstGeom>
        </p:spPr>
      </p:pic>
      <p:pic>
        <p:nvPicPr>
          <p:cNvPr id="41" name="Billede 40">
            <a:extLst>
              <a:ext uri="{FF2B5EF4-FFF2-40B4-BE49-F238E27FC236}">
                <a16:creationId xmlns:a16="http://schemas.microsoft.com/office/drawing/2014/main" id="{C8F05F98-4CC2-65F8-1E50-F9A03A16C7D4}"/>
              </a:ext>
            </a:extLst>
          </p:cNvPr>
          <p:cNvPicPr>
            <a:picLocks noChangeAspect="1"/>
          </p:cNvPicPr>
          <p:nvPr/>
        </p:nvPicPr>
        <p:blipFill>
          <a:blip r:embed="rId21"/>
          <a:stretch>
            <a:fillRect/>
          </a:stretch>
        </p:blipFill>
        <p:spPr>
          <a:xfrm>
            <a:off x="9250527" y="1874950"/>
            <a:ext cx="1594243" cy="1195682"/>
          </a:xfrm>
          <a:prstGeom prst="rect">
            <a:avLst/>
          </a:prstGeom>
        </p:spPr>
      </p:pic>
      <p:pic>
        <p:nvPicPr>
          <p:cNvPr id="42" name="Billede 41">
            <a:extLst>
              <a:ext uri="{FF2B5EF4-FFF2-40B4-BE49-F238E27FC236}">
                <a16:creationId xmlns:a16="http://schemas.microsoft.com/office/drawing/2014/main" id="{17442657-137E-8A59-A449-B40EE60044CA}"/>
              </a:ext>
            </a:extLst>
          </p:cNvPr>
          <p:cNvPicPr>
            <a:picLocks noChangeAspect="1"/>
          </p:cNvPicPr>
          <p:nvPr/>
        </p:nvPicPr>
        <p:blipFill>
          <a:blip r:embed="rId22"/>
          <a:stretch>
            <a:fillRect/>
          </a:stretch>
        </p:blipFill>
        <p:spPr>
          <a:xfrm>
            <a:off x="5019539" y="1100222"/>
            <a:ext cx="1677408" cy="650182"/>
          </a:xfrm>
          <a:prstGeom prst="rect">
            <a:avLst/>
          </a:prstGeom>
        </p:spPr>
      </p:pic>
    </p:spTree>
    <p:extLst>
      <p:ext uri="{BB962C8B-B14F-4D97-AF65-F5344CB8AC3E}">
        <p14:creationId xmlns:p14="http://schemas.microsoft.com/office/powerpoint/2010/main" val="9482196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Billede 6">
            <a:extLst>
              <a:ext uri="{FF2B5EF4-FFF2-40B4-BE49-F238E27FC236}">
                <a16:creationId xmlns:a16="http://schemas.microsoft.com/office/drawing/2014/main" id="{6703075F-A2E6-B23B-4CB9-FCB13E157449}"/>
              </a:ext>
            </a:extLst>
          </p:cNvPr>
          <p:cNvPicPr>
            <a:picLocks noChangeAspect="1"/>
          </p:cNvPicPr>
          <p:nvPr/>
        </p:nvPicPr>
        <p:blipFill>
          <a:blip r:embed="rId2">
            <a:alphaModFix amt="11000"/>
          </a:blip>
          <a:stretch>
            <a:fillRect/>
          </a:stretch>
        </p:blipFill>
        <p:spPr>
          <a:xfrm>
            <a:off x="8143815" y="0"/>
            <a:ext cx="6086339" cy="6858000"/>
          </a:xfrm>
          <a:prstGeom prst="rect">
            <a:avLst/>
          </a:prstGeom>
        </p:spPr>
      </p:pic>
      <p:sp>
        <p:nvSpPr>
          <p:cNvPr id="2" name="Title 1">
            <a:extLst>
              <a:ext uri="{FF2B5EF4-FFF2-40B4-BE49-F238E27FC236}">
                <a16:creationId xmlns:a16="http://schemas.microsoft.com/office/drawing/2014/main" id="{69A0560C-1EDA-2E04-B8A4-1DAAD8FEAC76}"/>
              </a:ext>
            </a:extLst>
          </p:cNvPr>
          <p:cNvSpPr>
            <a:spLocks noGrp="1"/>
          </p:cNvSpPr>
          <p:nvPr>
            <p:ph type="title"/>
          </p:nvPr>
        </p:nvSpPr>
        <p:spPr>
          <a:xfrm>
            <a:off x="1139038" y="3076181"/>
            <a:ext cx="2542375" cy="705642"/>
          </a:xfrm>
        </p:spPr>
        <p:txBody>
          <a:bodyPr/>
          <a:lstStyle/>
          <a:p>
            <a:r>
              <a:rPr lang="en-US"/>
              <a:t>Agenda</a:t>
            </a:r>
          </a:p>
        </p:txBody>
      </p:sp>
      <p:grpSp>
        <p:nvGrpSpPr>
          <p:cNvPr id="39" name="Group 38">
            <a:extLst>
              <a:ext uri="{FF2B5EF4-FFF2-40B4-BE49-F238E27FC236}">
                <a16:creationId xmlns:a16="http://schemas.microsoft.com/office/drawing/2014/main" id="{16D22987-278A-9032-ED97-7A6EA6E8DF6A}"/>
              </a:ext>
            </a:extLst>
          </p:cNvPr>
          <p:cNvGrpSpPr/>
          <p:nvPr/>
        </p:nvGrpSpPr>
        <p:grpSpPr>
          <a:xfrm>
            <a:off x="4239598" y="4773168"/>
            <a:ext cx="6553433" cy="411480"/>
            <a:chOff x="4026851" y="3437145"/>
            <a:chExt cx="7281592" cy="457200"/>
          </a:xfrm>
        </p:grpSpPr>
        <p:sp>
          <p:nvSpPr>
            <p:cNvPr id="8" name="Graphic 33">
              <a:extLst>
                <a:ext uri="{FF2B5EF4-FFF2-40B4-BE49-F238E27FC236}">
                  <a16:creationId xmlns:a16="http://schemas.microsoft.com/office/drawing/2014/main" id="{2216512F-1D44-A9A0-73E8-F319524D4078}"/>
                </a:ext>
                <a:ext uri="{C183D7F6-B498-43B3-948B-1728B52AA6E4}">
                  <adec:decorative xmlns:adec="http://schemas.microsoft.com/office/drawing/2017/decorative" val="1"/>
                </a:ext>
              </a:extLst>
            </p:cNvPr>
            <p:cNvSpPr>
              <a:spLocks/>
            </p:cNvSpPr>
            <p:nvPr/>
          </p:nvSpPr>
          <p:spPr>
            <a:xfrm>
              <a:off x="4026851" y="3437145"/>
              <a:ext cx="457200" cy="457200"/>
            </a:xfrm>
            <a:custGeom>
              <a:avLst/>
              <a:gdLst>
                <a:gd name="connsiteX0" fmla="*/ 65747 w 328770"/>
                <a:gd name="connsiteY0" fmla="*/ 120535 h 372600"/>
                <a:gd name="connsiteX1" fmla="*/ 76704 w 328770"/>
                <a:gd name="connsiteY1" fmla="*/ 109577 h 372600"/>
                <a:gd name="connsiteX2" fmla="*/ 186282 w 328770"/>
                <a:gd name="connsiteY2" fmla="*/ 109577 h 372600"/>
                <a:gd name="connsiteX3" fmla="*/ 197240 w 328770"/>
                <a:gd name="connsiteY3" fmla="*/ 120535 h 372600"/>
                <a:gd name="connsiteX4" fmla="*/ 186282 w 328770"/>
                <a:gd name="connsiteY4" fmla="*/ 131492 h 372600"/>
                <a:gd name="connsiteX5" fmla="*/ 76704 w 328770"/>
                <a:gd name="connsiteY5" fmla="*/ 131492 h 372600"/>
                <a:gd name="connsiteX6" fmla="*/ 65747 w 328770"/>
                <a:gd name="connsiteY6" fmla="*/ 120535 h 372600"/>
                <a:gd name="connsiteX7" fmla="*/ 76704 w 328770"/>
                <a:gd name="connsiteY7" fmla="*/ 175323 h 372600"/>
                <a:gd name="connsiteX8" fmla="*/ 65747 w 328770"/>
                <a:gd name="connsiteY8" fmla="*/ 186281 h 372600"/>
                <a:gd name="connsiteX9" fmla="*/ 76704 w 328770"/>
                <a:gd name="connsiteY9" fmla="*/ 197239 h 372600"/>
                <a:gd name="connsiteX10" fmla="*/ 186282 w 328770"/>
                <a:gd name="connsiteY10" fmla="*/ 197239 h 372600"/>
                <a:gd name="connsiteX11" fmla="*/ 197240 w 328770"/>
                <a:gd name="connsiteY11" fmla="*/ 186281 h 372600"/>
                <a:gd name="connsiteX12" fmla="*/ 186282 w 328770"/>
                <a:gd name="connsiteY12" fmla="*/ 175323 h 372600"/>
                <a:gd name="connsiteX13" fmla="*/ 76704 w 328770"/>
                <a:gd name="connsiteY13" fmla="*/ 175323 h 372600"/>
                <a:gd name="connsiteX14" fmla="*/ 65747 w 328770"/>
                <a:gd name="connsiteY14" fmla="*/ 252027 h 372600"/>
                <a:gd name="connsiteX15" fmla="*/ 76704 w 328770"/>
                <a:gd name="connsiteY15" fmla="*/ 241069 h 372600"/>
                <a:gd name="connsiteX16" fmla="*/ 120535 w 328770"/>
                <a:gd name="connsiteY16" fmla="*/ 241069 h 372600"/>
                <a:gd name="connsiteX17" fmla="*/ 131493 w 328770"/>
                <a:gd name="connsiteY17" fmla="*/ 252027 h 372600"/>
                <a:gd name="connsiteX18" fmla="*/ 120535 w 328770"/>
                <a:gd name="connsiteY18" fmla="*/ 262985 h 372600"/>
                <a:gd name="connsiteX19" fmla="*/ 76704 w 328770"/>
                <a:gd name="connsiteY19" fmla="*/ 262985 h 372600"/>
                <a:gd name="connsiteX20" fmla="*/ 65747 w 328770"/>
                <a:gd name="connsiteY20" fmla="*/ 252027 h 372600"/>
                <a:gd name="connsiteX21" fmla="*/ 43831 w 328770"/>
                <a:gd name="connsiteY21" fmla="*/ 10958 h 372600"/>
                <a:gd name="connsiteX22" fmla="*/ 54789 w 328770"/>
                <a:gd name="connsiteY22" fmla="*/ 0 h 372600"/>
                <a:gd name="connsiteX23" fmla="*/ 65747 w 328770"/>
                <a:gd name="connsiteY23" fmla="*/ 10958 h 372600"/>
                <a:gd name="connsiteX24" fmla="*/ 65747 w 328770"/>
                <a:gd name="connsiteY24" fmla="*/ 21915 h 372600"/>
                <a:gd name="connsiteX25" fmla="*/ 120535 w 328770"/>
                <a:gd name="connsiteY25" fmla="*/ 21915 h 372600"/>
                <a:gd name="connsiteX26" fmla="*/ 120535 w 328770"/>
                <a:gd name="connsiteY26" fmla="*/ 10958 h 372600"/>
                <a:gd name="connsiteX27" fmla="*/ 131493 w 328770"/>
                <a:gd name="connsiteY27" fmla="*/ 0 h 372600"/>
                <a:gd name="connsiteX28" fmla="*/ 142451 w 328770"/>
                <a:gd name="connsiteY28" fmla="*/ 10958 h 372600"/>
                <a:gd name="connsiteX29" fmla="*/ 142451 w 328770"/>
                <a:gd name="connsiteY29" fmla="*/ 21915 h 372600"/>
                <a:gd name="connsiteX30" fmla="*/ 197240 w 328770"/>
                <a:gd name="connsiteY30" fmla="*/ 21915 h 372600"/>
                <a:gd name="connsiteX31" fmla="*/ 197240 w 328770"/>
                <a:gd name="connsiteY31" fmla="*/ 10958 h 372600"/>
                <a:gd name="connsiteX32" fmla="*/ 208197 w 328770"/>
                <a:gd name="connsiteY32" fmla="*/ 0 h 372600"/>
                <a:gd name="connsiteX33" fmla="*/ 219155 w 328770"/>
                <a:gd name="connsiteY33" fmla="*/ 10958 h 372600"/>
                <a:gd name="connsiteX34" fmla="*/ 219155 w 328770"/>
                <a:gd name="connsiteY34" fmla="*/ 21915 h 372600"/>
                <a:gd name="connsiteX35" fmla="*/ 230113 w 328770"/>
                <a:gd name="connsiteY35" fmla="*/ 21915 h 372600"/>
                <a:gd name="connsiteX36" fmla="*/ 262986 w 328770"/>
                <a:gd name="connsiteY36" fmla="*/ 54789 h 372600"/>
                <a:gd name="connsiteX37" fmla="*/ 262986 w 328770"/>
                <a:gd name="connsiteY37" fmla="*/ 158484 h 372600"/>
                <a:gd name="connsiteX38" fmla="*/ 243306 w 328770"/>
                <a:gd name="connsiteY38" fmla="*/ 171831 h 372600"/>
                <a:gd name="connsiteX39" fmla="*/ 241071 w 328770"/>
                <a:gd name="connsiteY39" fmla="*/ 174067 h 372600"/>
                <a:gd name="connsiteX40" fmla="*/ 241071 w 328770"/>
                <a:gd name="connsiteY40" fmla="*/ 54789 h 372600"/>
                <a:gd name="connsiteX41" fmla="*/ 230113 w 328770"/>
                <a:gd name="connsiteY41" fmla="*/ 43831 h 372600"/>
                <a:gd name="connsiteX42" fmla="*/ 32873 w 328770"/>
                <a:gd name="connsiteY42" fmla="*/ 43831 h 372600"/>
                <a:gd name="connsiteX43" fmla="*/ 21916 w 328770"/>
                <a:gd name="connsiteY43" fmla="*/ 54789 h 372600"/>
                <a:gd name="connsiteX44" fmla="*/ 21916 w 328770"/>
                <a:gd name="connsiteY44" fmla="*/ 317773 h 372600"/>
                <a:gd name="connsiteX45" fmla="*/ 32873 w 328770"/>
                <a:gd name="connsiteY45" fmla="*/ 328731 h 372600"/>
                <a:gd name="connsiteX46" fmla="*/ 114409 w 328770"/>
                <a:gd name="connsiteY46" fmla="*/ 328731 h 372600"/>
                <a:gd name="connsiteX47" fmla="*/ 110830 w 328770"/>
                <a:gd name="connsiteY47" fmla="*/ 343046 h 372600"/>
                <a:gd name="connsiteX48" fmla="*/ 109640 w 328770"/>
                <a:gd name="connsiteY48" fmla="*/ 350646 h 372600"/>
                <a:gd name="connsiteX49" fmla="*/ 32873 w 328770"/>
                <a:gd name="connsiteY49" fmla="*/ 350646 h 372600"/>
                <a:gd name="connsiteX50" fmla="*/ 0 w 328770"/>
                <a:gd name="connsiteY50" fmla="*/ 317773 h 372600"/>
                <a:gd name="connsiteX51" fmla="*/ 0 w 328770"/>
                <a:gd name="connsiteY51" fmla="*/ 54789 h 372600"/>
                <a:gd name="connsiteX52" fmla="*/ 32873 w 328770"/>
                <a:gd name="connsiteY52" fmla="*/ 21915 h 372600"/>
                <a:gd name="connsiteX53" fmla="*/ 43831 w 328770"/>
                <a:gd name="connsiteY53" fmla="*/ 21915 h 372600"/>
                <a:gd name="connsiteX54" fmla="*/ 43831 w 328770"/>
                <a:gd name="connsiteY54" fmla="*/ 10958 h 372600"/>
                <a:gd name="connsiteX55" fmla="*/ 258805 w 328770"/>
                <a:gd name="connsiteY55" fmla="*/ 187328 h 372600"/>
                <a:gd name="connsiteX56" fmla="*/ 152966 w 328770"/>
                <a:gd name="connsiteY56" fmla="*/ 293167 h 372600"/>
                <a:gd name="connsiteX57" fmla="*/ 140299 w 328770"/>
                <a:gd name="connsiteY57" fmla="*/ 315536 h 372600"/>
                <a:gd name="connsiteX58" fmla="*/ 132093 w 328770"/>
                <a:gd name="connsiteY58" fmla="*/ 348363 h 372600"/>
                <a:gd name="connsiteX59" fmla="*/ 155732 w 328770"/>
                <a:gd name="connsiteY59" fmla="*/ 372001 h 372600"/>
                <a:gd name="connsiteX60" fmla="*/ 188559 w 328770"/>
                <a:gd name="connsiteY60" fmla="*/ 363793 h 372600"/>
                <a:gd name="connsiteX61" fmla="*/ 210928 w 328770"/>
                <a:gd name="connsiteY61" fmla="*/ 351129 h 372600"/>
                <a:gd name="connsiteX62" fmla="*/ 316767 w 328770"/>
                <a:gd name="connsiteY62" fmla="*/ 245290 h 372600"/>
                <a:gd name="connsiteX63" fmla="*/ 316767 w 328770"/>
                <a:gd name="connsiteY63" fmla="*/ 187328 h 372600"/>
                <a:gd name="connsiteX64" fmla="*/ 258805 w 328770"/>
                <a:gd name="connsiteY64" fmla="*/ 187328 h 372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Lst>
              <a:rect l="l" t="t" r="r" b="b"/>
              <a:pathLst>
                <a:path w="328770" h="372600">
                  <a:moveTo>
                    <a:pt x="65747" y="120535"/>
                  </a:moveTo>
                  <a:cubicBezTo>
                    <a:pt x="65747" y="114483"/>
                    <a:pt x="70653" y="109577"/>
                    <a:pt x="76704" y="109577"/>
                  </a:cubicBezTo>
                  <a:lnTo>
                    <a:pt x="186282" y="109577"/>
                  </a:lnTo>
                  <a:cubicBezTo>
                    <a:pt x="192333" y="109577"/>
                    <a:pt x="197240" y="114483"/>
                    <a:pt x="197240" y="120535"/>
                  </a:cubicBezTo>
                  <a:cubicBezTo>
                    <a:pt x="197240" y="126586"/>
                    <a:pt x="192333" y="131492"/>
                    <a:pt x="186282" y="131492"/>
                  </a:cubicBezTo>
                  <a:lnTo>
                    <a:pt x="76704" y="131492"/>
                  </a:lnTo>
                  <a:cubicBezTo>
                    <a:pt x="70653" y="131492"/>
                    <a:pt x="65747" y="126586"/>
                    <a:pt x="65747" y="120535"/>
                  </a:cubicBezTo>
                  <a:close/>
                  <a:moveTo>
                    <a:pt x="76704" y="175323"/>
                  </a:moveTo>
                  <a:cubicBezTo>
                    <a:pt x="70653" y="175323"/>
                    <a:pt x="65747" y="180230"/>
                    <a:pt x="65747" y="186281"/>
                  </a:cubicBezTo>
                  <a:cubicBezTo>
                    <a:pt x="65747" y="192332"/>
                    <a:pt x="70653" y="197239"/>
                    <a:pt x="76704" y="197239"/>
                  </a:cubicBezTo>
                  <a:lnTo>
                    <a:pt x="186282" y="197239"/>
                  </a:lnTo>
                  <a:cubicBezTo>
                    <a:pt x="192333" y="197239"/>
                    <a:pt x="197240" y="192332"/>
                    <a:pt x="197240" y="186281"/>
                  </a:cubicBezTo>
                  <a:cubicBezTo>
                    <a:pt x="197240" y="180230"/>
                    <a:pt x="192333" y="175323"/>
                    <a:pt x="186282" y="175323"/>
                  </a:cubicBezTo>
                  <a:lnTo>
                    <a:pt x="76704" y="175323"/>
                  </a:lnTo>
                  <a:close/>
                  <a:moveTo>
                    <a:pt x="65747" y="252027"/>
                  </a:moveTo>
                  <a:cubicBezTo>
                    <a:pt x="65747" y="245976"/>
                    <a:pt x="70653" y="241069"/>
                    <a:pt x="76704" y="241069"/>
                  </a:cubicBezTo>
                  <a:lnTo>
                    <a:pt x="120535" y="241069"/>
                  </a:lnTo>
                  <a:cubicBezTo>
                    <a:pt x="126587" y="241069"/>
                    <a:pt x="131493" y="245976"/>
                    <a:pt x="131493" y="252027"/>
                  </a:cubicBezTo>
                  <a:cubicBezTo>
                    <a:pt x="131493" y="258078"/>
                    <a:pt x="126587" y="262985"/>
                    <a:pt x="120535" y="262985"/>
                  </a:cubicBezTo>
                  <a:lnTo>
                    <a:pt x="76704" y="262985"/>
                  </a:lnTo>
                  <a:cubicBezTo>
                    <a:pt x="70653" y="262985"/>
                    <a:pt x="65747" y="258078"/>
                    <a:pt x="65747" y="252027"/>
                  </a:cubicBezTo>
                  <a:close/>
                  <a:moveTo>
                    <a:pt x="43831" y="10958"/>
                  </a:moveTo>
                  <a:cubicBezTo>
                    <a:pt x="43831" y="4906"/>
                    <a:pt x="48737" y="0"/>
                    <a:pt x="54789" y="0"/>
                  </a:cubicBezTo>
                  <a:cubicBezTo>
                    <a:pt x="60841" y="0"/>
                    <a:pt x="65747" y="4906"/>
                    <a:pt x="65747" y="10958"/>
                  </a:cubicBezTo>
                  <a:lnTo>
                    <a:pt x="65747" y="21915"/>
                  </a:lnTo>
                  <a:lnTo>
                    <a:pt x="120535" y="21915"/>
                  </a:lnTo>
                  <a:lnTo>
                    <a:pt x="120535" y="10958"/>
                  </a:lnTo>
                  <a:cubicBezTo>
                    <a:pt x="120535" y="4906"/>
                    <a:pt x="125441" y="0"/>
                    <a:pt x="131493" y="0"/>
                  </a:cubicBezTo>
                  <a:cubicBezTo>
                    <a:pt x="137544" y="0"/>
                    <a:pt x="142451" y="4906"/>
                    <a:pt x="142451" y="10958"/>
                  </a:cubicBezTo>
                  <a:lnTo>
                    <a:pt x="142451" y="21915"/>
                  </a:lnTo>
                  <a:lnTo>
                    <a:pt x="197240" y="21915"/>
                  </a:lnTo>
                  <a:lnTo>
                    <a:pt x="197240" y="10958"/>
                  </a:lnTo>
                  <a:cubicBezTo>
                    <a:pt x="197240" y="4906"/>
                    <a:pt x="202146" y="0"/>
                    <a:pt x="208197" y="0"/>
                  </a:cubicBezTo>
                  <a:cubicBezTo>
                    <a:pt x="214248" y="0"/>
                    <a:pt x="219155" y="4906"/>
                    <a:pt x="219155" y="10958"/>
                  </a:cubicBezTo>
                  <a:lnTo>
                    <a:pt x="219155" y="21915"/>
                  </a:lnTo>
                  <a:lnTo>
                    <a:pt x="230113" y="21915"/>
                  </a:lnTo>
                  <a:cubicBezTo>
                    <a:pt x="248268" y="21915"/>
                    <a:pt x="262986" y="36633"/>
                    <a:pt x="262986" y="54789"/>
                  </a:cubicBezTo>
                  <a:lnTo>
                    <a:pt x="262986" y="158484"/>
                  </a:lnTo>
                  <a:cubicBezTo>
                    <a:pt x="255837" y="161547"/>
                    <a:pt x="249142" y="165996"/>
                    <a:pt x="243306" y="171831"/>
                  </a:cubicBezTo>
                  <a:lnTo>
                    <a:pt x="241071" y="174067"/>
                  </a:lnTo>
                  <a:lnTo>
                    <a:pt x="241071" y="54789"/>
                  </a:lnTo>
                  <a:cubicBezTo>
                    <a:pt x="241071" y="48737"/>
                    <a:pt x="236164" y="43831"/>
                    <a:pt x="230113" y="43831"/>
                  </a:cubicBezTo>
                  <a:lnTo>
                    <a:pt x="32873" y="43831"/>
                  </a:lnTo>
                  <a:cubicBezTo>
                    <a:pt x="26822" y="43831"/>
                    <a:pt x="21916" y="48737"/>
                    <a:pt x="21916" y="54789"/>
                  </a:cubicBezTo>
                  <a:lnTo>
                    <a:pt x="21916" y="317773"/>
                  </a:lnTo>
                  <a:cubicBezTo>
                    <a:pt x="21916" y="323824"/>
                    <a:pt x="26822" y="328731"/>
                    <a:pt x="32873" y="328731"/>
                  </a:cubicBezTo>
                  <a:lnTo>
                    <a:pt x="114409" y="328731"/>
                  </a:lnTo>
                  <a:lnTo>
                    <a:pt x="110830" y="343046"/>
                  </a:lnTo>
                  <a:cubicBezTo>
                    <a:pt x="110190" y="345608"/>
                    <a:pt x="109800" y="348146"/>
                    <a:pt x="109640" y="350646"/>
                  </a:cubicBezTo>
                  <a:lnTo>
                    <a:pt x="32873" y="350646"/>
                  </a:lnTo>
                  <a:cubicBezTo>
                    <a:pt x="14718" y="350646"/>
                    <a:pt x="0" y="335928"/>
                    <a:pt x="0" y="317773"/>
                  </a:cubicBezTo>
                  <a:lnTo>
                    <a:pt x="0" y="54789"/>
                  </a:lnTo>
                  <a:cubicBezTo>
                    <a:pt x="0" y="36633"/>
                    <a:pt x="14718" y="21915"/>
                    <a:pt x="32873" y="21915"/>
                  </a:cubicBezTo>
                  <a:lnTo>
                    <a:pt x="43831" y="21915"/>
                  </a:lnTo>
                  <a:lnTo>
                    <a:pt x="43831" y="10958"/>
                  </a:lnTo>
                  <a:close/>
                  <a:moveTo>
                    <a:pt x="258805" y="187328"/>
                  </a:moveTo>
                  <a:lnTo>
                    <a:pt x="152966" y="293167"/>
                  </a:lnTo>
                  <a:cubicBezTo>
                    <a:pt x="146794" y="299338"/>
                    <a:pt x="142416" y="307070"/>
                    <a:pt x="140299" y="315536"/>
                  </a:cubicBezTo>
                  <a:lnTo>
                    <a:pt x="132093" y="348363"/>
                  </a:lnTo>
                  <a:cubicBezTo>
                    <a:pt x="128524" y="362639"/>
                    <a:pt x="141456" y="375569"/>
                    <a:pt x="155732" y="372001"/>
                  </a:cubicBezTo>
                  <a:lnTo>
                    <a:pt x="188559" y="363793"/>
                  </a:lnTo>
                  <a:cubicBezTo>
                    <a:pt x="197025" y="361676"/>
                    <a:pt x="204757" y="357300"/>
                    <a:pt x="210928" y="351129"/>
                  </a:cubicBezTo>
                  <a:lnTo>
                    <a:pt x="316767" y="245290"/>
                  </a:lnTo>
                  <a:cubicBezTo>
                    <a:pt x="332772" y="229283"/>
                    <a:pt x="332772" y="203333"/>
                    <a:pt x="316767" y="187328"/>
                  </a:cubicBezTo>
                  <a:cubicBezTo>
                    <a:pt x="300762" y="171322"/>
                    <a:pt x="274809" y="171322"/>
                    <a:pt x="258805" y="187328"/>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13" name="Text Placeholder 2">
              <a:extLst>
                <a:ext uri="{FF2B5EF4-FFF2-40B4-BE49-F238E27FC236}">
                  <a16:creationId xmlns:a16="http://schemas.microsoft.com/office/drawing/2014/main" id="{E1413CCB-E90A-791B-73DA-42EE8AFE041D}"/>
                </a:ext>
              </a:extLst>
            </p:cNvPr>
            <p:cNvSpPr txBox="1">
              <a:spLocks/>
            </p:cNvSpPr>
            <p:nvPr/>
          </p:nvSpPr>
          <p:spPr>
            <a:xfrm>
              <a:off x="4849587" y="3450302"/>
              <a:ext cx="6458856"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20"/>
                <a:t>Redirections</a:t>
              </a:r>
            </a:p>
          </p:txBody>
        </p:sp>
      </p:grpSp>
      <p:grpSp>
        <p:nvGrpSpPr>
          <p:cNvPr id="40" name="Group 39">
            <a:extLst>
              <a:ext uri="{FF2B5EF4-FFF2-40B4-BE49-F238E27FC236}">
                <a16:creationId xmlns:a16="http://schemas.microsoft.com/office/drawing/2014/main" id="{6D2D779C-4B2E-1439-E17F-F56177950CD4}"/>
              </a:ext>
            </a:extLst>
          </p:cNvPr>
          <p:cNvGrpSpPr/>
          <p:nvPr/>
        </p:nvGrpSpPr>
        <p:grpSpPr>
          <a:xfrm>
            <a:off x="4233766" y="3299501"/>
            <a:ext cx="6553433" cy="411552"/>
            <a:chOff x="4026851" y="4272074"/>
            <a:chExt cx="7281592" cy="457280"/>
          </a:xfrm>
        </p:grpSpPr>
        <p:sp>
          <p:nvSpPr>
            <p:cNvPr id="6" name="Graphic 5">
              <a:extLst>
                <a:ext uri="{FF2B5EF4-FFF2-40B4-BE49-F238E27FC236}">
                  <a16:creationId xmlns:a16="http://schemas.microsoft.com/office/drawing/2014/main" id="{299FA1A9-9485-51D9-4AD0-2617E4B29E9D}"/>
                </a:ext>
                <a:ext uri="{C183D7F6-B498-43B3-948B-1728B52AA6E4}">
                  <adec:decorative xmlns:adec="http://schemas.microsoft.com/office/drawing/2017/decorative" val="1"/>
                </a:ext>
              </a:extLst>
            </p:cNvPr>
            <p:cNvSpPr>
              <a:spLocks noChangeAspect="1"/>
            </p:cNvSpPr>
            <p:nvPr/>
          </p:nvSpPr>
          <p:spPr>
            <a:xfrm>
              <a:off x="4026851" y="4272074"/>
              <a:ext cx="457200" cy="457280"/>
            </a:xfrm>
            <a:custGeom>
              <a:avLst/>
              <a:gdLst>
                <a:gd name="connsiteX0" fmla="*/ 102548 w 398857"/>
                <a:gd name="connsiteY0" fmla="*/ 20069 h 398925"/>
                <a:gd name="connsiteX1" fmla="*/ 162432 w 398857"/>
                <a:gd name="connsiteY1" fmla="*/ 0 h 398925"/>
                <a:gd name="connsiteX2" fmla="*/ 193696 w 398857"/>
                <a:gd name="connsiteY2" fmla="*/ 11472 h 398925"/>
                <a:gd name="connsiteX3" fmla="*/ 199429 w 398857"/>
                <a:gd name="connsiteY3" fmla="*/ 17549 h 398925"/>
                <a:gd name="connsiteX4" fmla="*/ 205162 w 398857"/>
                <a:gd name="connsiteY4" fmla="*/ 11472 h 398925"/>
                <a:gd name="connsiteX5" fmla="*/ 236423 w 398857"/>
                <a:gd name="connsiteY5" fmla="*/ 0 h 398925"/>
                <a:gd name="connsiteX6" fmla="*/ 296309 w 398857"/>
                <a:gd name="connsiteY6" fmla="*/ 20069 h 398925"/>
                <a:gd name="connsiteX7" fmla="*/ 323308 w 398857"/>
                <a:gd name="connsiteY7" fmla="*/ 60736 h 398925"/>
                <a:gd name="connsiteX8" fmla="*/ 345168 w 398857"/>
                <a:gd name="connsiteY8" fmla="*/ 72050 h 398925"/>
                <a:gd name="connsiteX9" fmla="*/ 365882 w 398857"/>
                <a:gd name="connsiteY9" fmla="*/ 107447 h 398925"/>
                <a:gd name="connsiteX10" fmla="*/ 371769 w 398857"/>
                <a:gd name="connsiteY10" fmla="*/ 150975 h 398925"/>
                <a:gd name="connsiteX11" fmla="*/ 368227 w 398857"/>
                <a:gd name="connsiteY11" fmla="*/ 173458 h 398925"/>
                <a:gd name="connsiteX12" fmla="*/ 369538 w 398857"/>
                <a:gd name="connsiteY12" fmla="*/ 174049 h 398925"/>
                <a:gd name="connsiteX13" fmla="*/ 387388 w 398857"/>
                <a:gd name="connsiteY13" fmla="*/ 190225 h 398925"/>
                <a:gd name="connsiteX14" fmla="*/ 398857 w 398857"/>
                <a:gd name="connsiteY14" fmla="*/ 248661 h 398925"/>
                <a:gd name="connsiteX15" fmla="*/ 373667 w 398857"/>
                <a:gd name="connsiteY15" fmla="*/ 309219 h 398925"/>
                <a:gd name="connsiteX16" fmla="*/ 348331 w 398857"/>
                <a:gd name="connsiteY16" fmla="*/ 322981 h 398925"/>
                <a:gd name="connsiteX17" fmla="*/ 327993 w 398857"/>
                <a:gd name="connsiteY17" fmla="*/ 365629 h 398925"/>
                <a:gd name="connsiteX18" fmla="*/ 261001 w 398857"/>
                <a:gd name="connsiteY18" fmla="*/ 398925 h 398925"/>
                <a:gd name="connsiteX19" fmla="*/ 205623 w 398857"/>
                <a:gd name="connsiteY19" fmla="*/ 372763 h 398925"/>
                <a:gd name="connsiteX20" fmla="*/ 199429 w 398857"/>
                <a:gd name="connsiteY20" fmla="*/ 365663 h 398925"/>
                <a:gd name="connsiteX21" fmla="*/ 193233 w 398857"/>
                <a:gd name="connsiteY21" fmla="*/ 372763 h 398925"/>
                <a:gd name="connsiteX22" fmla="*/ 137855 w 398857"/>
                <a:gd name="connsiteY22" fmla="*/ 398925 h 398925"/>
                <a:gd name="connsiteX23" fmla="*/ 70864 w 398857"/>
                <a:gd name="connsiteY23" fmla="*/ 365629 h 398925"/>
                <a:gd name="connsiteX24" fmla="*/ 50527 w 398857"/>
                <a:gd name="connsiteY24" fmla="*/ 322981 h 398925"/>
                <a:gd name="connsiteX25" fmla="*/ 25191 w 398857"/>
                <a:gd name="connsiteY25" fmla="*/ 309219 h 398925"/>
                <a:gd name="connsiteX26" fmla="*/ 0 w 398857"/>
                <a:gd name="connsiteY26" fmla="*/ 248661 h 398925"/>
                <a:gd name="connsiteX27" fmla="*/ 11468 w 398857"/>
                <a:gd name="connsiteY27" fmla="*/ 190225 h 398925"/>
                <a:gd name="connsiteX28" fmla="*/ 29319 w 398857"/>
                <a:gd name="connsiteY28" fmla="*/ 174049 h 398925"/>
                <a:gd name="connsiteX29" fmla="*/ 30630 w 398857"/>
                <a:gd name="connsiteY29" fmla="*/ 173458 h 398925"/>
                <a:gd name="connsiteX30" fmla="*/ 27089 w 398857"/>
                <a:gd name="connsiteY30" fmla="*/ 150975 h 398925"/>
                <a:gd name="connsiteX31" fmla="*/ 32974 w 398857"/>
                <a:gd name="connsiteY31" fmla="*/ 107447 h 398925"/>
                <a:gd name="connsiteX32" fmla="*/ 53689 w 398857"/>
                <a:gd name="connsiteY32" fmla="*/ 72050 h 398925"/>
                <a:gd name="connsiteX33" fmla="*/ 75549 w 398857"/>
                <a:gd name="connsiteY33" fmla="*/ 60736 h 398925"/>
                <a:gd name="connsiteX34" fmla="*/ 102548 w 398857"/>
                <a:gd name="connsiteY34" fmla="*/ 20069 h 398925"/>
                <a:gd name="connsiteX35" fmla="*/ 120935 w 398857"/>
                <a:gd name="connsiteY35" fmla="*/ 43689 h 398925"/>
                <a:gd name="connsiteX36" fmla="*/ 103667 w 398857"/>
                <a:gd name="connsiteY36" fmla="*/ 76465 h 398925"/>
                <a:gd name="connsiteX37" fmla="*/ 97450 w 398857"/>
                <a:gd name="connsiteY37" fmla="*/ 88608 h 398925"/>
                <a:gd name="connsiteX38" fmla="*/ 83963 w 398857"/>
                <a:gd name="connsiteY38" fmla="*/ 90663 h 398925"/>
                <a:gd name="connsiteX39" fmla="*/ 74172 w 398857"/>
                <a:gd name="connsiteY39" fmla="*/ 93878 h 398925"/>
                <a:gd name="connsiteX40" fmla="*/ 61476 w 398857"/>
                <a:gd name="connsiteY40" fmla="*/ 116596 h 398925"/>
                <a:gd name="connsiteX41" fmla="*/ 56993 w 398857"/>
                <a:gd name="connsiteY41" fmla="*/ 149631 h 398925"/>
                <a:gd name="connsiteX42" fmla="*/ 64290 w 398857"/>
                <a:gd name="connsiteY42" fmla="*/ 176178 h 398925"/>
                <a:gd name="connsiteX43" fmla="*/ 65945 w 398857"/>
                <a:gd name="connsiteY43" fmla="*/ 179487 h 398925"/>
                <a:gd name="connsiteX44" fmla="*/ 87539 w 398857"/>
                <a:gd name="connsiteY44" fmla="*/ 179487 h 398925"/>
                <a:gd name="connsiteX45" fmla="*/ 144265 w 398857"/>
                <a:gd name="connsiteY45" fmla="*/ 232217 h 398925"/>
                <a:gd name="connsiteX46" fmla="*/ 169363 w 398857"/>
                <a:gd name="connsiteY46" fmla="*/ 269289 h 398925"/>
                <a:gd name="connsiteX47" fmla="*/ 129451 w 398857"/>
                <a:gd name="connsiteY47" fmla="*/ 309201 h 398925"/>
                <a:gd name="connsiteX48" fmla="*/ 89539 w 398857"/>
                <a:gd name="connsiteY48" fmla="*/ 269289 h 398925"/>
                <a:gd name="connsiteX49" fmla="*/ 114190 w 398857"/>
                <a:gd name="connsiteY49" fmla="*/ 232398 h 398925"/>
                <a:gd name="connsiteX50" fmla="*/ 87539 w 398857"/>
                <a:gd name="connsiteY50" fmla="*/ 209421 h 398925"/>
                <a:gd name="connsiteX51" fmla="*/ 35654 w 398857"/>
                <a:gd name="connsiteY51" fmla="*/ 209421 h 398925"/>
                <a:gd name="connsiteX52" fmla="*/ 35152 w 398857"/>
                <a:gd name="connsiteY52" fmla="*/ 209413 h 398925"/>
                <a:gd name="connsiteX53" fmla="*/ 29934 w 398857"/>
                <a:gd name="connsiteY53" fmla="*/ 248661 h 398925"/>
                <a:gd name="connsiteX54" fmla="*/ 44682 w 398857"/>
                <a:gd name="connsiteY54" fmla="*/ 286501 h 398925"/>
                <a:gd name="connsiteX55" fmla="*/ 64122 w 398857"/>
                <a:gd name="connsiteY55" fmla="*/ 295192 h 398925"/>
                <a:gd name="connsiteX56" fmla="*/ 79089 w 398857"/>
                <a:gd name="connsiteY56" fmla="*/ 310159 h 398925"/>
                <a:gd name="connsiteX57" fmla="*/ 94247 w 398857"/>
                <a:gd name="connsiteY57" fmla="*/ 346940 h 398925"/>
                <a:gd name="connsiteX58" fmla="*/ 137855 w 398857"/>
                <a:gd name="connsiteY58" fmla="*/ 368991 h 398925"/>
                <a:gd name="connsiteX59" fmla="*/ 171570 w 398857"/>
                <a:gd name="connsiteY59" fmla="*/ 352104 h 398925"/>
                <a:gd name="connsiteX60" fmla="*/ 181916 w 398857"/>
                <a:gd name="connsiteY60" fmla="*/ 338431 h 398925"/>
                <a:gd name="connsiteX61" fmla="*/ 184228 w 398857"/>
                <a:gd name="connsiteY61" fmla="*/ 333785 h 398925"/>
                <a:gd name="connsiteX62" fmla="*/ 184332 w 398857"/>
                <a:gd name="connsiteY62" fmla="*/ 333513 h 398925"/>
                <a:gd name="connsiteX63" fmla="*/ 184332 w 398857"/>
                <a:gd name="connsiteY63" fmla="*/ 284513 h 398925"/>
                <a:gd name="connsiteX64" fmla="*/ 184330 w 398857"/>
                <a:gd name="connsiteY64" fmla="*/ 284256 h 398925"/>
                <a:gd name="connsiteX65" fmla="*/ 184332 w 398857"/>
                <a:gd name="connsiteY65" fmla="*/ 283999 h 398925"/>
                <a:gd name="connsiteX66" fmla="*/ 184332 w 398857"/>
                <a:gd name="connsiteY66" fmla="*/ 144564 h 398925"/>
                <a:gd name="connsiteX67" fmla="*/ 166462 w 398857"/>
                <a:gd name="connsiteY67" fmla="*/ 144564 h 398925"/>
                <a:gd name="connsiteX68" fmla="*/ 129451 w 398857"/>
                <a:gd name="connsiteY68" fmla="*/ 169509 h 398925"/>
                <a:gd name="connsiteX69" fmla="*/ 89539 w 398857"/>
                <a:gd name="connsiteY69" fmla="*/ 129597 h 398925"/>
                <a:gd name="connsiteX70" fmla="*/ 129451 w 398857"/>
                <a:gd name="connsiteY70" fmla="*/ 89685 h 398925"/>
                <a:gd name="connsiteX71" fmla="*/ 166462 w 398857"/>
                <a:gd name="connsiteY71" fmla="*/ 114630 h 398925"/>
                <a:gd name="connsiteX72" fmla="*/ 184332 w 398857"/>
                <a:gd name="connsiteY72" fmla="*/ 114630 h 398925"/>
                <a:gd name="connsiteX73" fmla="*/ 184332 w 398857"/>
                <a:gd name="connsiteY73" fmla="*/ 64213 h 398925"/>
                <a:gd name="connsiteX74" fmla="*/ 184328 w 398857"/>
                <a:gd name="connsiteY74" fmla="*/ 63987 h 398925"/>
                <a:gd name="connsiteX75" fmla="*/ 184282 w 398857"/>
                <a:gd name="connsiteY75" fmla="*/ 62852 h 398925"/>
                <a:gd name="connsiteX76" fmla="*/ 183871 w 398857"/>
                <a:gd name="connsiteY76" fmla="*/ 58333 h 398925"/>
                <a:gd name="connsiteX77" fmla="*/ 180676 w 398857"/>
                <a:gd name="connsiteY77" fmla="*/ 44818 h 398925"/>
                <a:gd name="connsiteX78" fmla="*/ 173797 w 398857"/>
                <a:gd name="connsiteY78" fmla="*/ 33836 h 398925"/>
                <a:gd name="connsiteX79" fmla="*/ 162432 w 398857"/>
                <a:gd name="connsiteY79" fmla="*/ 29934 h 398925"/>
                <a:gd name="connsiteX80" fmla="*/ 120935 w 398857"/>
                <a:gd name="connsiteY80" fmla="*/ 43689 h 398925"/>
                <a:gd name="connsiteX81" fmla="*/ 214526 w 398857"/>
                <a:gd name="connsiteY81" fmla="*/ 299223 h 398925"/>
                <a:gd name="connsiteX82" fmla="*/ 214526 w 398857"/>
                <a:gd name="connsiteY82" fmla="*/ 333513 h 398925"/>
                <a:gd name="connsiteX83" fmla="*/ 214627 w 398857"/>
                <a:gd name="connsiteY83" fmla="*/ 333785 h 398925"/>
                <a:gd name="connsiteX84" fmla="*/ 216940 w 398857"/>
                <a:gd name="connsiteY84" fmla="*/ 338431 h 398925"/>
                <a:gd name="connsiteX85" fmla="*/ 227285 w 398857"/>
                <a:gd name="connsiteY85" fmla="*/ 352104 h 398925"/>
                <a:gd name="connsiteX86" fmla="*/ 261001 w 398857"/>
                <a:gd name="connsiteY86" fmla="*/ 368991 h 398925"/>
                <a:gd name="connsiteX87" fmla="*/ 304611 w 398857"/>
                <a:gd name="connsiteY87" fmla="*/ 346940 h 398925"/>
                <a:gd name="connsiteX88" fmla="*/ 319768 w 398857"/>
                <a:gd name="connsiteY88" fmla="*/ 310159 h 398925"/>
                <a:gd name="connsiteX89" fmla="*/ 334735 w 398857"/>
                <a:gd name="connsiteY89" fmla="*/ 295192 h 398925"/>
                <a:gd name="connsiteX90" fmla="*/ 354176 w 398857"/>
                <a:gd name="connsiteY90" fmla="*/ 286501 h 398925"/>
                <a:gd name="connsiteX91" fmla="*/ 368923 w 398857"/>
                <a:gd name="connsiteY91" fmla="*/ 248661 h 398925"/>
                <a:gd name="connsiteX92" fmla="*/ 361959 w 398857"/>
                <a:gd name="connsiteY92" fmla="*/ 206015 h 398925"/>
                <a:gd name="connsiteX93" fmla="*/ 356768 w 398857"/>
                <a:gd name="connsiteY93" fmla="*/ 201123 h 398925"/>
                <a:gd name="connsiteX94" fmla="*/ 347023 w 398857"/>
                <a:gd name="connsiteY94" fmla="*/ 199443 h 398925"/>
                <a:gd name="connsiteX95" fmla="*/ 333829 w 398857"/>
                <a:gd name="connsiteY95" fmla="*/ 191540 h 398925"/>
                <a:gd name="connsiteX96" fmla="*/ 334567 w 398857"/>
                <a:gd name="connsiteY96" fmla="*/ 176178 h 398925"/>
                <a:gd name="connsiteX97" fmla="*/ 341865 w 398857"/>
                <a:gd name="connsiteY97" fmla="*/ 149631 h 398925"/>
                <a:gd name="connsiteX98" fmla="*/ 337381 w 398857"/>
                <a:gd name="connsiteY98" fmla="*/ 116596 h 398925"/>
                <a:gd name="connsiteX99" fmla="*/ 324685 w 398857"/>
                <a:gd name="connsiteY99" fmla="*/ 93878 h 398925"/>
                <a:gd name="connsiteX100" fmla="*/ 314894 w 398857"/>
                <a:gd name="connsiteY100" fmla="*/ 90663 h 398925"/>
                <a:gd name="connsiteX101" fmla="*/ 301408 w 398857"/>
                <a:gd name="connsiteY101" fmla="*/ 88608 h 398925"/>
                <a:gd name="connsiteX102" fmla="*/ 295190 w 398857"/>
                <a:gd name="connsiteY102" fmla="*/ 76465 h 398925"/>
                <a:gd name="connsiteX103" fmla="*/ 277922 w 398857"/>
                <a:gd name="connsiteY103" fmla="*/ 43689 h 398925"/>
                <a:gd name="connsiteX104" fmla="*/ 236423 w 398857"/>
                <a:gd name="connsiteY104" fmla="*/ 29934 h 398925"/>
                <a:gd name="connsiteX105" fmla="*/ 225058 w 398857"/>
                <a:gd name="connsiteY105" fmla="*/ 33836 h 398925"/>
                <a:gd name="connsiteX106" fmla="*/ 218182 w 398857"/>
                <a:gd name="connsiteY106" fmla="*/ 44818 h 398925"/>
                <a:gd name="connsiteX107" fmla="*/ 214985 w 398857"/>
                <a:gd name="connsiteY107" fmla="*/ 58333 h 398925"/>
                <a:gd name="connsiteX108" fmla="*/ 214576 w 398857"/>
                <a:gd name="connsiteY108" fmla="*/ 62852 h 398925"/>
                <a:gd name="connsiteX109" fmla="*/ 214530 w 398857"/>
                <a:gd name="connsiteY109" fmla="*/ 63987 h 398925"/>
                <a:gd name="connsiteX110" fmla="*/ 214526 w 398857"/>
                <a:gd name="connsiteY110" fmla="*/ 64213 h 398925"/>
                <a:gd name="connsiteX111" fmla="*/ 214526 w 398857"/>
                <a:gd name="connsiteY111" fmla="*/ 269289 h 398925"/>
                <a:gd name="connsiteX112" fmla="*/ 227236 w 398857"/>
                <a:gd name="connsiteY112" fmla="*/ 269289 h 398925"/>
                <a:gd name="connsiteX113" fmla="*/ 254176 w 398857"/>
                <a:gd name="connsiteY113" fmla="*/ 242348 h 398925"/>
                <a:gd name="connsiteX114" fmla="*/ 254176 w 398857"/>
                <a:gd name="connsiteY114" fmla="*/ 206519 h 398925"/>
                <a:gd name="connsiteX115" fmla="*/ 229231 w 398857"/>
                <a:gd name="connsiteY115" fmla="*/ 169509 h 398925"/>
                <a:gd name="connsiteX116" fmla="*/ 269143 w 398857"/>
                <a:gd name="connsiteY116" fmla="*/ 129597 h 398925"/>
                <a:gd name="connsiteX117" fmla="*/ 309055 w 398857"/>
                <a:gd name="connsiteY117" fmla="*/ 169509 h 398925"/>
                <a:gd name="connsiteX118" fmla="*/ 284110 w 398857"/>
                <a:gd name="connsiteY118" fmla="*/ 206519 h 398925"/>
                <a:gd name="connsiteX119" fmla="*/ 284110 w 398857"/>
                <a:gd name="connsiteY119" fmla="*/ 242348 h 398925"/>
                <a:gd name="connsiteX120" fmla="*/ 227236 w 398857"/>
                <a:gd name="connsiteY120" fmla="*/ 299223 h 398925"/>
                <a:gd name="connsiteX121" fmla="*/ 214526 w 398857"/>
                <a:gd name="connsiteY121" fmla="*/ 299223 h 398925"/>
                <a:gd name="connsiteX122" fmla="*/ 129451 w 398857"/>
                <a:gd name="connsiteY122" fmla="*/ 119619 h 398925"/>
                <a:gd name="connsiteX123" fmla="*/ 119473 w 398857"/>
                <a:gd name="connsiteY123" fmla="*/ 129597 h 398925"/>
                <a:gd name="connsiteX124" fmla="*/ 129451 w 398857"/>
                <a:gd name="connsiteY124" fmla="*/ 139575 h 398925"/>
                <a:gd name="connsiteX125" fmla="*/ 139429 w 398857"/>
                <a:gd name="connsiteY125" fmla="*/ 129597 h 398925"/>
                <a:gd name="connsiteX126" fmla="*/ 129451 w 398857"/>
                <a:gd name="connsiteY126" fmla="*/ 119619 h 398925"/>
                <a:gd name="connsiteX127" fmla="*/ 119473 w 398857"/>
                <a:gd name="connsiteY127" fmla="*/ 269289 h 398925"/>
                <a:gd name="connsiteX128" fmla="*/ 129451 w 398857"/>
                <a:gd name="connsiteY128" fmla="*/ 279267 h 398925"/>
                <a:gd name="connsiteX129" fmla="*/ 139429 w 398857"/>
                <a:gd name="connsiteY129" fmla="*/ 269289 h 398925"/>
                <a:gd name="connsiteX130" fmla="*/ 129451 w 398857"/>
                <a:gd name="connsiteY130" fmla="*/ 259311 h 398925"/>
                <a:gd name="connsiteX131" fmla="*/ 119473 w 398857"/>
                <a:gd name="connsiteY131" fmla="*/ 269289 h 398925"/>
                <a:gd name="connsiteX132" fmla="*/ 259165 w 398857"/>
                <a:gd name="connsiteY132" fmla="*/ 169509 h 398925"/>
                <a:gd name="connsiteX133" fmla="*/ 269143 w 398857"/>
                <a:gd name="connsiteY133" fmla="*/ 179487 h 398925"/>
                <a:gd name="connsiteX134" fmla="*/ 279121 w 398857"/>
                <a:gd name="connsiteY134" fmla="*/ 169509 h 398925"/>
                <a:gd name="connsiteX135" fmla="*/ 269143 w 398857"/>
                <a:gd name="connsiteY135" fmla="*/ 159531 h 398925"/>
                <a:gd name="connsiteX136" fmla="*/ 259165 w 398857"/>
                <a:gd name="connsiteY136" fmla="*/ 169509 h 398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Lst>
              <a:rect l="l" t="t" r="r" b="b"/>
              <a:pathLst>
                <a:path w="398857" h="398925">
                  <a:moveTo>
                    <a:pt x="102548" y="20069"/>
                  </a:moveTo>
                  <a:cubicBezTo>
                    <a:pt x="119144" y="7149"/>
                    <a:pt x="140855" y="0"/>
                    <a:pt x="162432" y="0"/>
                  </a:cubicBezTo>
                  <a:cubicBezTo>
                    <a:pt x="175332" y="0"/>
                    <a:pt x="185781" y="4432"/>
                    <a:pt x="193696" y="11472"/>
                  </a:cubicBezTo>
                  <a:cubicBezTo>
                    <a:pt x="195835" y="13377"/>
                    <a:pt x="197739" y="15424"/>
                    <a:pt x="199429" y="17549"/>
                  </a:cubicBezTo>
                  <a:cubicBezTo>
                    <a:pt x="201119" y="15424"/>
                    <a:pt x="203021" y="13377"/>
                    <a:pt x="205162" y="11472"/>
                  </a:cubicBezTo>
                  <a:cubicBezTo>
                    <a:pt x="213075" y="4432"/>
                    <a:pt x="223524" y="0"/>
                    <a:pt x="236423" y="0"/>
                  </a:cubicBezTo>
                  <a:cubicBezTo>
                    <a:pt x="258002" y="0"/>
                    <a:pt x="279714" y="7149"/>
                    <a:pt x="296309" y="20069"/>
                  </a:cubicBezTo>
                  <a:cubicBezTo>
                    <a:pt x="309221" y="30120"/>
                    <a:pt x="319343" y="43976"/>
                    <a:pt x="323308" y="60736"/>
                  </a:cubicBezTo>
                  <a:cubicBezTo>
                    <a:pt x="331693" y="62123"/>
                    <a:pt x="339143" y="66397"/>
                    <a:pt x="345168" y="72050"/>
                  </a:cubicBezTo>
                  <a:cubicBezTo>
                    <a:pt x="354762" y="81053"/>
                    <a:pt x="361585" y="94060"/>
                    <a:pt x="365882" y="107447"/>
                  </a:cubicBezTo>
                  <a:cubicBezTo>
                    <a:pt x="370244" y="121036"/>
                    <a:pt x="372427" y="136312"/>
                    <a:pt x="371769" y="150975"/>
                  </a:cubicBezTo>
                  <a:cubicBezTo>
                    <a:pt x="371432" y="158482"/>
                    <a:pt x="370332" y="166133"/>
                    <a:pt x="368227" y="173458"/>
                  </a:cubicBezTo>
                  <a:cubicBezTo>
                    <a:pt x="368666" y="173648"/>
                    <a:pt x="369103" y="173846"/>
                    <a:pt x="369538" y="174049"/>
                  </a:cubicBezTo>
                  <a:cubicBezTo>
                    <a:pt x="376926" y="177533"/>
                    <a:pt x="382896" y="182987"/>
                    <a:pt x="387388" y="190225"/>
                  </a:cubicBezTo>
                  <a:cubicBezTo>
                    <a:pt x="395872" y="203889"/>
                    <a:pt x="398857" y="223578"/>
                    <a:pt x="398857" y="248661"/>
                  </a:cubicBezTo>
                  <a:cubicBezTo>
                    <a:pt x="398857" y="277487"/>
                    <a:pt x="387839" y="297062"/>
                    <a:pt x="373667" y="309219"/>
                  </a:cubicBezTo>
                  <a:cubicBezTo>
                    <a:pt x="365443" y="316273"/>
                    <a:pt x="356367" y="320646"/>
                    <a:pt x="348331" y="322981"/>
                  </a:cubicBezTo>
                  <a:cubicBezTo>
                    <a:pt x="345547" y="336802"/>
                    <a:pt x="338584" y="352378"/>
                    <a:pt x="327993" y="365629"/>
                  </a:cubicBezTo>
                  <a:cubicBezTo>
                    <a:pt x="313569" y="383675"/>
                    <a:pt x="291149" y="398925"/>
                    <a:pt x="261001" y="398925"/>
                  </a:cubicBezTo>
                  <a:cubicBezTo>
                    <a:pt x="236848" y="398925"/>
                    <a:pt x="217836" y="385569"/>
                    <a:pt x="205623" y="372763"/>
                  </a:cubicBezTo>
                  <a:cubicBezTo>
                    <a:pt x="203390" y="370420"/>
                    <a:pt x="201321" y="368035"/>
                    <a:pt x="199429" y="365663"/>
                  </a:cubicBezTo>
                  <a:cubicBezTo>
                    <a:pt x="197535" y="368035"/>
                    <a:pt x="195468" y="370420"/>
                    <a:pt x="193233" y="372763"/>
                  </a:cubicBezTo>
                  <a:cubicBezTo>
                    <a:pt x="181019" y="385569"/>
                    <a:pt x="162007" y="398925"/>
                    <a:pt x="137855" y="398925"/>
                  </a:cubicBezTo>
                  <a:cubicBezTo>
                    <a:pt x="107708" y="398925"/>
                    <a:pt x="85288" y="383675"/>
                    <a:pt x="70864" y="365629"/>
                  </a:cubicBezTo>
                  <a:cubicBezTo>
                    <a:pt x="60273" y="352378"/>
                    <a:pt x="53310" y="336802"/>
                    <a:pt x="50527" y="322981"/>
                  </a:cubicBezTo>
                  <a:cubicBezTo>
                    <a:pt x="42490" y="320646"/>
                    <a:pt x="33414" y="316273"/>
                    <a:pt x="25191" y="309219"/>
                  </a:cubicBezTo>
                  <a:cubicBezTo>
                    <a:pt x="11019" y="297062"/>
                    <a:pt x="0" y="277487"/>
                    <a:pt x="0" y="248661"/>
                  </a:cubicBezTo>
                  <a:cubicBezTo>
                    <a:pt x="0" y="223578"/>
                    <a:pt x="2985" y="203889"/>
                    <a:pt x="11468" y="190225"/>
                  </a:cubicBezTo>
                  <a:cubicBezTo>
                    <a:pt x="15961" y="182987"/>
                    <a:pt x="21932" y="177533"/>
                    <a:pt x="29319" y="174049"/>
                  </a:cubicBezTo>
                  <a:cubicBezTo>
                    <a:pt x="29754" y="173846"/>
                    <a:pt x="30191" y="173648"/>
                    <a:pt x="30630" y="173458"/>
                  </a:cubicBezTo>
                  <a:cubicBezTo>
                    <a:pt x="28525" y="166133"/>
                    <a:pt x="27426" y="158482"/>
                    <a:pt x="27089" y="150975"/>
                  </a:cubicBezTo>
                  <a:cubicBezTo>
                    <a:pt x="26430" y="136312"/>
                    <a:pt x="28613" y="121036"/>
                    <a:pt x="32974" y="107447"/>
                  </a:cubicBezTo>
                  <a:cubicBezTo>
                    <a:pt x="37271" y="94060"/>
                    <a:pt x="44094" y="81053"/>
                    <a:pt x="53689" y="72050"/>
                  </a:cubicBezTo>
                  <a:cubicBezTo>
                    <a:pt x="59713" y="66397"/>
                    <a:pt x="67165" y="62123"/>
                    <a:pt x="75549" y="60736"/>
                  </a:cubicBezTo>
                  <a:cubicBezTo>
                    <a:pt x="79515" y="43976"/>
                    <a:pt x="89635" y="30120"/>
                    <a:pt x="102548" y="20069"/>
                  </a:cubicBezTo>
                  <a:close/>
                  <a:moveTo>
                    <a:pt x="120935" y="43689"/>
                  </a:moveTo>
                  <a:cubicBezTo>
                    <a:pt x="110044" y="52168"/>
                    <a:pt x="103667" y="63462"/>
                    <a:pt x="103667" y="76465"/>
                  </a:cubicBezTo>
                  <a:cubicBezTo>
                    <a:pt x="103667" y="81277"/>
                    <a:pt x="101354" y="85796"/>
                    <a:pt x="97450" y="88608"/>
                  </a:cubicBezTo>
                  <a:cubicBezTo>
                    <a:pt x="93546" y="91421"/>
                    <a:pt x="88528" y="92186"/>
                    <a:pt x="83963" y="90663"/>
                  </a:cubicBezTo>
                  <a:cubicBezTo>
                    <a:pt x="81221" y="89748"/>
                    <a:pt x="78335" y="89971"/>
                    <a:pt x="74172" y="93878"/>
                  </a:cubicBezTo>
                  <a:cubicBezTo>
                    <a:pt x="69557" y="98209"/>
                    <a:pt x="64859" y="106055"/>
                    <a:pt x="61476" y="116596"/>
                  </a:cubicBezTo>
                  <a:cubicBezTo>
                    <a:pt x="58157" y="126935"/>
                    <a:pt x="56500" y="138661"/>
                    <a:pt x="56993" y="149631"/>
                  </a:cubicBezTo>
                  <a:cubicBezTo>
                    <a:pt x="57492" y="160738"/>
                    <a:pt x="60133" y="169938"/>
                    <a:pt x="64290" y="176178"/>
                  </a:cubicBezTo>
                  <a:cubicBezTo>
                    <a:pt x="64986" y="177224"/>
                    <a:pt x="65538" y="178336"/>
                    <a:pt x="65945" y="179487"/>
                  </a:cubicBezTo>
                  <a:lnTo>
                    <a:pt x="87539" y="179487"/>
                  </a:lnTo>
                  <a:cubicBezTo>
                    <a:pt x="117556" y="179487"/>
                    <a:pt x="142142" y="202742"/>
                    <a:pt x="144265" y="232217"/>
                  </a:cubicBezTo>
                  <a:cubicBezTo>
                    <a:pt x="158973" y="238100"/>
                    <a:pt x="169363" y="252480"/>
                    <a:pt x="169363" y="269289"/>
                  </a:cubicBezTo>
                  <a:cubicBezTo>
                    <a:pt x="169363" y="291332"/>
                    <a:pt x="151494" y="309201"/>
                    <a:pt x="129451" y="309201"/>
                  </a:cubicBezTo>
                  <a:cubicBezTo>
                    <a:pt x="107408" y="309201"/>
                    <a:pt x="89539" y="291332"/>
                    <a:pt x="89539" y="269289"/>
                  </a:cubicBezTo>
                  <a:cubicBezTo>
                    <a:pt x="89539" y="252652"/>
                    <a:pt x="99719" y="238391"/>
                    <a:pt x="114190" y="232398"/>
                  </a:cubicBezTo>
                  <a:cubicBezTo>
                    <a:pt x="112274" y="219399"/>
                    <a:pt x="101072" y="209421"/>
                    <a:pt x="87539" y="209421"/>
                  </a:cubicBezTo>
                  <a:lnTo>
                    <a:pt x="35654" y="209421"/>
                  </a:lnTo>
                  <a:cubicBezTo>
                    <a:pt x="35486" y="209421"/>
                    <a:pt x="35319" y="209419"/>
                    <a:pt x="35152" y="209413"/>
                  </a:cubicBezTo>
                  <a:cubicBezTo>
                    <a:pt x="32174" y="216358"/>
                    <a:pt x="29934" y="228359"/>
                    <a:pt x="29934" y="248661"/>
                  </a:cubicBezTo>
                  <a:cubicBezTo>
                    <a:pt x="29934" y="269034"/>
                    <a:pt x="37349" y="280209"/>
                    <a:pt x="44682" y="286501"/>
                  </a:cubicBezTo>
                  <a:cubicBezTo>
                    <a:pt x="52729" y="293404"/>
                    <a:pt x="61563" y="295192"/>
                    <a:pt x="64122" y="295192"/>
                  </a:cubicBezTo>
                  <a:cubicBezTo>
                    <a:pt x="72388" y="295192"/>
                    <a:pt x="79089" y="301893"/>
                    <a:pt x="79089" y="310159"/>
                  </a:cubicBezTo>
                  <a:cubicBezTo>
                    <a:pt x="79089" y="318523"/>
                    <a:pt x="83715" y="333763"/>
                    <a:pt x="94247" y="346940"/>
                  </a:cubicBezTo>
                  <a:cubicBezTo>
                    <a:pt x="104400" y="359642"/>
                    <a:pt x="118847" y="368991"/>
                    <a:pt x="137855" y="368991"/>
                  </a:cubicBezTo>
                  <a:cubicBezTo>
                    <a:pt x="150569" y="368991"/>
                    <a:pt x="162279" y="361847"/>
                    <a:pt x="171570" y="352104"/>
                  </a:cubicBezTo>
                  <a:cubicBezTo>
                    <a:pt x="176096" y="347359"/>
                    <a:pt x="179611" y="342430"/>
                    <a:pt x="181916" y="338431"/>
                  </a:cubicBezTo>
                  <a:cubicBezTo>
                    <a:pt x="183071" y="336427"/>
                    <a:pt x="183817" y="334839"/>
                    <a:pt x="184228" y="333785"/>
                  </a:cubicBezTo>
                  <a:lnTo>
                    <a:pt x="184332" y="333513"/>
                  </a:lnTo>
                  <a:lnTo>
                    <a:pt x="184332" y="284513"/>
                  </a:lnTo>
                  <a:cubicBezTo>
                    <a:pt x="184330" y="284428"/>
                    <a:pt x="184330" y="284342"/>
                    <a:pt x="184330" y="284256"/>
                  </a:cubicBezTo>
                  <a:cubicBezTo>
                    <a:pt x="184330" y="284170"/>
                    <a:pt x="184330" y="284084"/>
                    <a:pt x="184332" y="283999"/>
                  </a:cubicBezTo>
                  <a:lnTo>
                    <a:pt x="184332" y="144564"/>
                  </a:lnTo>
                  <a:lnTo>
                    <a:pt x="166462" y="144564"/>
                  </a:lnTo>
                  <a:cubicBezTo>
                    <a:pt x="160541" y="159191"/>
                    <a:pt x="146201" y="169509"/>
                    <a:pt x="129451" y="169509"/>
                  </a:cubicBezTo>
                  <a:cubicBezTo>
                    <a:pt x="107408" y="169509"/>
                    <a:pt x="89539" y="151640"/>
                    <a:pt x="89539" y="129597"/>
                  </a:cubicBezTo>
                  <a:cubicBezTo>
                    <a:pt x="89539" y="107554"/>
                    <a:pt x="107408" y="89685"/>
                    <a:pt x="129451" y="89685"/>
                  </a:cubicBezTo>
                  <a:cubicBezTo>
                    <a:pt x="146201" y="89685"/>
                    <a:pt x="160541" y="100003"/>
                    <a:pt x="166462" y="114630"/>
                  </a:cubicBezTo>
                  <a:lnTo>
                    <a:pt x="184332" y="114630"/>
                  </a:lnTo>
                  <a:lnTo>
                    <a:pt x="184332" y="64213"/>
                  </a:lnTo>
                  <a:lnTo>
                    <a:pt x="184328" y="63987"/>
                  </a:lnTo>
                  <a:cubicBezTo>
                    <a:pt x="184322" y="63759"/>
                    <a:pt x="184310" y="63373"/>
                    <a:pt x="184282" y="62852"/>
                  </a:cubicBezTo>
                  <a:cubicBezTo>
                    <a:pt x="184226" y="61805"/>
                    <a:pt x="184109" y="60239"/>
                    <a:pt x="183871" y="58333"/>
                  </a:cubicBezTo>
                  <a:cubicBezTo>
                    <a:pt x="183386" y="54444"/>
                    <a:pt x="182438" y="49524"/>
                    <a:pt x="180676" y="44818"/>
                  </a:cubicBezTo>
                  <a:cubicBezTo>
                    <a:pt x="178888" y="40049"/>
                    <a:pt x="176563" y="36297"/>
                    <a:pt x="173797" y="33836"/>
                  </a:cubicBezTo>
                  <a:cubicBezTo>
                    <a:pt x="171343" y="31652"/>
                    <a:pt x="167966" y="29934"/>
                    <a:pt x="162432" y="29934"/>
                  </a:cubicBezTo>
                  <a:cubicBezTo>
                    <a:pt x="147144" y="29934"/>
                    <a:pt x="131989" y="35085"/>
                    <a:pt x="120935" y="43689"/>
                  </a:cubicBezTo>
                  <a:close/>
                  <a:moveTo>
                    <a:pt x="214526" y="299223"/>
                  </a:moveTo>
                  <a:lnTo>
                    <a:pt x="214526" y="333513"/>
                  </a:lnTo>
                  <a:lnTo>
                    <a:pt x="214627" y="333785"/>
                  </a:lnTo>
                  <a:cubicBezTo>
                    <a:pt x="215040" y="334839"/>
                    <a:pt x="215787" y="336427"/>
                    <a:pt x="216940" y="338431"/>
                  </a:cubicBezTo>
                  <a:cubicBezTo>
                    <a:pt x="219245" y="342430"/>
                    <a:pt x="222759" y="347359"/>
                    <a:pt x="227285" y="352104"/>
                  </a:cubicBezTo>
                  <a:cubicBezTo>
                    <a:pt x="236579" y="361847"/>
                    <a:pt x="248289" y="368991"/>
                    <a:pt x="261001" y="368991"/>
                  </a:cubicBezTo>
                  <a:cubicBezTo>
                    <a:pt x="280009" y="368991"/>
                    <a:pt x="294457" y="359642"/>
                    <a:pt x="304611" y="346940"/>
                  </a:cubicBezTo>
                  <a:cubicBezTo>
                    <a:pt x="315142" y="333763"/>
                    <a:pt x="319768" y="318523"/>
                    <a:pt x="319768" y="310159"/>
                  </a:cubicBezTo>
                  <a:cubicBezTo>
                    <a:pt x="319768" y="301893"/>
                    <a:pt x="326469" y="295192"/>
                    <a:pt x="334735" y="295192"/>
                  </a:cubicBezTo>
                  <a:cubicBezTo>
                    <a:pt x="337295" y="295192"/>
                    <a:pt x="346127" y="293404"/>
                    <a:pt x="354176" y="286501"/>
                  </a:cubicBezTo>
                  <a:cubicBezTo>
                    <a:pt x="361508" y="280209"/>
                    <a:pt x="368923" y="269034"/>
                    <a:pt x="368923" y="248661"/>
                  </a:cubicBezTo>
                  <a:cubicBezTo>
                    <a:pt x="368923" y="224546"/>
                    <a:pt x="365762" y="212143"/>
                    <a:pt x="361959" y="206015"/>
                  </a:cubicBezTo>
                  <a:cubicBezTo>
                    <a:pt x="360306" y="203354"/>
                    <a:pt x="358598" y="201985"/>
                    <a:pt x="356768" y="201123"/>
                  </a:cubicBezTo>
                  <a:cubicBezTo>
                    <a:pt x="354742" y="200167"/>
                    <a:pt x="351717" y="199443"/>
                    <a:pt x="347023" y="199443"/>
                  </a:cubicBezTo>
                  <a:cubicBezTo>
                    <a:pt x="341506" y="199443"/>
                    <a:pt x="336435" y="196406"/>
                    <a:pt x="333829" y="191540"/>
                  </a:cubicBezTo>
                  <a:cubicBezTo>
                    <a:pt x="331224" y="186675"/>
                    <a:pt x="331508" y="180772"/>
                    <a:pt x="334567" y="176178"/>
                  </a:cubicBezTo>
                  <a:cubicBezTo>
                    <a:pt x="338724" y="169938"/>
                    <a:pt x="341366" y="160738"/>
                    <a:pt x="341865" y="149631"/>
                  </a:cubicBezTo>
                  <a:cubicBezTo>
                    <a:pt x="342358" y="138661"/>
                    <a:pt x="340699" y="126935"/>
                    <a:pt x="337381" y="116596"/>
                  </a:cubicBezTo>
                  <a:cubicBezTo>
                    <a:pt x="333998" y="106055"/>
                    <a:pt x="329301" y="98209"/>
                    <a:pt x="324685" y="93878"/>
                  </a:cubicBezTo>
                  <a:cubicBezTo>
                    <a:pt x="320522" y="89971"/>
                    <a:pt x="317636" y="89748"/>
                    <a:pt x="314894" y="90663"/>
                  </a:cubicBezTo>
                  <a:cubicBezTo>
                    <a:pt x="310330" y="92186"/>
                    <a:pt x="305311" y="91421"/>
                    <a:pt x="301408" y="88608"/>
                  </a:cubicBezTo>
                  <a:cubicBezTo>
                    <a:pt x="297503" y="85796"/>
                    <a:pt x="295190" y="81277"/>
                    <a:pt x="295190" y="76465"/>
                  </a:cubicBezTo>
                  <a:cubicBezTo>
                    <a:pt x="295190" y="63462"/>
                    <a:pt x="288812" y="52168"/>
                    <a:pt x="277922" y="43689"/>
                  </a:cubicBezTo>
                  <a:cubicBezTo>
                    <a:pt x="266868" y="35085"/>
                    <a:pt x="251714" y="29934"/>
                    <a:pt x="236423" y="29934"/>
                  </a:cubicBezTo>
                  <a:cubicBezTo>
                    <a:pt x="230892" y="29934"/>
                    <a:pt x="227515" y="31652"/>
                    <a:pt x="225058" y="33836"/>
                  </a:cubicBezTo>
                  <a:cubicBezTo>
                    <a:pt x="222294" y="36297"/>
                    <a:pt x="219968" y="40049"/>
                    <a:pt x="218182" y="44818"/>
                  </a:cubicBezTo>
                  <a:cubicBezTo>
                    <a:pt x="216419" y="49524"/>
                    <a:pt x="215472" y="54444"/>
                    <a:pt x="214985" y="58333"/>
                  </a:cubicBezTo>
                  <a:cubicBezTo>
                    <a:pt x="214747" y="60239"/>
                    <a:pt x="214631" y="61805"/>
                    <a:pt x="214576" y="62852"/>
                  </a:cubicBezTo>
                  <a:cubicBezTo>
                    <a:pt x="214548" y="63373"/>
                    <a:pt x="214536" y="63759"/>
                    <a:pt x="214530" y="63987"/>
                  </a:cubicBezTo>
                  <a:lnTo>
                    <a:pt x="214526" y="64213"/>
                  </a:lnTo>
                  <a:lnTo>
                    <a:pt x="214526" y="269289"/>
                  </a:lnTo>
                  <a:lnTo>
                    <a:pt x="227236" y="269289"/>
                  </a:lnTo>
                  <a:cubicBezTo>
                    <a:pt x="242115" y="269289"/>
                    <a:pt x="254176" y="257228"/>
                    <a:pt x="254176" y="242348"/>
                  </a:cubicBezTo>
                  <a:lnTo>
                    <a:pt x="254176" y="206519"/>
                  </a:lnTo>
                  <a:cubicBezTo>
                    <a:pt x="239548" y="200599"/>
                    <a:pt x="229231" y="186258"/>
                    <a:pt x="229231" y="169509"/>
                  </a:cubicBezTo>
                  <a:cubicBezTo>
                    <a:pt x="229231" y="147466"/>
                    <a:pt x="247100" y="129597"/>
                    <a:pt x="269143" y="129597"/>
                  </a:cubicBezTo>
                  <a:cubicBezTo>
                    <a:pt x="291187" y="129597"/>
                    <a:pt x="309055" y="147466"/>
                    <a:pt x="309055" y="169509"/>
                  </a:cubicBezTo>
                  <a:cubicBezTo>
                    <a:pt x="309055" y="186258"/>
                    <a:pt x="298736" y="200599"/>
                    <a:pt x="284110" y="206519"/>
                  </a:cubicBezTo>
                  <a:lnTo>
                    <a:pt x="284110" y="242348"/>
                  </a:lnTo>
                  <a:cubicBezTo>
                    <a:pt x="284110" y="273759"/>
                    <a:pt x="258646" y="299223"/>
                    <a:pt x="227236" y="299223"/>
                  </a:cubicBezTo>
                  <a:lnTo>
                    <a:pt x="214526" y="299223"/>
                  </a:lnTo>
                  <a:close/>
                  <a:moveTo>
                    <a:pt x="129451" y="119619"/>
                  </a:moveTo>
                  <a:cubicBezTo>
                    <a:pt x="123940" y="119619"/>
                    <a:pt x="119473" y="124086"/>
                    <a:pt x="119473" y="129597"/>
                  </a:cubicBezTo>
                  <a:cubicBezTo>
                    <a:pt x="119473" y="135108"/>
                    <a:pt x="123940" y="139575"/>
                    <a:pt x="129451" y="139575"/>
                  </a:cubicBezTo>
                  <a:cubicBezTo>
                    <a:pt x="134962" y="139575"/>
                    <a:pt x="139429" y="135108"/>
                    <a:pt x="139429" y="129597"/>
                  </a:cubicBezTo>
                  <a:cubicBezTo>
                    <a:pt x="139429" y="124086"/>
                    <a:pt x="134962" y="119619"/>
                    <a:pt x="129451" y="119619"/>
                  </a:cubicBezTo>
                  <a:close/>
                  <a:moveTo>
                    <a:pt x="119473" y="269289"/>
                  </a:moveTo>
                  <a:cubicBezTo>
                    <a:pt x="119473" y="274799"/>
                    <a:pt x="123940" y="279267"/>
                    <a:pt x="129451" y="279267"/>
                  </a:cubicBezTo>
                  <a:cubicBezTo>
                    <a:pt x="134962" y="279267"/>
                    <a:pt x="139429" y="274799"/>
                    <a:pt x="139429" y="269289"/>
                  </a:cubicBezTo>
                  <a:cubicBezTo>
                    <a:pt x="139429" y="263779"/>
                    <a:pt x="134962" y="259311"/>
                    <a:pt x="129451" y="259311"/>
                  </a:cubicBezTo>
                  <a:cubicBezTo>
                    <a:pt x="123940" y="259311"/>
                    <a:pt x="119473" y="263779"/>
                    <a:pt x="119473" y="269289"/>
                  </a:cubicBezTo>
                  <a:close/>
                  <a:moveTo>
                    <a:pt x="259165" y="169509"/>
                  </a:moveTo>
                  <a:cubicBezTo>
                    <a:pt x="259165" y="175019"/>
                    <a:pt x="263631" y="179487"/>
                    <a:pt x="269143" y="179487"/>
                  </a:cubicBezTo>
                  <a:cubicBezTo>
                    <a:pt x="274653" y="179487"/>
                    <a:pt x="279121" y="175019"/>
                    <a:pt x="279121" y="169509"/>
                  </a:cubicBezTo>
                  <a:cubicBezTo>
                    <a:pt x="279121" y="163999"/>
                    <a:pt x="274653" y="159531"/>
                    <a:pt x="269143" y="159531"/>
                  </a:cubicBezTo>
                  <a:cubicBezTo>
                    <a:pt x="263631" y="159531"/>
                    <a:pt x="259165" y="163999"/>
                    <a:pt x="259165" y="169509"/>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15" name="Text Placeholder 2">
              <a:extLst>
                <a:ext uri="{FF2B5EF4-FFF2-40B4-BE49-F238E27FC236}">
                  <a16:creationId xmlns:a16="http://schemas.microsoft.com/office/drawing/2014/main" id="{CBB457EF-E9E1-A9F6-A67A-B8927E36276C}"/>
                </a:ext>
              </a:extLst>
            </p:cNvPr>
            <p:cNvSpPr txBox="1">
              <a:spLocks/>
            </p:cNvSpPr>
            <p:nvPr/>
          </p:nvSpPr>
          <p:spPr>
            <a:xfrm>
              <a:off x="4849587" y="4285271"/>
              <a:ext cx="6458856"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20"/>
                <a:t>RDP graphics</a:t>
              </a:r>
            </a:p>
          </p:txBody>
        </p:sp>
      </p:grpSp>
      <p:grpSp>
        <p:nvGrpSpPr>
          <p:cNvPr id="37" name="Group 36">
            <a:extLst>
              <a:ext uri="{FF2B5EF4-FFF2-40B4-BE49-F238E27FC236}">
                <a16:creationId xmlns:a16="http://schemas.microsoft.com/office/drawing/2014/main" id="{80796CF5-299B-75A9-BB8A-A3BBFD9A10C3}"/>
              </a:ext>
            </a:extLst>
          </p:cNvPr>
          <p:cNvGrpSpPr/>
          <p:nvPr/>
        </p:nvGrpSpPr>
        <p:grpSpPr>
          <a:xfrm>
            <a:off x="4233766" y="5549391"/>
            <a:ext cx="6553433" cy="411480"/>
            <a:chOff x="4026851" y="1355107"/>
            <a:chExt cx="7281592" cy="457200"/>
          </a:xfrm>
        </p:grpSpPr>
        <p:sp>
          <p:nvSpPr>
            <p:cNvPr id="11" name="Text Placeholder 2">
              <a:extLst>
                <a:ext uri="{FF2B5EF4-FFF2-40B4-BE49-F238E27FC236}">
                  <a16:creationId xmlns:a16="http://schemas.microsoft.com/office/drawing/2014/main" id="{15AECC01-665C-C466-5D6C-168CB437F2BD}"/>
                </a:ext>
              </a:extLst>
            </p:cNvPr>
            <p:cNvSpPr txBox="1">
              <a:spLocks/>
            </p:cNvSpPr>
            <p:nvPr/>
          </p:nvSpPr>
          <p:spPr>
            <a:xfrm>
              <a:off x="4849587" y="1368264"/>
              <a:ext cx="6458856" cy="43088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20"/>
                <a:t>New streaming capabilities</a:t>
              </a:r>
            </a:p>
          </p:txBody>
        </p:sp>
        <p:sp>
          <p:nvSpPr>
            <p:cNvPr id="7" name="Graphic 118">
              <a:extLst>
                <a:ext uri="{FF2B5EF4-FFF2-40B4-BE49-F238E27FC236}">
                  <a16:creationId xmlns:a16="http://schemas.microsoft.com/office/drawing/2014/main" id="{3B78FC43-295D-EC34-7A04-D0D20662D2E7}"/>
                </a:ext>
                <a:ext uri="{C183D7F6-B498-43B3-948B-1728B52AA6E4}">
                  <adec:decorative xmlns:adec="http://schemas.microsoft.com/office/drawing/2017/decorative" val="1"/>
                </a:ext>
              </a:extLst>
            </p:cNvPr>
            <p:cNvSpPr/>
            <p:nvPr/>
          </p:nvSpPr>
          <p:spPr>
            <a:xfrm>
              <a:off x="4026851" y="1355107"/>
              <a:ext cx="457200" cy="457200"/>
            </a:xfrm>
            <a:custGeom>
              <a:avLst/>
              <a:gdLst>
                <a:gd name="connsiteX0" fmla="*/ 59333 w 328612"/>
                <a:gd name="connsiteY0" fmla="*/ 0 h 328612"/>
                <a:gd name="connsiteX1" fmla="*/ 0 w 328612"/>
                <a:gd name="connsiteY1" fmla="*/ 59333 h 328612"/>
                <a:gd name="connsiteX2" fmla="*/ 0 w 328612"/>
                <a:gd name="connsiteY2" fmla="*/ 269280 h 328612"/>
                <a:gd name="connsiteX3" fmla="*/ 59333 w 328612"/>
                <a:gd name="connsiteY3" fmla="*/ 328613 h 328612"/>
                <a:gd name="connsiteX4" fmla="*/ 269280 w 328612"/>
                <a:gd name="connsiteY4" fmla="*/ 328613 h 328612"/>
                <a:gd name="connsiteX5" fmla="*/ 328613 w 328612"/>
                <a:gd name="connsiteY5" fmla="*/ 269280 h 328612"/>
                <a:gd name="connsiteX6" fmla="*/ 328613 w 328612"/>
                <a:gd name="connsiteY6" fmla="*/ 59333 h 328612"/>
                <a:gd name="connsiteX7" fmla="*/ 269280 w 328612"/>
                <a:gd name="connsiteY7" fmla="*/ 0 h 328612"/>
                <a:gd name="connsiteX8" fmla="*/ 59333 w 328612"/>
                <a:gd name="connsiteY8" fmla="*/ 0 h 328612"/>
                <a:gd name="connsiteX9" fmla="*/ 27384 w 328612"/>
                <a:gd name="connsiteY9" fmla="*/ 59333 h 328612"/>
                <a:gd name="connsiteX10" fmla="*/ 59333 w 328612"/>
                <a:gd name="connsiteY10" fmla="*/ 27384 h 328612"/>
                <a:gd name="connsiteX11" fmla="*/ 269280 w 328612"/>
                <a:gd name="connsiteY11" fmla="*/ 27384 h 328612"/>
                <a:gd name="connsiteX12" fmla="*/ 301228 w 328612"/>
                <a:gd name="connsiteY12" fmla="*/ 59333 h 328612"/>
                <a:gd name="connsiteX13" fmla="*/ 301228 w 328612"/>
                <a:gd name="connsiteY13" fmla="*/ 269280 h 328612"/>
                <a:gd name="connsiteX14" fmla="*/ 269280 w 328612"/>
                <a:gd name="connsiteY14" fmla="*/ 301228 h 328612"/>
                <a:gd name="connsiteX15" fmla="*/ 59333 w 328612"/>
                <a:gd name="connsiteY15" fmla="*/ 301228 h 328612"/>
                <a:gd name="connsiteX16" fmla="*/ 27384 w 328612"/>
                <a:gd name="connsiteY16" fmla="*/ 269280 h 328612"/>
                <a:gd name="connsiteX17" fmla="*/ 27384 w 328612"/>
                <a:gd name="connsiteY17" fmla="*/ 59333 h 328612"/>
                <a:gd name="connsiteX18" fmla="*/ 137475 w 328612"/>
                <a:gd name="connsiteY18" fmla="*/ 114655 h 328612"/>
                <a:gd name="connsiteX19" fmla="*/ 137475 w 328612"/>
                <a:gd name="connsiteY19" fmla="*/ 95292 h 328612"/>
                <a:gd name="connsiteX20" fmla="*/ 118112 w 328612"/>
                <a:gd name="connsiteY20" fmla="*/ 95292 h 328612"/>
                <a:gd name="connsiteX21" fmla="*/ 58779 w 328612"/>
                <a:gd name="connsiteY21" fmla="*/ 154625 h 328612"/>
                <a:gd name="connsiteX22" fmla="*/ 58779 w 328612"/>
                <a:gd name="connsiteY22" fmla="*/ 173988 h 328612"/>
                <a:gd name="connsiteX23" fmla="*/ 118112 w 328612"/>
                <a:gd name="connsiteY23" fmla="*/ 233320 h 328612"/>
                <a:gd name="connsiteX24" fmla="*/ 137475 w 328612"/>
                <a:gd name="connsiteY24" fmla="*/ 233320 h 328612"/>
                <a:gd name="connsiteX25" fmla="*/ 137475 w 328612"/>
                <a:gd name="connsiteY25" fmla="*/ 213958 h 328612"/>
                <a:gd name="connsiteX26" fmla="*/ 87825 w 328612"/>
                <a:gd name="connsiteY26" fmla="*/ 164306 h 328612"/>
                <a:gd name="connsiteX27" fmla="*/ 137475 w 328612"/>
                <a:gd name="connsiteY27" fmla="*/ 114655 h 328612"/>
                <a:gd name="connsiteX28" fmla="*/ 210500 w 328612"/>
                <a:gd name="connsiteY28" fmla="*/ 95292 h 328612"/>
                <a:gd name="connsiteX29" fmla="*/ 191137 w 328612"/>
                <a:gd name="connsiteY29" fmla="*/ 95292 h 328612"/>
                <a:gd name="connsiteX30" fmla="*/ 191137 w 328612"/>
                <a:gd name="connsiteY30" fmla="*/ 114655 h 328612"/>
                <a:gd name="connsiteX31" fmla="*/ 240787 w 328612"/>
                <a:gd name="connsiteY31" fmla="*/ 164306 h 328612"/>
                <a:gd name="connsiteX32" fmla="*/ 191137 w 328612"/>
                <a:gd name="connsiteY32" fmla="*/ 213958 h 328612"/>
                <a:gd name="connsiteX33" fmla="*/ 191137 w 328612"/>
                <a:gd name="connsiteY33" fmla="*/ 233320 h 328612"/>
                <a:gd name="connsiteX34" fmla="*/ 210500 w 328612"/>
                <a:gd name="connsiteY34" fmla="*/ 233320 h 328612"/>
                <a:gd name="connsiteX35" fmla="*/ 269833 w 328612"/>
                <a:gd name="connsiteY35" fmla="*/ 173988 h 328612"/>
                <a:gd name="connsiteX36" fmla="*/ 269833 w 328612"/>
                <a:gd name="connsiteY36" fmla="*/ 154625 h 328612"/>
                <a:gd name="connsiteX37" fmla="*/ 210500 w 328612"/>
                <a:gd name="connsiteY37" fmla="*/ 95292 h 3286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328612" h="328612">
                  <a:moveTo>
                    <a:pt x="59333" y="0"/>
                  </a:moveTo>
                  <a:cubicBezTo>
                    <a:pt x="26564" y="0"/>
                    <a:pt x="0" y="26564"/>
                    <a:pt x="0" y="59333"/>
                  </a:cubicBezTo>
                  <a:lnTo>
                    <a:pt x="0" y="269280"/>
                  </a:lnTo>
                  <a:cubicBezTo>
                    <a:pt x="0" y="302048"/>
                    <a:pt x="26564" y="328613"/>
                    <a:pt x="59333" y="328613"/>
                  </a:cubicBezTo>
                  <a:lnTo>
                    <a:pt x="269280" y="328613"/>
                  </a:lnTo>
                  <a:cubicBezTo>
                    <a:pt x="302048" y="328613"/>
                    <a:pt x="328613" y="302048"/>
                    <a:pt x="328613" y="269280"/>
                  </a:cubicBezTo>
                  <a:lnTo>
                    <a:pt x="328613" y="59333"/>
                  </a:lnTo>
                  <a:cubicBezTo>
                    <a:pt x="328613" y="26564"/>
                    <a:pt x="302048" y="0"/>
                    <a:pt x="269280" y="0"/>
                  </a:cubicBezTo>
                  <a:lnTo>
                    <a:pt x="59333" y="0"/>
                  </a:lnTo>
                  <a:close/>
                  <a:moveTo>
                    <a:pt x="27384" y="59333"/>
                  </a:moveTo>
                  <a:cubicBezTo>
                    <a:pt x="27384" y="41688"/>
                    <a:pt x="41688" y="27384"/>
                    <a:pt x="59333" y="27384"/>
                  </a:cubicBezTo>
                  <a:lnTo>
                    <a:pt x="269280" y="27384"/>
                  </a:lnTo>
                  <a:cubicBezTo>
                    <a:pt x="286924" y="27384"/>
                    <a:pt x="301228" y="41688"/>
                    <a:pt x="301228" y="59333"/>
                  </a:cubicBezTo>
                  <a:lnTo>
                    <a:pt x="301228" y="269280"/>
                  </a:lnTo>
                  <a:cubicBezTo>
                    <a:pt x="301228" y="286924"/>
                    <a:pt x="286924" y="301228"/>
                    <a:pt x="269280" y="301228"/>
                  </a:cubicBezTo>
                  <a:lnTo>
                    <a:pt x="59333" y="301228"/>
                  </a:lnTo>
                  <a:cubicBezTo>
                    <a:pt x="41688" y="301228"/>
                    <a:pt x="27384" y="286924"/>
                    <a:pt x="27384" y="269280"/>
                  </a:cubicBezTo>
                  <a:lnTo>
                    <a:pt x="27384" y="59333"/>
                  </a:lnTo>
                  <a:close/>
                  <a:moveTo>
                    <a:pt x="137475" y="114655"/>
                  </a:moveTo>
                  <a:cubicBezTo>
                    <a:pt x="142822" y="109308"/>
                    <a:pt x="142822" y="100639"/>
                    <a:pt x="137475" y="95292"/>
                  </a:cubicBezTo>
                  <a:cubicBezTo>
                    <a:pt x="132128" y="89945"/>
                    <a:pt x="123459" y="89945"/>
                    <a:pt x="118112" y="95292"/>
                  </a:cubicBezTo>
                  <a:lnTo>
                    <a:pt x="58779" y="154625"/>
                  </a:lnTo>
                  <a:cubicBezTo>
                    <a:pt x="53432" y="159972"/>
                    <a:pt x="53432" y="168640"/>
                    <a:pt x="58779" y="173988"/>
                  </a:cubicBezTo>
                  <a:lnTo>
                    <a:pt x="118112" y="233320"/>
                  </a:lnTo>
                  <a:cubicBezTo>
                    <a:pt x="123459" y="238668"/>
                    <a:pt x="132128" y="238668"/>
                    <a:pt x="137475" y="233320"/>
                  </a:cubicBezTo>
                  <a:cubicBezTo>
                    <a:pt x="142822" y="227973"/>
                    <a:pt x="142822" y="219305"/>
                    <a:pt x="137475" y="213958"/>
                  </a:cubicBezTo>
                  <a:lnTo>
                    <a:pt x="87825" y="164306"/>
                  </a:lnTo>
                  <a:lnTo>
                    <a:pt x="137475" y="114655"/>
                  </a:lnTo>
                  <a:close/>
                  <a:moveTo>
                    <a:pt x="210500" y="95292"/>
                  </a:moveTo>
                  <a:cubicBezTo>
                    <a:pt x="205153" y="89945"/>
                    <a:pt x="196485" y="89945"/>
                    <a:pt x="191137" y="95292"/>
                  </a:cubicBezTo>
                  <a:cubicBezTo>
                    <a:pt x="185790" y="100639"/>
                    <a:pt x="185790" y="109308"/>
                    <a:pt x="191137" y="114655"/>
                  </a:cubicBezTo>
                  <a:lnTo>
                    <a:pt x="240787" y="164306"/>
                  </a:lnTo>
                  <a:lnTo>
                    <a:pt x="191137" y="213958"/>
                  </a:lnTo>
                  <a:cubicBezTo>
                    <a:pt x="185790" y="219305"/>
                    <a:pt x="185790" y="227973"/>
                    <a:pt x="191137" y="233320"/>
                  </a:cubicBezTo>
                  <a:cubicBezTo>
                    <a:pt x="196485" y="238668"/>
                    <a:pt x="205153" y="238668"/>
                    <a:pt x="210500" y="233320"/>
                  </a:cubicBezTo>
                  <a:lnTo>
                    <a:pt x="269833" y="173988"/>
                  </a:lnTo>
                  <a:cubicBezTo>
                    <a:pt x="275180" y="168640"/>
                    <a:pt x="275180" y="159972"/>
                    <a:pt x="269833" y="154625"/>
                  </a:cubicBezTo>
                  <a:lnTo>
                    <a:pt x="210500" y="95292"/>
                  </a:ln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grpSp>
      <p:grpSp>
        <p:nvGrpSpPr>
          <p:cNvPr id="42" name="Group 41">
            <a:extLst>
              <a:ext uri="{FF2B5EF4-FFF2-40B4-BE49-F238E27FC236}">
                <a16:creationId xmlns:a16="http://schemas.microsoft.com/office/drawing/2014/main" id="{5E22F609-6C13-9691-668D-144ED525086A}"/>
              </a:ext>
            </a:extLst>
          </p:cNvPr>
          <p:cNvGrpSpPr/>
          <p:nvPr/>
        </p:nvGrpSpPr>
        <p:grpSpPr>
          <a:xfrm>
            <a:off x="4239598" y="1308612"/>
            <a:ext cx="6553433" cy="411480"/>
            <a:chOff x="4026851" y="5931557"/>
            <a:chExt cx="7281592" cy="457200"/>
          </a:xfrm>
        </p:grpSpPr>
        <p:sp>
          <p:nvSpPr>
            <p:cNvPr id="4" name="Graphic 81">
              <a:extLst>
                <a:ext uri="{FF2B5EF4-FFF2-40B4-BE49-F238E27FC236}">
                  <a16:creationId xmlns:a16="http://schemas.microsoft.com/office/drawing/2014/main" id="{6B356991-11ED-CF9D-E897-D153172A82EB}"/>
                </a:ext>
                <a:ext uri="{C183D7F6-B498-43B3-948B-1728B52AA6E4}">
                  <adec:decorative xmlns:adec="http://schemas.microsoft.com/office/drawing/2017/decorative" val="1"/>
                </a:ext>
              </a:extLst>
            </p:cNvPr>
            <p:cNvSpPr/>
            <p:nvPr/>
          </p:nvSpPr>
          <p:spPr>
            <a:xfrm>
              <a:off x="4026851" y="5931557"/>
              <a:ext cx="457200" cy="457200"/>
            </a:xfrm>
            <a:custGeom>
              <a:avLst/>
              <a:gdLst>
                <a:gd name="connsiteX0" fmla="*/ 41766 w 371252"/>
                <a:gd name="connsiteY0" fmla="*/ 0 h 352804"/>
                <a:gd name="connsiteX1" fmla="*/ 0 w 371252"/>
                <a:gd name="connsiteY1" fmla="*/ 41766 h 352804"/>
                <a:gd name="connsiteX2" fmla="*/ 0 w 371252"/>
                <a:gd name="connsiteY2" fmla="*/ 264517 h 352804"/>
                <a:gd name="connsiteX3" fmla="*/ 37868 w 371252"/>
                <a:gd name="connsiteY3" fmla="*/ 306098 h 352804"/>
                <a:gd name="connsiteX4" fmla="*/ 101846 w 371252"/>
                <a:gd name="connsiteY4" fmla="*/ 352023 h 352804"/>
                <a:gd name="connsiteX5" fmla="*/ 147740 w 371252"/>
                <a:gd name="connsiteY5" fmla="*/ 306283 h 352804"/>
                <a:gd name="connsiteX6" fmla="*/ 186387 w 371252"/>
                <a:gd name="connsiteY6" fmla="*/ 306283 h 352804"/>
                <a:gd name="connsiteX7" fmla="*/ 250490 w 371252"/>
                <a:gd name="connsiteY7" fmla="*/ 352035 h 352804"/>
                <a:gd name="connsiteX8" fmla="*/ 296241 w 371252"/>
                <a:gd name="connsiteY8" fmla="*/ 306283 h 352804"/>
                <a:gd name="connsiteX9" fmla="*/ 329487 w 371252"/>
                <a:gd name="connsiteY9" fmla="*/ 306283 h 352804"/>
                <a:gd name="connsiteX10" fmla="*/ 371253 w 371252"/>
                <a:gd name="connsiteY10" fmla="*/ 264517 h 352804"/>
                <a:gd name="connsiteX11" fmla="*/ 371253 w 371252"/>
                <a:gd name="connsiteY11" fmla="*/ 164038 h 352804"/>
                <a:gd name="connsiteX12" fmla="*/ 367224 w 371252"/>
                <a:gd name="connsiteY12" fmla="*/ 146162 h 352804"/>
                <a:gd name="connsiteX13" fmla="*/ 335687 w 371252"/>
                <a:gd name="connsiteY13" fmla="*/ 79578 h 352804"/>
                <a:gd name="connsiteX14" fmla="*/ 297949 w 371252"/>
                <a:gd name="connsiteY14" fmla="*/ 55688 h 352804"/>
                <a:gd name="connsiteX15" fmla="*/ 269158 w 371252"/>
                <a:gd name="connsiteY15" fmla="*/ 55688 h 352804"/>
                <a:gd name="connsiteX16" fmla="*/ 269158 w 371252"/>
                <a:gd name="connsiteY16" fmla="*/ 41766 h 352804"/>
                <a:gd name="connsiteX17" fmla="*/ 227392 w 371252"/>
                <a:gd name="connsiteY17" fmla="*/ 0 h 352804"/>
                <a:gd name="connsiteX18" fmla="*/ 41766 w 371252"/>
                <a:gd name="connsiteY18" fmla="*/ 0 h 352804"/>
                <a:gd name="connsiteX19" fmla="*/ 293846 w 371252"/>
                <a:gd name="connsiteY19" fmla="*/ 278439 h 352804"/>
                <a:gd name="connsiteX20" fmla="*/ 269158 w 371252"/>
                <a:gd name="connsiteY20" fmla="*/ 248758 h 352804"/>
                <a:gd name="connsiteX21" fmla="*/ 269158 w 371252"/>
                <a:gd name="connsiteY21" fmla="*/ 176345 h 352804"/>
                <a:gd name="connsiteX22" fmla="*/ 343409 w 371252"/>
                <a:gd name="connsiteY22" fmla="*/ 176345 h 352804"/>
                <a:gd name="connsiteX23" fmla="*/ 343409 w 371252"/>
                <a:gd name="connsiteY23" fmla="*/ 232033 h 352804"/>
                <a:gd name="connsiteX24" fmla="*/ 320205 w 371252"/>
                <a:gd name="connsiteY24" fmla="*/ 232033 h 352804"/>
                <a:gd name="connsiteX25" fmla="*/ 306283 w 371252"/>
                <a:gd name="connsiteY25" fmla="*/ 245955 h 352804"/>
                <a:gd name="connsiteX26" fmla="*/ 320205 w 371252"/>
                <a:gd name="connsiteY26" fmla="*/ 259877 h 352804"/>
                <a:gd name="connsiteX27" fmla="*/ 343409 w 371252"/>
                <a:gd name="connsiteY27" fmla="*/ 259877 h 352804"/>
                <a:gd name="connsiteX28" fmla="*/ 343409 w 371252"/>
                <a:gd name="connsiteY28" fmla="*/ 264517 h 352804"/>
                <a:gd name="connsiteX29" fmla="*/ 329487 w 371252"/>
                <a:gd name="connsiteY29" fmla="*/ 278439 h 352804"/>
                <a:gd name="connsiteX30" fmla="*/ 293846 w 371252"/>
                <a:gd name="connsiteY30" fmla="*/ 278439 h 352804"/>
                <a:gd name="connsiteX31" fmla="*/ 241314 w 371252"/>
                <a:gd name="connsiteY31" fmla="*/ 241314 h 352804"/>
                <a:gd name="connsiteX32" fmla="*/ 188782 w 371252"/>
                <a:gd name="connsiteY32" fmla="*/ 278439 h 352804"/>
                <a:gd name="connsiteX33" fmla="*/ 145345 w 371252"/>
                <a:gd name="connsiteY33" fmla="*/ 278439 h 352804"/>
                <a:gd name="connsiteX34" fmla="*/ 74268 w 371252"/>
                <a:gd name="connsiteY34" fmla="*/ 244464 h 352804"/>
                <a:gd name="connsiteX35" fmla="*/ 40318 w 371252"/>
                <a:gd name="connsiteY35" fmla="*/ 278365 h 352804"/>
                <a:gd name="connsiteX36" fmla="*/ 27844 w 371252"/>
                <a:gd name="connsiteY36" fmla="*/ 264517 h 352804"/>
                <a:gd name="connsiteX37" fmla="*/ 27844 w 371252"/>
                <a:gd name="connsiteY37" fmla="*/ 41766 h 352804"/>
                <a:gd name="connsiteX38" fmla="*/ 41766 w 371252"/>
                <a:gd name="connsiteY38" fmla="*/ 27844 h 352804"/>
                <a:gd name="connsiteX39" fmla="*/ 227392 w 371252"/>
                <a:gd name="connsiteY39" fmla="*/ 27844 h 352804"/>
                <a:gd name="connsiteX40" fmla="*/ 241314 w 371252"/>
                <a:gd name="connsiteY40" fmla="*/ 41766 h 352804"/>
                <a:gd name="connsiteX41" fmla="*/ 241314 w 371252"/>
                <a:gd name="connsiteY41" fmla="*/ 241314 h 352804"/>
                <a:gd name="connsiteX42" fmla="*/ 269158 w 371252"/>
                <a:gd name="connsiteY42" fmla="*/ 83532 h 352804"/>
                <a:gd name="connsiteX43" fmla="*/ 297930 w 371252"/>
                <a:gd name="connsiteY43" fmla="*/ 83532 h 352804"/>
                <a:gd name="connsiteX44" fmla="*/ 310534 w 371252"/>
                <a:gd name="connsiteY44" fmla="*/ 91495 h 352804"/>
                <a:gd name="connsiteX45" fmla="*/ 337524 w 371252"/>
                <a:gd name="connsiteY45" fmla="*/ 148501 h 352804"/>
                <a:gd name="connsiteX46" fmla="*/ 269158 w 371252"/>
                <a:gd name="connsiteY46" fmla="*/ 148501 h 352804"/>
                <a:gd name="connsiteX47" fmla="*/ 269158 w 371252"/>
                <a:gd name="connsiteY47" fmla="*/ 83532 h 352804"/>
                <a:gd name="connsiteX48" fmla="*/ 92813 w 371252"/>
                <a:gd name="connsiteY48" fmla="*/ 324846 h 352804"/>
                <a:gd name="connsiteX49" fmla="*/ 64969 w 371252"/>
                <a:gd name="connsiteY49" fmla="*/ 297002 h 352804"/>
                <a:gd name="connsiteX50" fmla="*/ 92813 w 371252"/>
                <a:gd name="connsiteY50" fmla="*/ 269158 h 352804"/>
                <a:gd name="connsiteX51" fmla="*/ 120657 w 371252"/>
                <a:gd name="connsiteY51" fmla="*/ 297002 h 352804"/>
                <a:gd name="connsiteX52" fmla="*/ 92813 w 371252"/>
                <a:gd name="connsiteY52" fmla="*/ 324846 h 352804"/>
                <a:gd name="connsiteX53" fmla="*/ 269158 w 371252"/>
                <a:gd name="connsiteY53" fmla="*/ 297002 h 352804"/>
                <a:gd name="connsiteX54" fmla="*/ 241314 w 371252"/>
                <a:gd name="connsiteY54" fmla="*/ 324846 h 352804"/>
                <a:gd name="connsiteX55" fmla="*/ 213470 w 371252"/>
                <a:gd name="connsiteY55" fmla="*/ 297002 h 352804"/>
                <a:gd name="connsiteX56" fmla="*/ 241314 w 371252"/>
                <a:gd name="connsiteY56" fmla="*/ 269158 h 352804"/>
                <a:gd name="connsiteX57" fmla="*/ 269158 w 371252"/>
                <a:gd name="connsiteY57" fmla="*/ 297002 h 352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71252" h="352804">
                  <a:moveTo>
                    <a:pt x="41766" y="0"/>
                  </a:moveTo>
                  <a:cubicBezTo>
                    <a:pt x="18699" y="0"/>
                    <a:pt x="0" y="18699"/>
                    <a:pt x="0" y="41766"/>
                  </a:cubicBezTo>
                  <a:lnTo>
                    <a:pt x="0" y="264517"/>
                  </a:lnTo>
                  <a:cubicBezTo>
                    <a:pt x="2" y="286072"/>
                    <a:pt x="16407" y="304086"/>
                    <a:pt x="37868" y="306098"/>
                  </a:cubicBezTo>
                  <a:cubicBezTo>
                    <a:pt x="42853" y="336446"/>
                    <a:pt x="71497" y="357008"/>
                    <a:pt x="101846" y="352023"/>
                  </a:cubicBezTo>
                  <a:cubicBezTo>
                    <a:pt x="125352" y="348162"/>
                    <a:pt x="143799" y="329776"/>
                    <a:pt x="147740" y="306283"/>
                  </a:cubicBezTo>
                  <a:lnTo>
                    <a:pt x="186387" y="306283"/>
                  </a:lnTo>
                  <a:cubicBezTo>
                    <a:pt x="191455" y="336618"/>
                    <a:pt x="220155" y="357102"/>
                    <a:pt x="250490" y="352035"/>
                  </a:cubicBezTo>
                  <a:cubicBezTo>
                    <a:pt x="273944" y="348116"/>
                    <a:pt x="292322" y="329737"/>
                    <a:pt x="296241" y="306283"/>
                  </a:cubicBezTo>
                  <a:lnTo>
                    <a:pt x="329487" y="306283"/>
                  </a:lnTo>
                  <a:cubicBezTo>
                    <a:pt x="352553" y="306283"/>
                    <a:pt x="371253" y="287583"/>
                    <a:pt x="371253" y="264517"/>
                  </a:cubicBezTo>
                  <a:lnTo>
                    <a:pt x="371253" y="164038"/>
                  </a:lnTo>
                  <a:cubicBezTo>
                    <a:pt x="371249" y="157855"/>
                    <a:pt x="369873" y="151749"/>
                    <a:pt x="367224" y="146162"/>
                  </a:cubicBezTo>
                  <a:lnTo>
                    <a:pt x="335687" y="79578"/>
                  </a:lnTo>
                  <a:cubicBezTo>
                    <a:pt x="328779" y="64992"/>
                    <a:pt x="314087" y="55691"/>
                    <a:pt x="297949" y="55688"/>
                  </a:cubicBezTo>
                  <a:lnTo>
                    <a:pt x="269158" y="55688"/>
                  </a:lnTo>
                  <a:lnTo>
                    <a:pt x="269158" y="41766"/>
                  </a:lnTo>
                  <a:cubicBezTo>
                    <a:pt x="269158" y="18699"/>
                    <a:pt x="250458" y="0"/>
                    <a:pt x="227392" y="0"/>
                  </a:cubicBezTo>
                  <a:lnTo>
                    <a:pt x="41766" y="0"/>
                  </a:lnTo>
                  <a:close/>
                  <a:moveTo>
                    <a:pt x="293846" y="278439"/>
                  </a:moveTo>
                  <a:cubicBezTo>
                    <a:pt x="289404" y="265926"/>
                    <a:pt x="280652" y="255403"/>
                    <a:pt x="269158" y="248758"/>
                  </a:cubicBezTo>
                  <a:lnTo>
                    <a:pt x="269158" y="176345"/>
                  </a:lnTo>
                  <a:lnTo>
                    <a:pt x="343409" y="176345"/>
                  </a:lnTo>
                  <a:lnTo>
                    <a:pt x="343409" y="232033"/>
                  </a:lnTo>
                  <a:lnTo>
                    <a:pt x="320205" y="232033"/>
                  </a:lnTo>
                  <a:cubicBezTo>
                    <a:pt x="312517" y="232033"/>
                    <a:pt x="306283" y="238266"/>
                    <a:pt x="306283" y="245955"/>
                  </a:cubicBezTo>
                  <a:cubicBezTo>
                    <a:pt x="306283" y="253643"/>
                    <a:pt x="312517" y="259877"/>
                    <a:pt x="320205" y="259877"/>
                  </a:cubicBezTo>
                  <a:lnTo>
                    <a:pt x="343409" y="259877"/>
                  </a:lnTo>
                  <a:lnTo>
                    <a:pt x="343409" y="264517"/>
                  </a:lnTo>
                  <a:cubicBezTo>
                    <a:pt x="343409" y="272206"/>
                    <a:pt x="337175" y="278439"/>
                    <a:pt x="329487" y="278439"/>
                  </a:cubicBezTo>
                  <a:lnTo>
                    <a:pt x="293846" y="278439"/>
                  </a:lnTo>
                  <a:close/>
                  <a:moveTo>
                    <a:pt x="241314" y="241314"/>
                  </a:moveTo>
                  <a:cubicBezTo>
                    <a:pt x="217706" y="241307"/>
                    <a:pt x="196656" y="256183"/>
                    <a:pt x="188782" y="278439"/>
                  </a:cubicBezTo>
                  <a:lnTo>
                    <a:pt x="145345" y="278439"/>
                  </a:lnTo>
                  <a:cubicBezTo>
                    <a:pt x="135100" y="249430"/>
                    <a:pt x="103277" y="234218"/>
                    <a:pt x="74268" y="244464"/>
                  </a:cubicBezTo>
                  <a:cubicBezTo>
                    <a:pt x="58415" y="250063"/>
                    <a:pt x="45939" y="262520"/>
                    <a:pt x="40318" y="278365"/>
                  </a:cubicBezTo>
                  <a:cubicBezTo>
                    <a:pt x="33228" y="277624"/>
                    <a:pt x="27843" y="271645"/>
                    <a:pt x="27844" y="264517"/>
                  </a:cubicBezTo>
                  <a:lnTo>
                    <a:pt x="27844" y="41766"/>
                  </a:lnTo>
                  <a:cubicBezTo>
                    <a:pt x="27844" y="34077"/>
                    <a:pt x="34077" y="27844"/>
                    <a:pt x="41766" y="27844"/>
                  </a:cubicBezTo>
                  <a:lnTo>
                    <a:pt x="227392" y="27844"/>
                  </a:lnTo>
                  <a:cubicBezTo>
                    <a:pt x="235081" y="27844"/>
                    <a:pt x="241314" y="34077"/>
                    <a:pt x="241314" y="41766"/>
                  </a:cubicBezTo>
                  <a:lnTo>
                    <a:pt x="241314" y="241314"/>
                  </a:lnTo>
                  <a:close/>
                  <a:moveTo>
                    <a:pt x="269158" y="83532"/>
                  </a:moveTo>
                  <a:lnTo>
                    <a:pt x="297930" y="83532"/>
                  </a:lnTo>
                  <a:cubicBezTo>
                    <a:pt x="303319" y="83523"/>
                    <a:pt x="308229" y="86625"/>
                    <a:pt x="310534" y="91495"/>
                  </a:cubicBezTo>
                  <a:lnTo>
                    <a:pt x="337524" y="148501"/>
                  </a:lnTo>
                  <a:lnTo>
                    <a:pt x="269158" y="148501"/>
                  </a:lnTo>
                  <a:lnTo>
                    <a:pt x="269158" y="83532"/>
                  </a:lnTo>
                  <a:close/>
                  <a:moveTo>
                    <a:pt x="92813" y="324846"/>
                  </a:moveTo>
                  <a:cubicBezTo>
                    <a:pt x="77435" y="324846"/>
                    <a:pt x="64969" y="312379"/>
                    <a:pt x="64969" y="297002"/>
                  </a:cubicBezTo>
                  <a:cubicBezTo>
                    <a:pt x="64969" y="281625"/>
                    <a:pt x="77435" y="269158"/>
                    <a:pt x="92813" y="269158"/>
                  </a:cubicBezTo>
                  <a:cubicBezTo>
                    <a:pt x="108191" y="269158"/>
                    <a:pt x="120657" y="281625"/>
                    <a:pt x="120657" y="297002"/>
                  </a:cubicBezTo>
                  <a:cubicBezTo>
                    <a:pt x="120657" y="312379"/>
                    <a:pt x="108191" y="324846"/>
                    <a:pt x="92813" y="324846"/>
                  </a:cubicBezTo>
                  <a:close/>
                  <a:moveTo>
                    <a:pt x="269158" y="297002"/>
                  </a:moveTo>
                  <a:cubicBezTo>
                    <a:pt x="269158" y="312379"/>
                    <a:pt x="256691" y="324846"/>
                    <a:pt x="241314" y="324846"/>
                  </a:cubicBezTo>
                  <a:cubicBezTo>
                    <a:pt x="225937" y="324846"/>
                    <a:pt x="213470" y="312379"/>
                    <a:pt x="213470" y="297002"/>
                  </a:cubicBezTo>
                  <a:cubicBezTo>
                    <a:pt x="213470" y="281625"/>
                    <a:pt x="225937" y="269158"/>
                    <a:pt x="241314" y="269158"/>
                  </a:cubicBezTo>
                  <a:cubicBezTo>
                    <a:pt x="256691" y="269158"/>
                    <a:pt x="269158" y="281625"/>
                    <a:pt x="269158" y="297002"/>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10" name="Text Placeholder 2">
              <a:extLst>
                <a:ext uri="{FF2B5EF4-FFF2-40B4-BE49-F238E27FC236}">
                  <a16:creationId xmlns:a16="http://schemas.microsoft.com/office/drawing/2014/main" id="{2C4F0D43-8429-C1DF-8E87-A3C163B6D77B}"/>
                </a:ext>
              </a:extLst>
            </p:cNvPr>
            <p:cNvSpPr txBox="1">
              <a:spLocks/>
            </p:cNvSpPr>
            <p:nvPr/>
          </p:nvSpPr>
          <p:spPr>
            <a:xfrm>
              <a:off x="4849587" y="5944714"/>
              <a:ext cx="6458856" cy="4308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20"/>
                <a:t>RDP transport – connection reliability</a:t>
              </a:r>
            </a:p>
          </p:txBody>
        </p:sp>
      </p:grpSp>
      <p:grpSp>
        <p:nvGrpSpPr>
          <p:cNvPr id="41" name="Group 40">
            <a:extLst>
              <a:ext uri="{FF2B5EF4-FFF2-40B4-BE49-F238E27FC236}">
                <a16:creationId xmlns:a16="http://schemas.microsoft.com/office/drawing/2014/main" id="{3C99CDD5-1912-607E-0386-D1A829C55D45}"/>
              </a:ext>
            </a:extLst>
          </p:cNvPr>
          <p:cNvGrpSpPr/>
          <p:nvPr/>
        </p:nvGrpSpPr>
        <p:grpSpPr>
          <a:xfrm>
            <a:off x="4233766" y="4058158"/>
            <a:ext cx="6553433" cy="411478"/>
            <a:chOff x="4026851" y="5124487"/>
            <a:chExt cx="7281592" cy="457197"/>
          </a:xfrm>
        </p:grpSpPr>
        <p:sp>
          <p:nvSpPr>
            <p:cNvPr id="9" name="Text Placeholder 2">
              <a:extLst>
                <a:ext uri="{FF2B5EF4-FFF2-40B4-BE49-F238E27FC236}">
                  <a16:creationId xmlns:a16="http://schemas.microsoft.com/office/drawing/2014/main" id="{84C12507-E286-1003-85CC-5B296E8A3B94}"/>
                </a:ext>
              </a:extLst>
            </p:cNvPr>
            <p:cNvSpPr txBox="1">
              <a:spLocks/>
            </p:cNvSpPr>
            <p:nvPr/>
          </p:nvSpPr>
          <p:spPr>
            <a:xfrm>
              <a:off x="4849587" y="5137643"/>
              <a:ext cx="6458856" cy="430886"/>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20"/>
                <a:t>Connection &amp; sign-in experience</a:t>
              </a:r>
            </a:p>
          </p:txBody>
        </p:sp>
        <p:sp>
          <p:nvSpPr>
            <p:cNvPr id="23" name="Graphic 58">
              <a:extLst>
                <a:ext uri="{FF2B5EF4-FFF2-40B4-BE49-F238E27FC236}">
                  <a16:creationId xmlns:a16="http://schemas.microsoft.com/office/drawing/2014/main" id="{703FE6F3-139B-2DBA-3DEC-7147201DA38D}"/>
                </a:ext>
                <a:ext uri="{C183D7F6-B498-43B3-948B-1728B52AA6E4}">
                  <adec:decorative xmlns:adec="http://schemas.microsoft.com/office/drawing/2017/decorative" val="1"/>
                </a:ext>
              </a:extLst>
            </p:cNvPr>
            <p:cNvSpPr>
              <a:spLocks noChangeAspect="1"/>
            </p:cNvSpPr>
            <p:nvPr/>
          </p:nvSpPr>
          <p:spPr>
            <a:xfrm>
              <a:off x="4026851" y="5124487"/>
              <a:ext cx="457200" cy="457197"/>
            </a:xfrm>
            <a:custGeom>
              <a:avLst/>
              <a:gdLst>
                <a:gd name="connsiteX0" fmla="*/ 88883 w 278241"/>
                <a:gd name="connsiteY0" fmla="*/ 154578 h 278241"/>
                <a:gd name="connsiteX1" fmla="*/ 123663 w 278241"/>
                <a:gd name="connsiteY1" fmla="*/ 189358 h 278241"/>
                <a:gd name="connsiteX2" fmla="*/ 123663 w 278241"/>
                <a:gd name="connsiteY2" fmla="*/ 243461 h 278241"/>
                <a:gd name="connsiteX3" fmla="*/ 88883 w 278241"/>
                <a:gd name="connsiteY3" fmla="*/ 278241 h 278241"/>
                <a:gd name="connsiteX4" fmla="*/ 34780 w 278241"/>
                <a:gd name="connsiteY4" fmla="*/ 278241 h 278241"/>
                <a:gd name="connsiteX5" fmla="*/ 0 w 278241"/>
                <a:gd name="connsiteY5" fmla="*/ 243461 h 278241"/>
                <a:gd name="connsiteX6" fmla="*/ 0 w 278241"/>
                <a:gd name="connsiteY6" fmla="*/ 189358 h 278241"/>
                <a:gd name="connsiteX7" fmla="*/ 34780 w 278241"/>
                <a:gd name="connsiteY7" fmla="*/ 154578 h 278241"/>
                <a:gd name="connsiteX8" fmla="*/ 88883 w 278241"/>
                <a:gd name="connsiteY8" fmla="*/ 154578 h 278241"/>
                <a:gd name="connsiteX9" fmla="*/ 243461 w 278241"/>
                <a:gd name="connsiteY9" fmla="*/ 154578 h 278241"/>
                <a:gd name="connsiteX10" fmla="*/ 278241 w 278241"/>
                <a:gd name="connsiteY10" fmla="*/ 189358 h 278241"/>
                <a:gd name="connsiteX11" fmla="*/ 278241 w 278241"/>
                <a:gd name="connsiteY11" fmla="*/ 243461 h 278241"/>
                <a:gd name="connsiteX12" fmla="*/ 243461 w 278241"/>
                <a:gd name="connsiteY12" fmla="*/ 278241 h 278241"/>
                <a:gd name="connsiteX13" fmla="*/ 189358 w 278241"/>
                <a:gd name="connsiteY13" fmla="*/ 278241 h 278241"/>
                <a:gd name="connsiteX14" fmla="*/ 154578 w 278241"/>
                <a:gd name="connsiteY14" fmla="*/ 243461 h 278241"/>
                <a:gd name="connsiteX15" fmla="*/ 154578 w 278241"/>
                <a:gd name="connsiteY15" fmla="*/ 189358 h 278241"/>
                <a:gd name="connsiteX16" fmla="*/ 189358 w 278241"/>
                <a:gd name="connsiteY16" fmla="*/ 154578 h 278241"/>
                <a:gd name="connsiteX17" fmla="*/ 243461 w 278241"/>
                <a:gd name="connsiteY17" fmla="*/ 154578 h 278241"/>
                <a:gd name="connsiteX18" fmla="*/ 88883 w 278241"/>
                <a:gd name="connsiteY18" fmla="*/ 177765 h 278241"/>
                <a:gd name="connsiteX19" fmla="*/ 34780 w 278241"/>
                <a:gd name="connsiteY19" fmla="*/ 177765 h 278241"/>
                <a:gd name="connsiteX20" fmla="*/ 23187 w 278241"/>
                <a:gd name="connsiteY20" fmla="*/ 189358 h 278241"/>
                <a:gd name="connsiteX21" fmla="*/ 23187 w 278241"/>
                <a:gd name="connsiteY21" fmla="*/ 243461 h 278241"/>
                <a:gd name="connsiteX22" fmla="*/ 34780 w 278241"/>
                <a:gd name="connsiteY22" fmla="*/ 255054 h 278241"/>
                <a:gd name="connsiteX23" fmla="*/ 88883 w 278241"/>
                <a:gd name="connsiteY23" fmla="*/ 255054 h 278241"/>
                <a:gd name="connsiteX24" fmla="*/ 100476 w 278241"/>
                <a:gd name="connsiteY24" fmla="*/ 243461 h 278241"/>
                <a:gd name="connsiteX25" fmla="*/ 100476 w 278241"/>
                <a:gd name="connsiteY25" fmla="*/ 189358 h 278241"/>
                <a:gd name="connsiteX26" fmla="*/ 88883 w 278241"/>
                <a:gd name="connsiteY26" fmla="*/ 177765 h 278241"/>
                <a:gd name="connsiteX27" fmla="*/ 243461 w 278241"/>
                <a:gd name="connsiteY27" fmla="*/ 177765 h 278241"/>
                <a:gd name="connsiteX28" fmla="*/ 189358 w 278241"/>
                <a:gd name="connsiteY28" fmla="*/ 177765 h 278241"/>
                <a:gd name="connsiteX29" fmla="*/ 177765 w 278241"/>
                <a:gd name="connsiteY29" fmla="*/ 189358 h 278241"/>
                <a:gd name="connsiteX30" fmla="*/ 177765 w 278241"/>
                <a:gd name="connsiteY30" fmla="*/ 243461 h 278241"/>
                <a:gd name="connsiteX31" fmla="*/ 189358 w 278241"/>
                <a:gd name="connsiteY31" fmla="*/ 255054 h 278241"/>
                <a:gd name="connsiteX32" fmla="*/ 243461 w 278241"/>
                <a:gd name="connsiteY32" fmla="*/ 255054 h 278241"/>
                <a:gd name="connsiteX33" fmla="*/ 255054 w 278241"/>
                <a:gd name="connsiteY33" fmla="*/ 243461 h 278241"/>
                <a:gd name="connsiteX34" fmla="*/ 255054 w 278241"/>
                <a:gd name="connsiteY34" fmla="*/ 189358 h 278241"/>
                <a:gd name="connsiteX35" fmla="*/ 243461 w 278241"/>
                <a:gd name="connsiteY35" fmla="*/ 177765 h 278241"/>
                <a:gd name="connsiteX36" fmla="*/ 88883 w 278241"/>
                <a:gd name="connsiteY36" fmla="*/ 0 h 278241"/>
                <a:gd name="connsiteX37" fmla="*/ 123663 w 278241"/>
                <a:gd name="connsiteY37" fmla="*/ 34780 h 278241"/>
                <a:gd name="connsiteX38" fmla="*/ 123663 w 278241"/>
                <a:gd name="connsiteY38" fmla="*/ 88883 h 278241"/>
                <a:gd name="connsiteX39" fmla="*/ 88883 w 278241"/>
                <a:gd name="connsiteY39" fmla="*/ 123663 h 278241"/>
                <a:gd name="connsiteX40" fmla="*/ 34780 w 278241"/>
                <a:gd name="connsiteY40" fmla="*/ 123663 h 278241"/>
                <a:gd name="connsiteX41" fmla="*/ 0 w 278241"/>
                <a:gd name="connsiteY41" fmla="*/ 88883 h 278241"/>
                <a:gd name="connsiteX42" fmla="*/ 0 w 278241"/>
                <a:gd name="connsiteY42" fmla="*/ 34780 h 278241"/>
                <a:gd name="connsiteX43" fmla="*/ 34780 w 278241"/>
                <a:gd name="connsiteY43" fmla="*/ 0 h 278241"/>
                <a:gd name="connsiteX44" fmla="*/ 88883 w 278241"/>
                <a:gd name="connsiteY44" fmla="*/ 0 h 278241"/>
                <a:gd name="connsiteX45" fmla="*/ 243461 w 278241"/>
                <a:gd name="connsiteY45" fmla="*/ 0 h 278241"/>
                <a:gd name="connsiteX46" fmla="*/ 278241 w 278241"/>
                <a:gd name="connsiteY46" fmla="*/ 34780 h 278241"/>
                <a:gd name="connsiteX47" fmla="*/ 278241 w 278241"/>
                <a:gd name="connsiteY47" fmla="*/ 88883 h 278241"/>
                <a:gd name="connsiteX48" fmla="*/ 243461 w 278241"/>
                <a:gd name="connsiteY48" fmla="*/ 123663 h 278241"/>
                <a:gd name="connsiteX49" fmla="*/ 189358 w 278241"/>
                <a:gd name="connsiteY49" fmla="*/ 123663 h 278241"/>
                <a:gd name="connsiteX50" fmla="*/ 154578 w 278241"/>
                <a:gd name="connsiteY50" fmla="*/ 88883 h 278241"/>
                <a:gd name="connsiteX51" fmla="*/ 154578 w 278241"/>
                <a:gd name="connsiteY51" fmla="*/ 34780 h 278241"/>
                <a:gd name="connsiteX52" fmla="*/ 189358 w 278241"/>
                <a:gd name="connsiteY52" fmla="*/ 0 h 278241"/>
                <a:gd name="connsiteX53" fmla="*/ 243461 w 278241"/>
                <a:gd name="connsiteY53" fmla="*/ 0 h 278241"/>
                <a:gd name="connsiteX54" fmla="*/ 88883 w 278241"/>
                <a:gd name="connsiteY54" fmla="*/ 23187 h 278241"/>
                <a:gd name="connsiteX55" fmla="*/ 34780 w 278241"/>
                <a:gd name="connsiteY55" fmla="*/ 23187 h 278241"/>
                <a:gd name="connsiteX56" fmla="*/ 23187 w 278241"/>
                <a:gd name="connsiteY56" fmla="*/ 34780 h 278241"/>
                <a:gd name="connsiteX57" fmla="*/ 23187 w 278241"/>
                <a:gd name="connsiteY57" fmla="*/ 88883 h 278241"/>
                <a:gd name="connsiteX58" fmla="*/ 34780 w 278241"/>
                <a:gd name="connsiteY58" fmla="*/ 100476 h 278241"/>
                <a:gd name="connsiteX59" fmla="*/ 88883 w 278241"/>
                <a:gd name="connsiteY59" fmla="*/ 100476 h 278241"/>
                <a:gd name="connsiteX60" fmla="*/ 100476 w 278241"/>
                <a:gd name="connsiteY60" fmla="*/ 88883 h 278241"/>
                <a:gd name="connsiteX61" fmla="*/ 100476 w 278241"/>
                <a:gd name="connsiteY61" fmla="*/ 34780 h 278241"/>
                <a:gd name="connsiteX62" fmla="*/ 88883 w 278241"/>
                <a:gd name="connsiteY62" fmla="*/ 23187 h 278241"/>
                <a:gd name="connsiteX63" fmla="*/ 243461 w 278241"/>
                <a:gd name="connsiteY63" fmla="*/ 23187 h 278241"/>
                <a:gd name="connsiteX64" fmla="*/ 189358 w 278241"/>
                <a:gd name="connsiteY64" fmla="*/ 23187 h 278241"/>
                <a:gd name="connsiteX65" fmla="*/ 177765 w 278241"/>
                <a:gd name="connsiteY65" fmla="*/ 34780 h 278241"/>
                <a:gd name="connsiteX66" fmla="*/ 177765 w 278241"/>
                <a:gd name="connsiteY66" fmla="*/ 88883 h 278241"/>
                <a:gd name="connsiteX67" fmla="*/ 189358 w 278241"/>
                <a:gd name="connsiteY67" fmla="*/ 100476 h 278241"/>
                <a:gd name="connsiteX68" fmla="*/ 243461 w 278241"/>
                <a:gd name="connsiteY68" fmla="*/ 100476 h 278241"/>
                <a:gd name="connsiteX69" fmla="*/ 255054 w 278241"/>
                <a:gd name="connsiteY69" fmla="*/ 88883 h 278241"/>
                <a:gd name="connsiteX70" fmla="*/ 255054 w 278241"/>
                <a:gd name="connsiteY70" fmla="*/ 34780 h 278241"/>
                <a:gd name="connsiteX71" fmla="*/ 243461 w 278241"/>
                <a:gd name="connsiteY71" fmla="*/ 23187 h 278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Lst>
              <a:rect l="l" t="t" r="r" b="b"/>
              <a:pathLst>
                <a:path w="278241" h="278241">
                  <a:moveTo>
                    <a:pt x="88883" y="154578"/>
                  </a:moveTo>
                  <a:cubicBezTo>
                    <a:pt x="108091" y="154578"/>
                    <a:pt x="123663" y="170151"/>
                    <a:pt x="123663" y="189358"/>
                  </a:cubicBezTo>
                  <a:lnTo>
                    <a:pt x="123663" y="243461"/>
                  </a:lnTo>
                  <a:cubicBezTo>
                    <a:pt x="123663" y="262669"/>
                    <a:pt x="108091" y="278241"/>
                    <a:pt x="88883" y="278241"/>
                  </a:cubicBezTo>
                  <a:lnTo>
                    <a:pt x="34780" y="278241"/>
                  </a:lnTo>
                  <a:cubicBezTo>
                    <a:pt x="15572" y="278241"/>
                    <a:pt x="0" y="262669"/>
                    <a:pt x="0" y="243461"/>
                  </a:cubicBezTo>
                  <a:lnTo>
                    <a:pt x="0" y="189358"/>
                  </a:lnTo>
                  <a:cubicBezTo>
                    <a:pt x="0" y="170151"/>
                    <a:pt x="15572" y="154578"/>
                    <a:pt x="34780" y="154578"/>
                  </a:cubicBezTo>
                  <a:lnTo>
                    <a:pt x="88883" y="154578"/>
                  </a:lnTo>
                  <a:close/>
                  <a:moveTo>
                    <a:pt x="243461" y="154578"/>
                  </a:moveTo>
                  <a:cubicBezTo>
                    <a:pt x="262669" y="154578"/>
                    <a:pt x="278241" y="170151"/>
                    <a:pt x="278241" y="189358"/>
                  </a:cubicBezTo>
                  <a:lnTo>
                    <a:pt x="278241" y="243461"/>
                  </a:lnTo>
                  <a:cubicBezTo>
                    <a:pt x="278241" y="262669"/>
                    <a:pt x="262669" y="278241"/>
                    <a:pt x="243461" y="278241"/>
                  </a:cubicBezTo>
                  <a:lnTo>
                    <a:pt x="189358" y="278241"/>
                  </a:lnTo>
                  <a:cubicBezTo>
                    <a:pt x="170151" y="278241"/>
                    <a:pt x="154578" y="262669"/>
                    <a:pt x="154578" y="243461"/>
                  </a:cubicBezTo>
                  <a:lnTo>
                    <a:pt x="154578" y="189358"/>
                  </a:lnTo>
                  <a:cubicBezTo>
                    <a:pt x="154578" y="170151"/>
                    <a:pt x="170151" y="154578"/>
                    <a:pt x="189358" y="154578"/>
                  </a:cubicBezTo>
                  <a:lnTo>
                    <a:pt x="243461" y="154578"/>
                  </a:lnTo>
                  <a:close/>
                  <a:moveTo>
                    <a:pt x="88883" y="177765"/>
                  </a:moveTo>
                  <a:lnTo>
                    <a:pt x="34780" y="177765"/>
                  </a:lnTo>
                  <a:cubicBezTo>
                    <a:pt x="28377" y="177765"/>
                    <a:pt x="23187" y="182956"/>
                    <a:pt x="23187" y="189358"/>
                  </a:cubicBezTo>
                  <a:lnTo>
                    <a:pt x="23187" y="243461"/>
                  </a:lnTo>
                  <a:cubicBezTo>
                    <a:pt x="23187" y="249864"/>
                    <a:pt x="28377" y="255054"/>
                    <a:pt x="34780" y="255054"/>
                  </a:cubicBezTo>
                  <a:lnTo>
                    <a:pt x="88883" y="255054"/>
                  </a:lnTo>
                  <a:cubicBezTo>
                    <a:pt x="95285" y="255054"/>
                    <a:pt x="100476" y="249864"/>
                    <a:pt x="100476" y="243461"/>
                  </a:cubicBezTo>
                  <a:lnTo>
                    <a:pt x="100476" y="189358"/>
                  </a:lnTo>
                  <a:cubicBezTo>
                    <a:pt x="100476" y="182956"/>
                    <a:pt x="95285" y="177765"/>
                    <a:pt x="88883" y="177765"/>
                  </a:cubicBezTo>
                  <a:close/>
                  <a:moveTo>
                    <a:pt x="243461" y="177765"/>
                  </a:moveTo>
                  <a:lnTo>
                    <a:pt x="189358" y="177765"/>
                  </a:lnTo>
                  <a:cubicBezTo>
                    <a:pt x="182956" y="177765"/>
                    <a:pt x="177765" y="182956"/>
                    <a:pt x="177765" y="189358"/>
                  </a:cubicBezTo>
                  <a:lnTo>
                    <a:pt x="177765" y="243461"/>
                  </a:lnTo>
                  <a:cubicBezTo>
                    <a:pt x="177765" y="249864"/>
                    <a:pt x="182956" y="255054"/>
                    <a:pt x="189358" y="255054"/>
                  </a:cubicBezTo>
                  <a:lnTo>
                    <a:pt x="243461" y="255054"/>
                  </a:lnTo>
                  <a:cubicBezTo>
                    <a:pt x="249864" y="255054"/>
                    <a:pt x="255054" y="249864"/>
                    <a:pt x="255054" y="243461"/>
                  </a:cubicBezTo>
                  <a:lnTo>
                    <a:pt x="255054" y="189358"/>
                  </a:lnTo>
                  <a:cubicBezTo>
                    <a:pt x="255054" y="182956"/>
                    <a:pt x="249864" y="177765"/>
                    <a:pt x="243461" y="177765"/>
                  </a:cubicBezTo>
                  <a:close/>
                  <a:moveTo>
                    <a:pt x="88883" y="0"/>
                  </a:moveTo>
                  <a:cubicBezTo>
                    <a:pt x="108091" y="0"/>
                    <a:pt x="123663" y="15572"/>
                    <a:pt x="123663" y="34780"/>
                  </a:cubicBezTo>
                  <a:lnTo>
                    <a:pt x="123663" y="88883"/>
                  </a:lnTo>
                  <a:cubicBezTo>
                    <a:pt x="123663" y="108091"/>
                    <a:pt x="108091" y="123663"/>
                    <a:pt x="88883" y="123663"/>
                  </a:cubicBezTo>
                  <a:lnTo>
                    <a:pt x="34780" y="123663"/>
                  </a:lnTo>
                  <a:cubicBezTo>
                    <a:pt x="15572" y="123663"/>
                    <a:pt x="0" y="108091"/>
                    <a:pt x="0" y="88883"/>
                  </a:cubicBezTo>
                  <a:lnTo>
                    <a:pt x="0" y="34780"/>
                  </a:lnTo>
                  <a:cubicBezTo>
                    <a:pt x="0" y="15572"/>
                    <a:pt x="15572" y="0"/>
                    <a:pt x="34780" y="0"/>
                  </a:cubicBezTo>
                  <a:lnTo>
                    <a:pt x="88883" y="0"/>
                  </a:lnTo>
                  <a:close/>
                  <a:moveTo>
                    <a:pt x="243461" y="0"/>
                  </a:moveTo>
                  <a:cubicBezTo>
                    <a:pt x="262669" y="0"/>
                    <a:pt x="278241" y="15572"/>
                    <a:pt x="278241" y="34780"/>
                  </a:cubicBezTo>
                  <a:lnTo>
                    <a:pt x="278241" y="88883"/>
                  </a:lnTo>
                  <a:cubicBezTo>
                    <a:pt x="278241" y="108091"/>
                    <a:pt x="262669" y="123663"/>
                    <a:pt x="243461" y="123663"/>
                  </a:cubicBezTo>
                  <a:lnTo>
                    <a:pt x="189358" y="123663"/>
                  </a:lnTo>
                  <a:cubicBezTo>
                    <a:pt x="170151" y="123663"/>
                    <a:pt x="154578" y="108091"/>
                    <a:pt x="154578" y="88883"/>
                  </a:cubicBezTo>
                  <a:lnTo>
                    <a:pt x="154578" y="34780"/>
                  </a:lnTo>
                  <a:cubicBezTo>
                    <a:pt x="154578" y="15572"/>
                    <a:pt x="170151" y="0"/>
                    <a:pt x="189358" y="0"/>
                  </a:cubicBezTo>
                  <a:lnTo>
                    <a:pt x="243461" y="0"/>
                  </a:lnTo>
                  <a:close/>
                  <a:moveTo>
                    <a:pt x="88883" y="23187"/>
                  </a:moveTo>
                  <a:lnTo>
                    <a:pt x="34780" y="23187"/>
                  </a:lnTo>
                  <a:cubicBezTo>
                    <a:pt x="28377" y="23187"/>
                    <a:pt x="23187" y="28377"/>
                    <a:pt x="23187" y="34780"/>
                  </a:cubicBezTo>
                  <a:lnTo>
                    <a:pt x="23187" y="88883"/>
                  </a:lnTo>
                  <a:cubicBezTo>
                    <a:pt x="23187" y="95285"/>
                    <a:pt x="28377" y="100476"/>
                    <a:pt x="34780" y="100476"/>
                  </a:cubicBezTo>
                  <a:lnTo>
                    <a:pt x="88883" y="100476"/>
                  </a:lnTo>
                  <a:cubicBezTo>
                    <a:pt x="95285" y="100476"/>
                    <a:pt x="100476" y="95285"/>
                    <a:pt x="100476" y="88883"/>
                  </a:cubicBezTo>
                  <a:lnTo>
                    <a:pt x="100476" y="34780"/>
                  </a:lnTo>
                  <a:cubicBezTo>
                    <a:pt x="100476" y="28377"/>
                    <a:pt x="95285" y="23187"/>
                    <a:pt x="88883" y="23187"/>
                  </a:cubicBezTo>
                  <a:close/>
                  <a:moveTo>
                    <a:pt x="243461" y="23187"/>
                  </a:moveTo>
                  <a:lnTo>
                    <a:pt x="189358" y="23187"/>
                  </a:lnTo>
                  <a:cubicBezTo>
                    <a:pt x="182956" y="23187"/>
                    <a:pt x="177765" y="28377"/>
                    <a:pt x="177765" y="34780"/>
                  </a:cubicBezTo>
                  <a:lnTo>
                    <a:pt x="177765" y="88883"/>
                  </a:lnTo>
                  <a:cubicBezTo>
                    <a:pt x="177765" y="95285"/>
                    <a:pt x="182956" y="100476"/>
                    <a:pt x="189358" y="100476"/>
                  </a:cubicBezTo>
                  <a:lnTo>
                    <a:pt x="243461" y="100476"/>
                  </a:lnTo>
                  <a:cubicBezTo>
                    <a:pt x="249864" y="100476"/>
                    <a:pt x="255054" y="95285"/>
                    <a:pt x="255054" y="88883"/>
                  </a:cubicBezTo>
                  <a:lnTo>
                    <a:pt x="255054" y="34780"/>
                  </a:lnTo>
                  <a:cubicBezTo>
                    <a:pt x="255054" y="28377"/>
                    <a:pt x="249864" y="23187"/>
                    <a:pt x="243461" y="23187"/>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defRPr/>
              </a:pPr>
              <a:endParaRPr lang="en-US" sz="1589">
                <a:solidFill>
                  <a:srgbClr val="000000"/>
                </a:solidFill>
                <a:latin typeface="Segoe UI"/>
              </a:endParaRPr>
            </a:p>
          </p:txBody>
        </p:sp>
      </p:grpSp>
      <p:grpSp>
        <p:nvGrpSpPr>
          <p:cNvPr id="38" name="Group 37">
            <a:extLst>
              <a:ext uri="{FF2B5EF4-FFF2-40B4-BE49-F238E27FC236}">
                <a16:creationId xmlns:a16="http://schemas.microsoft.com/office/drawing/2014/main" id="{3E03BAE7-2BAC-6899-6411-C604ED5E68B2}"/>
              </a:ext>
            </a:extLst>
          </p:cNvPr>
          <p:cNvGrpSpPr/>
          <p:nvPr/>
        </p:nvGrpSpPr>
        <p:grpSpPr>
          <a:xfrm>
            <a:off x="4233766" y="2078565"/>
            <a:ext cx="5824634" cy="865024"/>
            <a:chOff x="4026851" y="2165581"/>
            <a:chExt cx="6471816" cy="961137"/>
          </a:xfrm>
        </p:grpSpPr>
        <p:sp>
          <p:nvSpPr>
            <p:cNvPr id="12" name="Text Placeholder 2">
              <a:extLst>
                <a:ext uri="{FF2B5EF4-FFF2-40B4-BE49-F238E27FC236}">
                  <a16:creationId xmlns:a16="http://schemas.microsoft.com/office/drawing/2014/main" id="{873212E6-B2AB-07CA-78C5-68A59D30FB37}"/>
                </a:ext>
              </a:extLst>
            </p:cNvPr>
            <p:cNvSpPr txBox="1">
              <a:spLocks/>
            </p:cNvSpPr>
            <p:nvPr/>
          </p:nvSpPr>
          <p:spPr>
            <a:xfrm>
              <a:off x="4849587" y="2178738"/>
              <a:ext cx="5649080" cy="947980"/>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pPr>
              <a:r>
                <a:rPr lang="en-US" sz="2520"/>
                <a:t>Connectivity improvements &amp; </a:t>
              </a:r>
            </a:p>
            <a:p>
              <a:pPr marL="0" indent="0">
                <a:buNone/>
              </a:pPr>
              <a:r>
                <a:rPr lang="en-US" sz="2520"/>
                <a:t>simplification </a:t>
              </a:r>
            </a:p>
          </p:txBody>
        </p:sp>
        <p:sp>
          <p:nvSpPr>
            <p:cNvPr id="24" name="Graphic 2" descr="Icon of a gear">
              <a:extLst>
                <a:ext uri="{FF2B5EF4-FFF2-40B4-BE49-F238E27FC236}">
                  <a16:creationId xmlns:a16="http://schemas.microsoft.com/office/drawing/2014/main" id="{3E054E33-647C-0BB8-FF2E-24ED37057BD6}"/>
                </a:ext>
              </a:extLst>
            </p:cNvPr>
            <p:cNvSpPr/>
            <p:nvPr/>
          </p:nvSpPr>
          <p:spPr>
            <a:xfrm>
              <a:off x="4026851" y="2165581"/>
              <a:ext cx="457200" cy="457200"/>
            </a:xfrm>
            <a:custGeom>
              <a:avLst/>
              <a:gdLst>
                <a:gd name="connsiteX0" fmla="*/ 89274 w 178348"/>
                <a:gd name="connsiteY0" fmla="*/ 0 h 185732"/>
                <a:gd name="connsiteX1" fmla="*/ 110058 w 178348"/>
                <a:gd name="connsiteY1" fmla="*/ 2410 h 185732"/>
                <a:gd name="connsiteX2" fmla="*/ 115601 w 178348"/>
                <a:gd name="connsiteY2" fmla="*/ 8592 h 185732"/>
                <a:gd name="connsiteX3" fmla="*/ 117220 w 178348"/>
                <a:gd name="connsiteY3" fmla="*/ 23136 h 185732"/>
                <a:gd name="connsiteX4" fmla="*/ 131782 w 178348"/>
                <a:gd name="connsiteY4" fmla="*/ 34777 h 185732"/>
                <a:gd name="connsiteX5" fmla="*/ 135575 w 178348"/>
                <a:gd name="connsiteY5" fmla="*/ 33766 h 185732"/>
                <a:gd name="connsiteX6" fmla="*/ 148920 w 178348"/>
                <a:gd name="connsiteY6" fmla="*/ 27908 h 185732"/>
                <a:gd name="connsiteX7" fmla="*/ 157016 w 178348"/>
                <a:gd name="connsiteY7" fmla="*/ 29566 h 185732"/>
                <a:gd name="connsiteX8" fmla="*/ 178009 w 178348"/>
                <a:gd name="connsiteY8" fmla="*/ 65684 h 185732"/>
                <a:gd name="connsiteX9" fmla="*/ 175428 w 178348"/>
                <a:gd name="connsiteY9" fmla="*/ 73543 h 185732"/>
                <a:gd name="connsiteX10" fmla="*/ 163598 w 178348"/>
                <a:gd name="connsiteY10" fmla="*/ 82267 h 185732"/>
                <a:gd name="connsiteX11" fmla="*/ 160784 w 178348"/>
                <a:gd name="connsiteY11" fmla="*/ 100656 h 185732"/>
                <a:gd name="connsiteX12" fmla="*/ 163598 w 178348"/>
                <a:gd name="connsiteY12" fmla="*/ 103470 h 185732"/>
                <a:gd name="connsiteX13" fmla="*/ 175437 w 178348"/>
                <a:gd name="connsiteY13" fmla="*/ 112185 h 185732"/>
                <a:gd name="connsiteX14" fmla="*/ 178028 w 178348"/>
                <a:gd name="connsiteY14" fmla="*/ 120053 h 185732"/>
                <a:gd name="connsiteX15" fmla="*/ 157035 w 178348"/>
                <a:gd name="connsiteY15" fmla="*/ 156172 h 185732"/>
                <a:gd name="connsiteX16" fmla="*/ 148958 w 178348"/>
                <a:gd name="connsiteY16" fmla="*/ 157839 h 185732"/>
                <a:gd name="connsiteX17" fmla="*/ 135556 w 178348"/>
                <a:gd name="connsiteY17" fmla="*/ 151962 h 185732"/>
                <a:gd name="connsiteX18" fmla="*/ 118240 w 178348"/>
                <a:gd name="connsiteY18" fmla="*/ 158722 h 185732"/>
                <a:gd name="connsiteX19" fmla="*/ 117211 w 178348"/>
                <a:gd name="connsiteY19" fmla="*/ 162573 h 185732"/>
                <a:gd name="connsiteX20" fmla="*/ 115601 w 178348"/>
                <a:gd name="connsiteY20" fmla="*/ 177108 h 185732"/>
                <a:gd name="connsiteX21" fmla="*/ 110153 w 178348"/>
                <a:gd name="connsiteY21" fmla="*/ 183271 h 185732"/>
                <a:gd name="connsiteX22" fmla="*/ 68186 w 178348"/>
                <a:gd name="connsiteY22" fmla="*/ 183271 h 185732"/>
                <a:gd name="connsiteX23" fmla="*/ 62737 w 178348"/>
                <a:gd name="connsiteY23" fmla="*/ 177108 h 185732"/>
                <a:gd name="connsiteX24" fmla="*/ 61137 w 178348"/>
                <a:gd name="connsiteY24" fmla="*/ 162592 h 185732"/>
                <a:gd name="connsiteX25" fmla="*/ 46567 w 178348"/>
                <a:gd name="connsiteY25" fmla="*/ 151005 h 185732"/>
                <a:gd name="connsiteX26" fmla="*/ 42792 w 178348"/>
                <a:gd name="connsiteY26" fmla="*/ 152019 h 185732"/>
                <a:gd name="connsiteX27" fmla="*/ 29400 w 178348"/>
                <a:gd name="connsiteY27" fmla="*/ 157886 h 185732"/>
                <a:gd name="connsiteX28" fmla="*/ 21313 w 178348"/>
                <a:gd name="connsiteY28" fmla="*/ 156220 h 185732"/>
                <a:gd name="connsiteX29" fmla="*/ 320 w 178348"/>
                <a:gd name="connsiteY29" fmla="*/ 120063 h 185732"/>
                <a:gd name="connsiteX30" fmla="*/ 2911 w 178348"/>
                <a:gd name="connsiteY30" fmla="*/ 112195 h 185732"/>
                <a:gd name="connsiteX31" fmla="*/ 14751 w 178348"/>
                <a:gd name="connsiteY31" fmla="*/ 103470 h 185732"/>
                <a:gd name="connsiteX32" fmla="*/ 17581 w 178348"/>
                <a:gd name="connsiteY32" fmla="*/ 85097 h 185732"/>
                <a:gd name="connsiteX33" fmla="*/ 14751 w 178348"/>
                <a:gd name="connsiteY33" fmla="*/ 82267 h 185732"/>
                <a:gd name="connsiteX34" fmla="*/ 2911 w 178348"/>
                <a:gd name="connsiteY34" fmla="*/ 73562 h 185732"/>
                <a:gd name="connsiteX35" fmla="*/ 330 w 178348"/>
                <a:gd name="connsiteY35" fmla="*/ 65694 h 185732"/>
                <a:gd name="connsiteX36" fmla="*/ 21323 w 178348"/>
                <a:gd name="connsiteY36" fmla="*/ 29575 h 185732"/>
                <a:gd name="connsiteX37" fmla="*/ 29419 w 178348"/>
                <a:gd name="connsiteY37" fmla="*/ 27918 h 185732"/>
                <a:gd name="connsiteX38" fmla="*/ 42754 w 178348"/>
                <a:gd name="connsiteY38" fmla="*/ 33776 h 185732"/>
                <a:gd name="connsiteX39" fmla="*/ 60130 w 178348"/>
                <a:gd name="connsiteY39" fmla="*/ 26909 h 185732"/>
                <a:gd name="connsiteX40" fmla="*/ 61137 w 178348"/>
                <a:gd name="connsiteY40" fmla="*/ 23127 h 185732"/>
                <a:gd name="connsiteX41" fmla="*/ 62757 w 178348"/>
                <a:gd name="connsiteY41" fmla="*/ 8592 h 185732"/>
                <a:gd name="connsiteX42" fmla="*/ 68310 w 178348"/>
                <a:gd name="connsiteY42" fmla="*/ 2400 h 185732"/>
                <a:gd name="connsiteX43" fmla="*/ 89274 w 178348"/>
                <a:gd name="connsiteY43" fmla="*/ 0 h 185732"/>
                <a:gd name="connsiteX44" fmla="*/ 89274 w 178348"/>
                <a:gd name="connsiteY44" fmla="*/ 14288 h 185732"/>
                <a:gd name="connsiteX45" fmla="*/ 76377 w 178348"/>
                <a:gd name="connsiteY45" fmla="*/ 15402 h 185732"/>
                <a:gd name="connsiteX46" fmla="*/ 75339 w 178348"/>
                <a:gd name="connsiteY46" fmla="*/ 24708 h 185732"/>
                <a:gd name="connsiteX47" fmla="*/ 44984 w 178348"/>
                <a:gd name="connsiteY47" fmla="*/ 48995 h 185732"/>
                <a:gd name="connsiteX48" fmla="*/ 37010 w 178348"/>
                <a:gd name="connsiteY48" fmla="*/ 46863 h 185732"/>
                <a:gd name="connsiteX49" fmla="*/ 28457 w 178348"/>
                <a:gd name="connsiteY49" fmla="*/ 43110 h 185732"/>
                <a:gd name="connsiteX50" fmla="*/ 15617 w 178348"/>
                <a:gd name="connsiteY50" fmla="*/ 65180 h 185732"/>
                <a:gd name="connsiteX51" fmla="*/ 23218 w 178348"/>
                <a:gd name="connsiteY51" fmla="*/ 70771 h 185732"/>
                <a:gd name="connsiteX52" fmla="*/ 29080 w 178348"/>
                <a:gd name="connsiteY52" fmla="*/ 109134 h 185732"/>
                <a:gd name="connsiteX53" fmla="*/ 23218 w 178348"/>
                <a:gd name="connsiteY53" fmla="*/ 114995 h 185732"/>
                <a:gd name="connsiteX54" fmla="*/ 15608 w 178348"/>
                <a:gd name="connsiteY54" fmla="*/ 120596 h 185732"/>
                <a:gd name="connsiteX55" fmla="*/ 28447 w 178348"/>
                <a:gd name="connsiteY55" fmla="*/ 142713 h 185732"/>
                <a:gd name="connsiteX56" fmla="*/ 37068 w 178348"/>
                <a:gd name="connsiteY56" fmla="*/ 138932 h 185732"/>
                <a:gd name="connsiteX57" fmla="*/ 73209 w 178348"/>
                <a:gd name="connsiteY57" fmla="*/ 153105 h 185732"/>
                <a:gd name="connsiteX58" fmla="*/ 75330 w 178348"/>
                <a:gd name="connsiteY58" fmla="*/ 161011 h 185732"/>
                <a:gd name="connsiteX59" fmla="*/ 76377 w 178348"/>
                <a:gd name="connsiteY59" fmla="*/ 170383 h 185732"/>
                <a:gd name="connsiteX60" fmla="*/ 101971 w 178348"/>
                <a:gd name="connsiteY60" fmla="*/ 170383 h 185732"/>
                <a:gd name="connsiteX61" fmla="*/ 103019 w 178348"/>
                <a:gd name="connsiteY61" fmla="*/ 161011 h 185732"/>
                <a:gd name="connsiteX62" fmla="*/ 133318 w 178348"/>
                <a:gd name="connsiteY62" fmla="*/ 136761 h 185732"/>
                <a:gd name="connsiteX63" fmla="*/ 141290 w 178348"/>
                <a:gd name="connsiteY63" fmla="*/ 138894 h 185732"/>
                <a:gd name="connsiteX64" fmla="*/ 149910 w 178348"/>
                <a:gd name="connsiteY64" fmla="*/ 142665 h 185732"/>
                <a:gd name="connsiteX65" fmla="*/ 162740 w 178348"/>
                <a:gd name="connsiteY65" fmla="*/ 120587 h 185732"/>
                <a:gd name="connsiteX66" fmla="*/ 155140 w 178348"/>
                <a:gd name="connsiteY66" fmla="*/ 114986 h 185732"/>
                <a:gd name="connsiteX67" fmla="*/ 149278 w 178348"/>
                <a:gd name="connsiteY67" fmla="*/ 76623 h 185732"/>
                <a:gd name="connsiteX68" fmla="*/ 155140 w 178348"/>
                <a:gd name="connsiteY68" fmla="*/ 70761 h 185732"/>
                <a:gd name="connsiteX69" fmla="*/ 162721 w 178348"/>
                <a:gd name="connsiteY69" fmla="*/ 65170 h 185732"/>
                <a:gd name="connsiteX70" fmla="*/ 149882 w 178348"/>
                <a:gd name="connsiteY70" fmla="*/ 43101 h 185732"/>
                <a:gd name="connsiteX71" fmla="*/ 141347 w 178348"/>
                <a:gd name="connsiteY71" fmla="*/ 46844 h 185732"/>
                <a:gd name="connsiteX72" fmla="*/ 105167 w 178348"/>
                <a:gd name="connsiteY72" fmla="*/ 32696 h 185732"/>
                <a:gd name="connsiteX73" fmla="*/ 103028 w 178348"/>
                <a:gd name="connsiteY73" fmla="*/ 24708 h 185732"/>
                <a:gd name="connsiteX74" fmla="*/ 101980 w 178348"/>
                <a:gd name="connsiteY74" fmla="*/ 15411 h 185732"/>
                <a:gd name="connsiteX75" fmla="*/ 89284 w 178348"/>
                <a:gd name="connsiteY75" fmla="*/ 14297 h 185732"/>
                <a:gd name="connsiteX76" fmla="*/ 89160 w 178348"/>
                <a:gd name="connsiteY76" fmla="*/ 57150 h 185732"/>
                <a:gd name="connsiteX77" fmla="*/ 124879 w 178348"/>
                <a:gd name="connsiteY77" fmla="*/ 92869 h 185732"/>
                <a:gd name="connsiteX78" fmla="*/ 89160 w 178348"/>
                <a:gd name="connsiteY78" fmla="*/ 128588 h 185732"/>
                <a:gd name="connsiteX79" fmla="*/ 53441 w 178348"/>
                <a:gd name="connsiteY79" fmla="*/ 92869 h 185732"/>
                <a:gd name="connsiteX80" fmla="*/ 89160 w 178348"/>
                <a:gd name="connsiteY80" fmla="*/ 57150 h 185732"/>
                <a:gd name="connsiteX81" fmla="*/ 89160 w 178348"/>
                <a:gd name="connsiteY81" fmla="*/ 71438 h 185732"/>
                <a:gd name="connsiteX82" fmla="*/ 67729 w 178348"/>
                <a:gd name="connsiteY82" fmla="*/ 92869 h 185732"/>
                <a:gd name="connsiteX83" fmla="*/ 89160 w 178348"/>
                <a:gd name="connsiteY83" fmla="*/ 114300 h 185732"/>
                <a:gd name="connsiteX84" fmla="*/ 110591 w 178348"/>
                <a:gd name="connsiteY84" fmla="*/ 92869 h 185732"/>
                <a:gd name="connsiteX85" fmla="*/ 89160 w 178348"/>
                <a:gd name="connsiteY85" fmla="*/ 71438 h 18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178348" h="185732">
                  <a:moveTo>
                    <a:pt x="89274" y="0"/>
                  </a:moveTo>
                  <a:cubicBezTo>
                    <a:pt x="96265" y="76"/>
                    <a:pt x="103228" y="886"/>
                    <a:pt x="110058" y="2410"/>
                  </a:cubicBezTo>
                  <a:cubicBezTo>
                    <a:pt x="113036" y="3075"/>
                    <a:pt x="115263" y="5558"/>
                    <a:pt x="115601" y="8592"/>
                  </a:cubicBezTo>
                  <a:lnTo>
                    <a:pt x="117220" y="23136"/>
                  </a:lnTo>
                  <a:cubicBezTo>
                    <a:pt x="118027" y="30372"/>
                    <a:pt x="124547" y="35584"/>
                    <a:pt x="131782" y="34777"/>
                  </a:cubicBezTo>
                  <a:cubicBezTo>
                    <a:pt x="133090" y="34631"/>
                    <a:pt x="134368" y="34290"/>
                    <a:pt x="135575" y="33766"/>
                  </a:cubicBezTo>
                  <a:lnTo>
                    <a:pt x="148920" y="27908"/>
                  </a:lnTo>
                  <a:cubicBezTo>
                    <a:pt x="151696" y="26685"/>
                    <a:pt x="154943" y="27350"/>
                    <a:pt x="157016" y="29566"/>
                  </a:cubicBezTo>
                  <a:cubicBezTo>
                    <a:pt x="166654" y="39863"/>
                    <a:pt x="173832" y="52212"/>
                    <a:pt x="178009" y="65684"/>
                  </a:cubicBezTo>
                  <a:cubicBezTo>
                    <a:pt x="178906" y="68586"/>
                    <a:pt x="177871" y="71738"/>
                    <a:pt x="175428" y="73543"/>
                  </a:cubicBezTo>
                  <a:lnTo>
                    <a:pt x="163598" y="82267"/>
                  </a:lnTo>
                  <a:cubicBezTo>
                    <a:pt x="157743" y="86568"/>
                    <a:pt x="156483" y="94801"/>
                    <a:pt x="160784" y="100656"/>
                  </a:cubicBezTo>
                  <a:cubicBezTo>
                    <a:pt x="161574" y="101731"/>
                    <a:pt x="162522" y="102680"/>
                    <a:pt x="163598" y="103470"/>
                  </a:cubicBezTo>
                  <a:lnTo>
                    <a:pt x="175437" y="112185"/>
                  </a:lnTo>
                  <a:cubicBezTo>
                    <a:pt x="177888" y="113989"/>
                    <a:pt x="178928" y="117146"/>
                    <a:pt x="178028" y="120053"/>
                  </a:cubicBezTo>
                  <a:cubicBezTo>
                    <a:pt x="173849" y="133524"/>
                    <a:pt x="166672" y="145873"/>
                    <a:pt x="157035" y="156172"/>
                  </a:cubicBezTo>
                  <a:cubicBezTo>
                    <a:pt x="154967" y="158383"/>
                    <a:pt x="151731" y="159050"/>
                    <a:pt x="148958" y="157839"/>
                  </a:cubicBezTo>
                  <a:lnTo>
                    <a:pt x="135556" y="151962"/>
                  </a:lnTo>
                  <a:cubicBezTo>
                    <a:pt x="128908" y="149046"/>
                    <a:pt x="121154" y="152073"/>
                    <a:pt x="118240" y="158722"/>
                  </a:cubicBezTo>
                  <a:cubicBezTo>
                    <a:pt x="117703" y="159946"/>
                    <a:pt x="117356" y="161244"/>
                    <a:pt x="117211" y="162573"/>
                  </a:cubicBezTo>
                  <a:lnTo>
                    <a:pt x="115601" y="177108"/>
                  </a:lnTo>
                  <a:cubicBezTo>
                    <a:pt x="115269" y="180106"/>
                    <a:pt x="113089" y="182573"/>
                    <a:pt x="110153" y="183271"/>
                  </a:cubicBezTo>
                  <a:cubicBezTo>
                    <a:pt x="96356" y="186553"/>
                    <a:pt x="81983" y="186553"/>
                    <a:pt x="68186" y="183271"/>
                  </a:cubicBezTo>
                  <a:cubicBezTo>
                    <a:pt x="65251" y="182573"/>
                    <a:pt x="63070" y="180106"/>
                    <a:pt x="62737" y="177108"/>
                  </a:cubicBezTo>
                  <a:lnTo>
                    <a:pt x="61137" y="162592"/>
                  </a:lnTo>
                  <a:cubicBezTo>
                    <a:pt x="60314" y="155369"/>
                    <a:pt x="53790" y="150181"/>
                    <a:pt x="46567" y="151005"/>
                  </a:cubicBezTo>
                  <a:cubicBezTo>
                    <a:pt x="45265" y="151153"/>
                    <a:pt x="43993" y="151495"/>
                    <a:pt x="42792" y="152019"/>
                  </a:cubicBezTo>
                  <a:lnTo>
                    <a:pt x="29400" y="157886"/>
                  </a:lnTo>
                  <a:cubicBezTo>
                    <a:pt x="26624" y="159103"/>
                    <a:pt x="23382" y="158434"/>
                    <a:pt x="21313" y="156220"/>
                  </a:cubicBezTo>
                  <a:cubicBezTo>
                    <a:pt x="11671" y="145910"/>
                    <a:pt x="4493" y="133547"/>
                    <a:pt x="320" y="120063"/>
                  </a:cubicBezTo>
                  <a:cubicBezTo>
                    <a:pt x="-580" y="117156"/>
                    <a:pt x="460" y="113998"/>
                    <a:pt x="2911" y="112195"/>
                  </a:cubicBezTo>
                  <a:lnTo>
                    <a:pt x="14751" y="103470"/>
                  </a:lnTo>
                  <a:cubicBezTo>
                    <a:pt x="20605" y="99178"/>
                    <a:pt x="21873" y="90952"/>
                    <a:pt x="17581" y="85097"/>
                  </a:cubicBezTo>
                  <a:cubicBezTo>
                    <a:pt x="16787" y="84015"/>
                    <a:pt x="15833" y="83061"/>
                    <a:pt x="14751" y="82267"/>
                  </a:cubicBezTo>
                  <a:lnTo>
                    <a:pt x="2911" y="73562"/>
                  </a:lnTo>
                  <a:cubicBezTo>
                    <a:pt x="463" y="71756"/>
                    <a:pt x="-573" y="68599"/>
                    <a:pt x="330" y="65694"/>
                  </a:cubicBezTo>
                  <a:cubicBezTo>
                    <a:pt x="4507" y="52222"/>
                    <a:pt x="11684" y="39873"/>
                    <a:pt x="21323" y="29575"/>
                  </a:cubicBezTo>
                  <a:cubicBezTo>
                    <a:pt x="23396" y="27359"/>
                    <a:pt x="26642" y="26695"/>
                    <a:pt x="29419" y="27918"/>
                  </a:cubicBezTo>
                  <a:lnTo>
                    <a:pt x="42754" y="33776"/>
                  </a:lnTo>
                  <a:cubicBezTo>
                    <a:pt x="49448" y="36678"/>
                    <a:pt x="57228" y="33603"/>
                    <a:pt x="60130" y="26909"/>
                  </a:cubicBezTo>
                  <a:cubicBezTo>
                    <a:pt x="60652" y="25705"/>
                    <a:pt x="60991" y="24430"/>
                    <a:pt x="61137" y="23127"/>
                  </a:cubicBezTo>
                  <a:lnTo>
                    <a:pt x="62757" y="8592"/>
                  </a:lnTo>
                  <a:cubicBezTo>
                    <a:pt x="63092" y="5552"/>
                    <a:pt x="65324" y="3063"/>
                    <a:pt x="68310" y="2400"/>
                  </a:cubicBezTo>
                  <a:cubicBezTo>
                    <a:pt x="75139" y="886"/>
                    <a:pt x="82121" y="86"/>
                    <a:pt x="89274" y="0"/>
                  </a:cubicBezTo>
                  <a:close/>
                  <a:moveTo>
                    <a:pt x="89274" y="14288"/>
                  </a:moveTo>
                  <a:cubicBezTo>
                    <a:pt x="84954" y="14338"/>
                    <a:pt x="80643" y="14711"/>
                    <a:pt x="76377" y="15402"/>
                  </a:cubicBezTo>
                  <a:lnTo>
                    <a:pt x="75339" y="24708"/>
                  </a:lnTo>
                  <a:cubicBezTo>
                    <a:pt x="73664" y="39797"/>
                    <a:pt x="60073" y="50671"/>
                    <a:pt x="44984" y="48995"/>
                  </a:cubicBezTo>
                  <a:cubicBezTo>
                    <a:pt x="42234" y="48690"/>
                    <a:pt x="39546" y="47971"/>
                    <a:pt x="37010" y="46863"/>
                  </a:cubicBezTo>
                  <a:lnTo>
                    <a:pt x="28457" y="43110"/>
                  </a:lnTo>
                  <a:cubicBezTo>
                    <a:pt x="23009" y="49722"/>
                    <a:pt x="18672" y="57176"/>
                    <a:pt x="15617" y="65180"/>
                  </a:cubicBezTo>
                  <a:lnTo>
                    <a:pt x="23218" y="70771"/>
                  </a:lnTo>
                  <a:cubicBezTo>
                    <a:pt x="35431" y="79746"/>
                    <a:pt x="38055" y="96922"/>
                    <a:pt x="29080" y="109134"/>
                  </a:cubicBezTo>
                  <a:cubicBezTo>
                    <a:pt x="27434" y="111373"/>
                    <a:pt x="25458" y="113349"/>
                    <a:pt x="23218" y="114995"/>
                  </a:cubicBezTo>
                  <a:lnTo>
                    <a:pt x="15608" y="120596"/>
                  </a:lnTo>
                  <a:cubicBezTo>
                    <a:pt x="18656" y="128616"/>
                    <a:pt x="22999" y="136084"/>
                    <a:pt x="28447" y="142713"/>
                  </a:cubicBezTo>
                  <a:lnTo>
                    <a:pt x="37068" y="138932"/>
                  </a:lnTo>
                  <a:cubicBezTo>
                    <a:pt x="50962" y="132865"/>
                    <a:pt x="67143" y="139211"/>
                    <a:pt x="73209" y="153105"/>
                  </a:cubicBezTo>
                  <a:cubicBezTo>
                    <a:pt x="74308" y="155619"/>
                    <a:pt x="75022" y="158285"/>
                    <a:pt x="75330" y="161011"/>
                  </a:cubicBezTo>
                  <a:lnTo>
                    <a:pt x="76377" y="170383"/>
                  </a:lnTo>
                  <a:cubicBezTo>
                    <a:pt x="84845" y="171812"/>
                    <a:pt x="93503" y="171812"/>
                    <a:pt x="101971" y="170383"/>
                  </a:cubicBezTo>
                  <a:lnTo>
                    <a:pt x="103019" y="161011"/>
                  </a:lnTo>
                  <a:cubicBezTo>
                    <a:pt x="104689" y="145948"/>
                    <a:pt x="118254" y="135090"/>
                    <a:pt x="133318" y="136761"/>
                  </a:cubicBezTo>
                  <a:cubicBezTo>
                    <a:pt x="136068" y="137066"/>
                    <a:pt x="138756" y="137785"/>
                    <a:pt x="141290" y="138894"/>
                  </a:cubicBezTo>
                  <a:lnTo>
                    <a:pt x="149910" y="142665"/>
                  </a:lnTo>
                  <a:cubicBezTo>
                    <a:pt x="155356" y="136050"/>
                    <a:pt x="159689" y="128593"/>
                    <a:pt x="162740" y="120587"/>
                  </a:cubicBezTo>
                  <a:lnTo>
                    <a:pt x="155140" y="114986"/>
                  </a:lnTo>
                  <a:cubicBezTo>
                    <a:pt x="142928" y="106010"/>
                    <a:pt x="140303" y="88835"/>
                    <a:pt x="149278" y="76623"/>
                  </a:cubicBezTo>
                  <a:cubicBezTo>
                    <a:pt x="150924" y="74384"/>
                    <a:pt x="152900" y="72407"/>
                    <a:pt x="155140" y="70761"/>
                  </a:cubicBezTo>
                  <a:lnTo>
                    <a:pt x="162721" y="65170"/>
                  </a:lnTo>
                  <a:cubicBezTo>
                    <a:pt x="159667" y="57166"/>
                    <a:pt x="155330" y="49712"/>
                    <a:pt x="149882" y="43101"/>
                  </a:cubicBezTo>
                  <a:lnTo>
                    <a:pt x="141347" y="46844"/>
                  </a:lnTo>
                  <a:cubicBezTo>
                    <a:pt x="127449" y="52928"/>
                    <a:pt x="111251" y="46594"/>
                    <a:pt x="105167" y="32696"/>
                  </a:cubicBezTo>
                  <a:cubicBezTo>
                    <a:pt x="104055" y="30156"/>
                    <a:pt x="103334" y="27463"/>
                    <a:pt x="103028" y="24708"/>
                  </a:cubicBezTo>
                  <a:lnTo>
                    <a:pt x="101980" y="15411"/>
                  </a:lnTo>
                  <a:cubicBezTo>
                    <a:pt x="97782" y="14725"/>
                    <a:pt x="93538" y="14352"/>
                    <a:pt x="89284" y="14297"/>
                  </a:cubicBezTo>
                  <a:close/>
                  <a:moveTo>
                    <a:pt x="89160" y="57150"/>
                  </a:moveTo>
                  <a:cubicBezTo>
                    <a:pt x="108887" y="57150"/>
                    <a:pt x="124879" y="73142"/>
                    <a:pt x="124879" y="92869"/>
                  </a:cubicBezTo>
                  <a:cubicBezTo>
                    <a:pt x="124879" y="112596"/>
                    <a:pt x="108887" y="128588"/>
                    <a:pt x="89160" y="128588"/>
                  </a:cubicBezTo>
                  <a:cubicBezTo>
                    <a:pt x="69433" y="128588"/>
                    <a:pt x="53441" y="112596"/>
                    <a:pt x="53441" y="92869"/>
                  </a:cubicBezTo>
                  <a:cubicBezTo>
                    <a:pt x="53441" y="73142"/>
                    <a:pt x="69433" y="57150"/>
                    <a:pt x="89160" y="57150"/>
                  </a:cubicBezTo>
                  <a:close/>
                  <a:moveTo>
                    <a:pt x="89160" y="71438"/>
                  </a:moveTo>
                  <a:cubicBezTo>
                    <a:pt x="77324" y="71438"/>
                    <a:pt x="67729" y="81033"/>
                    <a:pt x="67729" y="92869"/>
                  </a:cubicBezTo>
                  <a:cubicBezTo>
                    <a:pt x="67729" y="104705"/>
                    <a:pt x="77324" y="114300"/>
                    <a:pt x="89160" y="114300"/>
                  </a:cubicBezTo>
                  <a:cubicBezTo>
                    <a:pt x="100996" y="114300"/>
                    <a:pt x="110591" y="104705"/>
                    <a:pt x="110591" y="92869"/>
                  </a:cubicBezTo>
                  <a:cubicBezTo>
                    <a:pt x="110591" y="81033"/>
                    <a:pt x="100996" y="71438"/>
                    <a:pt x="89160" y="71438"/>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defRPr/>
              </a:pPr>
              <a:endParaRPr lang="en-US" sz="1589">
                <a:solidFill>
                  <a:srgbClr val="000000"/>
                </a:solidFill>
                <a:latin typeface="Segoe UI"/>
              </a:endParaRPr>
            </a:p>
          </p:txBody>
        </p:sp>
      </p:grpSp>
    </p:spTree>
    <p:extLst>
      <p:ext uri="{BB962C8B-B14F-4D97-AF65-F5344CB8AC3E}">
        <p14:creationId xmlns:p14="http://schemas.microsoft.com/office/powerpoint/2010/main" val="3837341162"/>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Billede 6">
            <a:extLst>
              <a:ext uri="{FF2B5EF4-FFF2-40B4-BE49-F238E27FC236}">
                <a16:creationId xmlns:a16="http://schemas.microsoft.com/office/drawing/2014/main" id="{6333AE44-6C4C-44F8-320F-3802BD27C0A5}"/>
              </a:ext>
            </a:extLst>
          </p:cNvPr>
          <p:cNvPicPr>
            <a:picLocks noChangeAspect="1"/>
          </p:cNvPicPr>
          <p:nvPr/>
        </p:nvPicPr>
        <p:blipFill>
          <a:blip r:embed="rId3">
            <a:alphaModFix amt="11000"/>
          </a:blip>
          <a:stretch>
            <a:fillRect/>
          </a:stretch>
        </p:blipFill>
        <p:spPr>
          <a:xfrm>
            <a:off x="8143815" y="0"/>
            <a:ext cx="6086339" cy="6858000"/>
          </a:xfrm>
          <a:prstGeom prst="rect">
            <a:avLst/>
          </a:prstGeom>
        </p:spPr>
      </p:pic>
      <p:cxnSp>
        <p:nvCxnSpPr>
          <p:cNvPr id="209" name="Straight Connector 208">
            <a:extLst>
              <a:ext uri="{FF2B5EF4-FFF2-40B4-BE49-F238E27FC236}">
                <a16:creationId xmlns:a16="http://schemas.microsoft.com/office/drawing/2014/main" id="{50BEF498-8FF8-1CE2-A2DA-F939B0A3A5CA}"/>
              </a:ext>
              <a:ext uri="{C183D7F6-B498-43B3-948B-1728B52AA6E4}">
                <adec:decorative xmlns:adec="http://schemas.microsoft.com/office/drawing/2017/decorative" val="1"/>
              </a:ext>
            </a:extLst>
          </p:cNvPr>
          <p:cNvCxnSpPr>
            <a:cxnSpLocks/>
          </p:cNvCxnSpPr>
          <p:nvPr/>
        </p:nvCxnSpPr>
        <p:spPr>
          <a:xfrm>
            <a:off x="5803160" y="1884527"/>
            <a:ext cx="0" cy="2915556"/>
          </a:xfrm>
          <a:prstGeom prst="line">
            <a:avLst/>
          </a:prstGeom>
          <a:ln w="127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12" name="Straight Connector 211">
            <a:extLst>
              <a:ext uri="{FF2B5EF4-FFF2-40B4-BE49-F238E27FC236}">
                <a16:creationId xmlns:a16="http://schemas.microsoft.com/office/drawing/2014/main" id="{3A856A36-A2DB-DB1F-ED84-1930ABA73B8C}"/>
              </a:ext>
              <a:ext uri="{C183D7F6-B498-43B3-948B-1728B52AA6E4}">
                <adec:decorative xmlns:adec="http://schemas.microsoft.com/office/drawing/2017/decorative" val="1"/>
              </a:ext>
            </a:extLst>
          </p:cNvPr>
          <p:cNvCxnSpPr>
            <a:cxnSpLocks/>
          </p:cNvCxnSpPr>
          <p:nvPr/>
        </p:nvCxnSpPr>
        <p:spPr>
          <a:xfrm>
            <a:off x="8493804" y="1884527"/>
            <a:ext cx="0" cy="2915556"/>
          </a:xfrm>
          <a:prstGeom prst="line">
            <a:avLst/>
          </a:prstGeom>
          <a:ln w="12700">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04" name="Rectangle 203">
            <a:extLst>
              <a:ext uri="{FF2B5EF4-FFF2-40B4-BE49-F238E27FC236}">
                <a16:creationId xmlns:a16="http://schemas.microsoft.com/office/drawing/2014/main" id="{B2ED5254-F69C-4D29-59C4-ACB9A7B7AE29}"/>
              </a:ext>
              <a:ext uri="{C183D7F6-B498-43B3-948B-1728B52AA6E4}">
                <adec:decorative xmlns:adec="http://schemas.microsoft.com/office/drawing/2017/decorative" val="1"/>
              </a:ext>
            </a:extLst>
          </p:cNvPr>
          <p:cNvSpPr/>
          <p:nvPr/>
        </p:nvSpPr>
        <p:spPr bwMode="auto">
          <a:xfrm>
            <a:off x="609600" y="5094122"/>
            <a:ext cx="10972800" cy="754882"/>
          </a:xfrm>
          <a:prstGeom prst="rect">
            <a:avLst/>
          </a:prstGeom>
          <a:solidFill>
            <a:schemeClr val="bg1">
              <a:lumMod val="95000"/>
              <a:alpha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75" name="TextBox 74">
            <a:extLst>
              <a:ext uri="{FF2B5EF4-FFF2-40B4-BE49-F238E27FC236}">
                <a16:creationId xmlns:a16="http://schemas.microsoft.com/office/drawing/2014/main" id="{DAAE6F32-A7F6-0504-4874-4FF009794AB1}"/>
              </a:ext>
              <a:ext uri="{C183D7F6-B498-43B3-948B-1728B52AA6E4}">
                <adec:decorative xmlns:adec="http://schemas.microsoft.com/office/drawing/2017/decorative" val="1"/>
              </a:ext>
            </a:extLst>
          </p:cNvPr>
          <p:cNvSpPr txBox="1"/>
          <p:nvPr/>
        </p:nvSpPr>
        <p:spPr>
          <a:xfrm>
            <a:off x="5932416" y="1884528"/>
            <a:ext cx="2432134" cy="771493"/>
          </a:xfrm>
          <a:prstGeom prst="rect">
            <a:avLst/>
          </a:prstGeom>
          <a:noFill/>
        </p:spPr>
        <p:txBody>
          <a:bodyPr wrap="square" lIns="0" tIns="0" rIns="0" bIns="0" anchor="t">
            <a:spAutoFit/>
          </a:bodyPr>
          <a:lstStyle/>
          <a:p>
            <a:pPr marL="0" lvl="1" defTabSz="822960">
              <a:spcAft>
                <a:spcPts val="360"/>
              </a:spcAft>
              <a:defRPr/>
            </a:pPr>
            <a:r>
              <a:rPr lang="en-US" sz="1440">
                <a:solidFill>
                  <a:srgbClr val="8661C5"/>
                </a:solidFill>
                <a:latin typeface="+mj-lt"/>
                <a:cs typeface="Segoe UI Semibold"/>
              </a:rPr>
              <a:t>Better</a:t>
            </a:r>
          </a:p>
          <a:p>
            <a:pPr defTabSz="839225" fontAlgn="base">
              <a:spcAft>
                <a:spcPts val="360"/>
              </a:spcAft>
              <a:tabLst>
                <a:tab pos="1491616" algn="l"/>
              </a:tabLst>
              <a:defRPr/>
            </a:pPr>
            <a:r>
              <a:rPr lang="en-US" sz="1080">
                <a:cs typeface="Segoe UI Light" panose="020B0502040204020203" pitchFamily="34" charset="0"/>
              </a:rPr>
              <a:t>Mostly unnoticeable degradation in experience, okay for most light and medium workloads</a:t>
            </a:r>
          </a:p>
        </p:txBody>
      </p:sp>
      <p:sp>
        <p:nvSpPr>
          <p:cNvPr id="76" name="TextBox 75">
            <a:extLst>
              <a:ext uri="{FF2B5EF4-FFF2-40B4-BE49-F238E27FC236}">
                <a16:creationId xmlns:a16="http://schemas.microsoft.com/office/drawing/2014/main" id="{9649D2EA-235F-5E8C-4E89-3D3C9F740362}"/>
              </a:ext>
              <a:ext uri="{C183D7F6-B498-43B3-948B-1728B52AA6E4}">
                <adec:decorative xmlns:adec="http://schemas.microsoft.com/office/drawing/2017/decorative" val="1"/>
              </a:ext>
            </a:extLst>
          </p:cNvPr>
          <p:cNvSpPr txBox="1">
            <a:spLocks/>
          </p:cNvSpPr>
          <p:nvPr/>
        </p:nvSpPr>
        <p:spPr>
          <a:xfrm>
            <a:off x="8623058" y="1884529"/>
            <a:ext cx="2432134" cy="439095"/>
          </a:xfrm>
          <a:prstGeom prst="rect">
            <a:avLst/>
          </a:prstGeom>
          <a:noFill/>
        </p:spPr>
        <p:txBody>
          <a:bodyPr wrap="square" lIns="0" tIns="0" rIns="0" bIns="0" anchor="t">
            <a:spAutoFit/>
          </a:bodyPr>
          <a:lstStyle/>
          <a:p>
            <a:pPr marL="0" lvl="1" defTabSz="822960">
              <a:spcAft>
                <a:spcPts val="360"/>
              </a:spcAft>
              <a:defRPr/>
            </a:pPr>
            <a:r>
              <a:rPr lang="en-US" sz="1440">
                <a:solidFill>
                  <a:srgbClr val="00B0F0"/>
                </a:solidFill>
                <a:latin typeface="+mj-lt"/>
                <a:cs typeface="Segoe UI Semibold"/>
              </a:rPr>
              <a:t>Best</a:t>
            </a:r>
          </a:p>
          <a:p>
            <a:pPr defTabSz="839225" fontAlgn="base">
              <a:spcAft>
                <a:spcPts val="360"/>
              </a:spcAft>
              <a:tabLst>
                <a:tab pos="1491616" algn="l"/>
              </a:tabLst>
              <a:defRPr/>
            </a:pPr>
            <a:r>
              <a:rPr lang="en-US" sz="1080">
                <a:cs typeface="Segoe UI Light" panose="020B0502040204020203" pitchFamily="34" charset="0"/>
              </a:rPr>
              <a:t>Like-local experience</a:t>
            </a:r>
          </a:p>
        </p:txBody>
      </p:sp>
      <p:sp>
        <p:nvSpPr>
          <p:cNvPr id="79" name="Rectangle: Top Corners Rounded 78">
            <a:extLst>
              <a:ext uri="{FF2B5EF4-FFF2-40B4-BE49-F238E27FC236}">
                <a16:creationId xmlns:a16="http://schemas.microsoft.com/office/drawing/2014/main" id="{521BB0C8-8C1B-28CD-36F9-A2B2EB39A7AF}"/>
              </a:ext>
              <a:ext uri="{C183D7F6-B498-43B3-948B-1728B52AA6E4}">
                <adec:decorative xmlns:adec="http://schemas.microsoft.com/office/drawing/2017/decorative" val="1"/>
              </a:ext>
            </a:extLst>
          </p:cNvPr>
          <p:cNvSpPr/>
          <p:nvPr/>
        </p:nvSpPr>
        <p:spPr bwMode="auto">
          <a:xfrm>
            <a:off x="2029238" y="5569206"/>
            <a:ext cx="8133526" cy="177451"/>
          </a:xfrm>
          <a:prstGeom prst="round2SameRect">
            <a:avLst>
              <a:gd name="adj1" fmla="val 0"/>
              <a:gd name="adj2" fmla="val 23318"/>
            </a:avLst>
          </a:prstGeom>
          <a:noFill/>
          <a:ln w="12700">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39225" fontAlgn="base">
              <a:spcBef>
                <a:spcPct val="0"/>
              </a:spcBef>
              <a:spcAft>
                <a:spcPct val="0"/>
              </a:spcAft>
              <a:defRPr/>
            </a:pPr>
            <a:r>
              <a:rPr lang="en-US" sz="1080" cap="all" spc="270">
                <a:solidFill>
                  <a:schemeClr val="tx1"/>
                </a:solidFill>
                <a:cs typeface="Segoe UI Light" panose="020B0502040204020203" pitchFamily="34" charset="0"/>
              </a:rPr>
              <a:t>endpoint requirements minimized to what’s necessary for peripherals</a:t>
            </a:r>
          </a:p>
        </p:txBody>
      </p:sp>
      <p:sp>
        <p:nvSpPr>
          <p:cNvPr id="80" name="Rectangle: Top Corners Rounded 79">
            <a:extLst>
              <a:ext uri="{FF2B5EF4-FFF2-40B4-BE49-F238E27FC236}">
                <a16:creationId xmlns:a16="http://schemas.microsoft.com/office/drawing/2014/main" id="{4E8945BD-366C-4648-8E02-F562BD7BE0D2}"/>
              </a:ext>
              <a:ext uri="{C183D7F6-B498-43B3-948B-1728B52AA6E4}">
                <adec:decorative xmlns:adec="http://schemas.microsoft.com/office/drawing/2017/decorative" val="1"/>
              </a:ext>
            </a:extLst>
          </p:cNvPr>
          <p:cNvSpPr/>
          <p:nvPr/>
        </p:nvSpPr>
        <p:spPr bwMode="auto">
          <a:xfrm>
            <a:off x="2029238" y="5196469"/>
            <a:ext cx="8133526" cy="166199"/>
          </a:xfrm>
          <a:prstGeom prst="round2SameRect">
            <a:avLst>
              <a:gd name="adj1" fmla="val 0"/>
              <a:gd name="adj2" fmla="val 0"/>
            </a:avLst>
          </a:prstGeom>
          <a:noFill/>
          <a:ln w="12700">
            <a:noFill/>
            <a:headEnd type="none" w="med" len="med"/>
            <a:tailEnd type="none" w="med" len="med"/>
          </a:ln>
          <a:effectLst>
            <a:outerShdw blurRad="50800" dist="38100" dir="2700000" algn="tl" rotWithShape="0">
              <a:prstClr val="black">
                <a:alpha val="1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algn="ctr" defTabSz="839225" fontAlgn="base">
              <a:spcBef>
                <a:spcPct val="0"/>
              </a:spcBef>
              <a:spcAft>
                <a:spcPct val="0"/>
              </a:spcAft>
              <a:defRPr/>
            </a:pPr>
            <a:r>
              <a:rPr lang="en-US" sz="1080" spc="270">
                <a:solidFill>
                  <a:schemeClr val="tx1"/>
                </a:solidFill>
                <a:cs typeface="Segoe UI Light" panose="020B0502040204020203" pitchFamily="34" charset="0"/>
              </a:rPr>
              <a:t>CONNECTION SUCCESS ≥ 99.9% | RELIABILITY ≥ 8HOURS MTTF</a:t>
            </a:r>
          </a:p>
        </p:txBody>
      </p:sp>
      <p:cxnSp>
        <p:nvCxnSpPr>
          <p:cNvPr id="84" name="Straight Connector 83">
            <a:extLst>
              <a:ext uri="{FF2B5EF4-FFF2-40B4-BE49-F238E27FC236}">
                <a16:creationId xmlns:a16="http://schemas.microsoft.com/office/drawing/2014/main" id="{0290DD28-84A7-0351-F868-74763C98168B}"/>
              </a:ext>
              <a:ext uri="{C183D7F6-B498-43B3-948B-1728B52AA6E4}">
                <adec:decorative xmlns:adec="http://schemas.microsoft.com/office/drawing/2017/decorative" val="1"/>
              </a:ext>
            </a:extLst>
          </p:cNvPr>
          <p:cNvCxnSpPr>
            <a:cxnSpLocks/>
          </p:cNvCxnSpPr>
          <p:nvPr/>
        </p:nvCxnSpPr>
        <p:spPr>
          <a:xfrm>
            <a:off x="2170437" y="3122214"/>
            <a:ext cx="8884756" cy="0"/>
          </a:xfrm>
          <a:prstGeom prst="line">
            <a:avLst/>
          </a:prstGeom>
          <a:ln w="57150" cap="rnd">
            <a:gradFill>
              <a:gsLst>
                <a:gs pos="0">
                  <a:schemeClr val="tx2">
                    <a:lumMod val="50000"/>
                  </a:schemeClr>
                </a:gs>
                <a:gs pos="11000">
                  <a:schemeClr val="accent1"/>
                </a:gs>
                <a:gs pos="49000">
                  <a:schemeClr val="accent3">
                    <a:lumMod val="60000"/>
                    <a:lumOff val="40000"/>
                  </a:schemeClr>
                </a:gs>
                <a:gs pos="64000">
                  <a:schemeClr val="accent3">
                    <a:lumMod val="60000"/>
                    <a:lumOff val="40000"/>
                  </a:schemeClr>
                </a:gs>
                <a:gs pos="90000">
                  <a:schemeClr val="accent1">
                    <a:lumMod val="60000"/>
                    <a:lumOff val="40000"/>
                  </a:schemeClr>
                </a:gs>
              </a:gsLst>
              <a:lin ang="2700000" scaled="0"/>
            </a:gradFill>
            <a:round/>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983D3816-FA69-A1CF-E339-CA5480E1AE5D}"/>
              </a:ext>
              <a:ext uri="{C183D7F6-B498-43B3-948B-1728B52AA6E4}">
                <adec:decorative xmlns:adec="http://schemas.microsoft.com/office/drawing/2017/decorative" val="1"/>
              </a:ext>
            </a:extLst>
          </p:cNvPr>
          <p:cNvCxnSpPr>
            <a:cxnSpLocks/>
          </p:cNvCxnSpPr>
          <p:nvPr/>
        </p:nvCxnSpPr>
        <p:spPr>
          <a:xfrm>
            <a:off x="2170437" y="4232531"/>
            <a:ext cx="8884756" cy="0"/>
          </a:xfrm>
          <a:prstGeom prst="line">
            <a:avLst/>
          </a:prstGeom>
          <a:ln w="57150" cap="rnd">
            <a:gradFill>
              <a:gsLst>
                <a:gs pos="0">
                  <a:schemeClr val="tx2">
                    <a:lumMod val="50000"/>
                  </a:schemeClr>
                </a:gs>
                <a:gs pos="11000">
                  <a:schemeClr val="accent1"/>
                </a:gs>
                <a:gs pos="49000">
                  <a:schemeClr val="accent3">
                    <a:lumMod val="60000"/>
                    <a:lumOff val="40000"/>
                  </a:schemeClr>
                </a:gs>
                <a:gs pos="64000">
                  <a:schemeClr val="accent3">
                    <a:lumMod val="60000"/>
                    <a:lumOff val="40000"/>
                  </a:schemeClr>
                </a:gs>
                <a:gs pos="90000">
                  <a:schemeClr val="accent1">
                    <a:lumMod val="60000"/>
                    <a:lumOff val="40000"/>
                  </a:schemeClr>
                </a:gs>
              </a:gsLst>
              <a:lin ang="2700000" scaled="0"/>
            </a:gradFill>
            <a:round/>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66DA558A-1816-3314-675F-A86430620FEA}"/>
              </a:ext>
              <a:ext uri="{C183D7F6-B498-43B3-948B-1728B52AA6E4}">
                <adec:decorative xmlns:adec="http://schemas.microsoft.com/office/drawing/2017/decorative" val="1"/>
              </a:ext>
            </a:extLst>
          </p:cNvPr>
          <p:cNvSpPr txBox="1"/>
          <p:nvPr/>
        </p:nvSpPr>
        <p:spPr>
          <a:xfrm>
            <a:off x="5897672" y="3376337"/>
            <a:ext cx="1015808" cy="166199"/>
          </a:xfrm>
          <a:prstGeom prst="rect">
            <a:avLst/>
          </a:prstGeom>
          <a:noFill/>
        </p:spPr>
        <p:txBody>
          <a:bodyPr wrap="square" lIns="0" tIns="0" rIns="0" bIns="0">
            <a:spAutoFit/>
          </a:bodyPr>
          <a:lstStyle/>
          <a:p>
            <a:pPr algn="ctr"/>
            <a:r>
              <a:rPr lang="en-US" sz="1080"/>
              <a:t>1080p </a:t>
            </a:r>
            <a:r>
              <a:rPr lang="en-US" sz="1080">
                <a:cs typeface="Segoe UI" panose="020B0502040204020203" pitchFamily="34" charset="0"/>
              </a:rPr>
              <a:t>@ 30fps</a:t>
            </a:r>
          </a:p>
        </p:txBody>
      </p:sp>
      <p:sp>
        <p:nvSpPr>
          <p:cNvPr id="24" name="TextBox 23">
            <a:extLst>
              <a:ext uri="{FF2B5EF4-FFF2-40B4-BE49-F238E27FC236}">
                <a16:creationId xmlns:a16="http://schemas.microsoft.com/office/drawing/2014/main" id="{F22D556F-4B57-6DC0-F517-D375FF40DF74}"/>
              </a:ext>
              <a:ext uri="{C183D7F6-B498-43B3-948B-1728B52AA6E4}">
                <adec:decorative xmlns:adec="http://schemas.microsoft.com/office/drawing/2017/decorative" val="1"/>
              </a:ext>
            </a:extLst>
          </p:cNvPr>
          <p:cNvSpPr txBox="1"/>
          <p:nvPr/>
        </p:nvSpPr>
        <p:spPr>
          <a:xfrm>
            <a:off x="6093174" y="2823412"/>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5</a:t>
            </a:r>
          </a:p>
        </p:txBody>
      </p:sp>
      <p:sp>
        <p:nvSpPr>
          <p:cNvPr id="28" name="TextBox 27">
            <a:extLst>
              <a:ext uri="{FF2B5EF4-FFF2-40B4-BE49-F238E27FC236}">
                <a16:creationId xmlns:a16="http://schemas.microsoft.com/office/drawing/2014/main" id="{C4490222-DBCC-C62D-8354-EFCD68B08C4F}"/>
              </a:ext>
              <a:ext uri="{C183D7F6-B498-43B3-948B-1728B52AA6E4}">
                <adec:decorative xmlns:adec="http://schemas.microsoft.com/office/drawing/2017/decorative" val="1"/>
              </a:ext>
            </a:extLst>
          </p:cNvPr>
          <p:cNvSpPr txBox="1"/>
          <p:nvPr/>
        </p:nvSpPr>
        <p:spPr>
          <a:xfrm>
            <a:off x="7302184" y="3376337"/>
            <a:ext cx="1015808" cy="332399"/>
          </a:xfrm>
          <a:prstGeom prst="rect">
            <a:avLst/>
          </a:prstGeom>
          <a:noFill/>
        </p:spPr>
        <p:txBody>
          <a:bodyPr wrap="square" lIns="0" tIns="0" rIns="0" bIns="0">
            <a:spAutoFit/>
          </a:bodyPr>
          <a:lstStyle/>
          <a:p>
            <a:pPr algn="ctr"/>
            <a:r>
              <a:rPr lang="en-US" sz="1080"/>
              <a:t>4K </a:t>
            </a:r>
            <a:r>
              <a:rPr lang="en-US" sz="1080">
                <a:cs typeface="Segoe UI" panose="020B0502040204020203" pitchFamily="34" charset="0"/>
              </a:rPr>
              <a:t>@ 30fps</a:t>
            </a:r>
          </a:p>
          <a:p>
            <a:pPr algn="ctr"/>
            <a:r>
              <a:rPr lang="en-US" sz="1080"/>
              <a:t>1080p </a:t>
            </a:r>
            <a:r>
              <a:rPr lang="en-US" sz="1080">
                <a:cs typeface="Segoe UI" panose="020B0502040204020203" pitchFamily="34" charset="0"/>
              </a:rPr>
              <a:t>@ 120fps</a:t>
            </a:r>
          </a:p>
        </p:txBody>
      </p:sp>
      <p:sp>
        <p:nvSpPr>
          <p:cNvPr id="29" name="TextBox 28">
            <a:extLst>
              <a:ext uri="{FF2B5EF4-FFF2-40B4-BE49-F238E27FC236}">
                <a16:creationId xmlns:a16="http://schemas.microsoft.com/office/drawing/2014/main" id="{EEF3AA61-134B-9139-34CA-704EA8712EF6}"/>
              </a:ext>
              <a:ext uri="{C183D7F6-B498-43B3-948B-1728B52AA6E4}">
                <adec:decorative xmlns:adec="http://schemas.microsoft.com/office/drawing/2017/decorative" val="1"/>
              </a:ext>
            </a:extLst>
          </p:cNvPr>
          <p:cNvSpPr txBox="1"/>
          <p:nvPr/>
        </p:nvSpPr>
        <p:spPr>
          <a:xfrm>
            <a:off x="7497686" y="2823412"/>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15</a:t>
            </a:r>
          </a:p>
        </p:txBody>
      </p:sp>
      <p:sp>
        <p:nvSpPr>
          <p:cNvPr id="33" name="TextBox 32">
            <a:extLst>
              <a:ext uri="{FF2B5EF4-FFF2-40B4-BE49-F238E27FC236}">
                <a16:creationId xmlns:a16="http://schemas.microsoft.com/office/drawing/2014/main" id="{E939E4E1-2BC3-9B24-37B3-EDB9E38107B5}"/>
              </a:ext>
              <a:ext uri="{C183D7F6-B498-43B3-948B-1728B52AA6E4}">
                <adec:decorative xmlns:adec="http://schemas.microsoft.com/office/drawing/2017/decorative" val="1"/>
              </a:ext>
            </a:extLst>
          </p:cNvPr>
          <p:cNvSpPr txBox="1"/>
          <p:nvPr/>
        </p:nvSpPr>
        <p:spPr>
          <a:xfrm>
            <a:off x="10111209" y="3376337"/>
            <a:ext cx="1015808" cy="166199"/>
          </a:xfrm>
          <a:prstGeom prst="rect">
            <a:avLst/>
          </a:prstGeom>
          <a:noFill/>
        </p:spPr>
        <p:txBody>
          <a:bodyPr wrap="square" lIns="0" tIns="0" rIns="0" bIns="0">
            <a:spAutoFit/>
          </a:bodyPr>
          <a:lstStyle/>
          <a:p>
            <a:pPr algn="ctr"/>
            <a:r>
              <a:rPr lang="en-US" sz="1080"/>
              <a:t>2 x 4K </a:t>
            </a:r>
            <a:r>
              <a:rPr lang="en-US" sz="1080">
                <a:cs typeface="Segoe UI" panose="020B0502040204020203" pitchFamily="34" charset="0"/>
              </a:rPr>
              <a:t>@ 60fps</a:t>
            </a:r>
          </a:p>
        </p:txBody>
      </p:sp>
      <p:sp>
        <p:nvSpPr>
          <p:cNvPr id="34" name="TextBox 33">
            <a:extLst>
              <a:ext uri="{FF2B5EF4-FFF2-40B4-BE49-F238E27FC236}">
                <a16:creationId xmlns:a16="http://schemas.microsoft.com/office/drawing/2014/main" id="{541EA842-11C7-8A52-1380-0238261EF314}"/>
              </a:ext>
              <a:ext uri="{C183D7F6-B498-43B3-948B-1728B52AA6E4}">
                <adec:decorative xmlns:adec="http://schemas.microsoft.com/office/drawing/2017/decorative" val="1"/>
              </a:ext>
            </a:extLst>
          </p:cNvPr>
          <p:cNvSpPr txBox="1"/>
          <p:nvPr/>
        </p:nvSpPr>
        <p:spPr>
          <a:xfrm>
            <a:off x="10306711" y="2823412"/>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60</a:t>
            </a:r>
          </a:p>
        </p:txBody>
      </p:sp>
      <p:sp>
        <p:nvSpPr>
          <p:cNvPr id="38" name="TextBox 37">
            <a:extLst>
              <a:ext uri="{FF2B5EF4-FFF2-40B4-BE49-F238E27FC236}">
                <a16:creationId xmlns:a16="http://schemas.microsoft.com/office/drawing/2014/main" id="{1B059C66-2775-3DD1-7BD4-5C75AAB141BB}"/>
              </a:ext>
              <a:ext uri="{C183D7F6-B498-43B3-948B-1728B52AA6E4}">
                <adec:decorative xmlns:adec="http://schemas.microsoft.com/office/drawing/2017/decorative" val="1"/>
              </a:ext>
            </a:extLst>
          </p:cNvPr>
          <p:cNvSpPr txBox="1"/>
          <p:nvPr/>
        </p:nvSpPr>
        <p:spPr>
          <a:xfrm>
            <a:off x="8706697" y="3376337"/>
            <a:ext cx="1015808" cy="166199"/>
          </a:xfrm>
          <a:prstGeom prst="rect">
            <a:avLst/>
          </a:prstGeom>
          <a:noFill/>
        </p:spPr>
        <p:txBody>
          <a:bodyPr wrap="square" lIns="0" tIns="0" rIns="0" bIns="0">
            <a:spAutoFit/>
          </a:bodyPr>
          <a:lstStyle/>
          <a:p>
            <a:pPr algn="ctr"/>
            <a:r>
              <a:rPr lang="en-US" sz="1080"/>
              <a:t>4K </a:t>
            </a:r>
            <a:r>
              <a:rPr lang="en-US" sz="1080">
                <a:cs typeface="Segoe UI" panose="020B0502040204020203" pitchFamily="34" charset="0"/>
              </a:rPr>
              <a:t>@ 60fps</a:t>
            </a:r>
          </a:p>
        </p:txBody>
      </p:sp>
      <p:sp>
        <p:nvSpPr>
          <p:cNvPr id="39" name="TextBox 38">
            <a:extLst>
              <a:ext uri="{FF2B5EF4-FFF2-40B4-BE49-F238E27FC236}">
                <a16:creationId xmlns:a16="http://schemas.microsoft.com/office/drawing/2014/main" id="{C76F0EEE-C8D5-6177-A3F1-20DAD549E83D}"/>
              </a:ext>
              <a:ext uri="{C183D7F6-B498-43B3-948B-1728B52AA6E4}">
                <adec:decorative xmlns:adec="http://schemas.microsoft.com/office/drawing/2017/decorative" val="1"/>
              </a:ext>
            </a:extLst>
          </p:cNvPr>
          <p:cNvSpPr txBox="1"/>
          <p:nvPr/>
        </p:nvSpPr>
        <p:spPr>
          <a:xfrm>
            <a:off x="8902198" y="2823412"/>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30</a:t>
            </a:r>
          </a:p>
        </p:txBody>
      </p:sp>
      <p:sp>
        <p:nvSpPr>
          <p:cNvPr id="56" name="TextBox 55">
            <a:extLst>
              <a:ext uri="{FF2B5EF4-FFF2-40B4-BE49-F238E27FC236}">
                <a16:creationId xmlns:a16="http://schemas.microsoft.com/office/drawing/2014/main" id="{8A4E30A4-3171-FB52-A3C3-B427437C8976}"/>
              </a:ext>
              <a:ext uri="{C183D7F6-B498-43B3-948B-1728B52AA6E4}">
                <adec:decorative xmlns:adec="http://schemas.microsoft.com/office/drawing/2017/decorative" val="1"/>
              </a:ext>
            </a:extLst>
          </p:cNvPr>
          <p:cNvSpPr txBox="1"/>
          <p:nvPr/>
        </p:nvSpPr>
        <p:spPr>
          <a:xfrm>
            <a:off x="5899579" y="4488259"/>
            <a:ext cx="1015808" cy="166199"/>
          </a:xfrm>
          <a:prstGeom prst="rect">
            <a:avLst/>
          </a:prstGeom>
          <a:noFill/>
        </p:spPr>
        <p:txBody>
          <a:bodyPr wrap="square" lIns="0" tIns="0" rIns="0" bIns="0">
            <a:spAutoFit/>
          </a:bodyPr>
          <a:lstStyle/>
          <a:p>
            <a:pPr algn="ctr"/>
            <a:r>
              <a:rPr lang="en-US" sz="1080">
                <a:cs typeface="Segoe UI" panose="020B0502040204020203" pitchFamily="34" charset="0"/>
              </a:rPr>
              <a:t>Storage</a:t>
            </a:r>
          </a:p>
        </p:txBody>
      </p:sp>
      <p:sp>
        <p:nvSpPr>
          <p:cNvPr id="57" name="TextBox 56">
            <a:extLst>
              <a:ext uri="{FF2B5EF4-FFF2-40B4-BE49-F238E27FC236}">
                <a16:creationId xmlns:a16="http://schemas.microsoft.com/office/drawing/2014/main" id="{72D6C227-209B-D669-D26C-53C028E68BB6}"/>
              </a:ext>
              <a:ext uri="{C183D7F6-B498-43B3-948B-1728B52AA6E4}">
                <adec:decorative xmlns:adec="http://schemas.microsoft.com/office/drawing/2017/decorative" val="1"/>
              </a:ext>
            </a:extLst>
          </p:cNvPr>
          <p:cNvSpPr txBox="1"/>
          <p:nvPr/>
        </p:nvSpPr>
        <p:spPr>
          <a:xfrm>
            <a:off x="6095080" y="3935333"/>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125</a:t>
            </a:r>
          </a:p>
        </p:txBody>
      </p:sp>
      <p:sp>
        <p:nvSpPr>
          <p:cNvPr id="61" name="TextBox 60">
            <a:extLst>
              <a:ext uri="{FF2B5EF4-FFF2-40B4-BE49-F238E27FC236}">
                <a16:creationId xmlns:a16="http://schemas.microsoft.com/office/drawing/2014/main" id="{C0EEBF77-4146-6DB5-813A-B82E43D18735}"/>
              </a:ext>
              <a:ext uri="{C183D7F6-B498-43B3-948B-1728B52AA6E4}">
                <adec:decorative xmlns:adec="http://schemas.microsoft.com/office/drawing/2017/decorative" val="1"/>
              </a:ext>
            </a:extLst>
          </p:cNvPr>
          <p:cNvSpPr txBox="1"/>
          <p:nvPr/>
        </p:nvSpPr>
        <p:spPr>
          <a:xfrm>
            <a:off x="7305044" y="4488258"/>
            <a:ext cx="1015808" cy="498598"/>
          </a:xfrm>
          <a:prstGeom prst="rect">
            <a:avLst/>
          </a:prstGeom>
          <a:noFill/>
        </p:spPr>
        <p:txBody>
          <a:bodyPr wrap="square" lIns="0" tIns="0" rIns="0" bIns="0">
            <a:spAutoFit/>
          </a:bodyPr>
          <a:lstStyle/>
          <a:p>
            <a:pPr algn="ctr"/>
            <a:r>
              <a:rPr lang="en-US" sz="1080"/>
              <a:t>Keyboard</a:t>
            </a:r>
          </a:p>
          <a:p>
            <a:pPr algn="ctr"/>
            <a:r>
              <a:rPr lang="en-US" sz="1080">
                <a:cs typeface="Segoe UI" panose="020B0502040204020203" pitchFamily="34" charset="0"/>
              </a:rPr>
              <a:t>Mouse</a:t>
            </a:r>
          </a:p>
          <a:p>
            <a:pPr algn="ctr"/>
            <a:r>
              <a:rPr lang="en-US" sz="1080">
                <a:cs typeface="Segoe UI" panose="020B0502040204020203" pitchFamily="34" charset="0"/>
              </a:rPr>
              <a:t>Smartcard</a:t>
            </a:r>
          </a:p>
        </p:txBody>
      </p:sp>
      <p:sp>
        <p:nvSpPr>
          <p:cNvPr id="62" name="TextBox 61">
            <a:extLst>
              <a:ext uri="{FF2B5EF4-FFF2-40B4-BE49-F238E27FC236}">
                <a16:creationId xmlns:a16="http://schemas.microsoft.com/office/drawing/2014/main" id="{3C5160DE-6E7D-F20F-0BF9-1F6E7E9E2738}"/>
              </a:ext>
              <a:ext uri="{C183D7F6-B498-43B3-948B-1728B52AA6E4}">
                <adec:decorative xmlns:adec="http://schemas.microsoft.com/office/drawing/2017/decorative" val="1"/>
              </a:ext>
            </a:extLst>
          </p:cNvPr>
          <p:cNvSpPr txBox="1"/>
          <p:nvPr/>
        </p:nvSpPr>
        <p:spPr>
          <a:xfrm>
            <a:off x="7500545" y="3935333"/>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100</a:t>
            </a:r>
          </a:p>
        </p:txBody>
      </p:sp>
      <p:sp>
        <p:nvSpPr>
          <p:cNvPr id="66" name="TextBox 65">
            <a:extLst>
              <a:ext uri="{FF2B5EF4-FFF2-40B4-BE49-F238E27FC236}">
                <a16:creationId xmlns:a16="http://schemas.microsoft.com/office/drawing/2014/main" id="{1A9B3217-9899-979D-28DA-C0489ACBBEC1}"/>
              </a:ext>
              <a:ext uri="{C183D7F6-B498-43B3-948B-1728B52AA6E4}">
                <adec:decorative xmlns:adec="http://schemas.microsoft.com/office/drawing/2017/decorative" val="1"/>
              </a:ext>
            </a:extLst>
          </p:cNvPr>
          <p:cNvSpPr txBox="1"/>
          <p:nvPr/>
        </p:nvSpPr>
        <p:spPr>
          <a:xfrm>
            <a:off x="10115976" y="4488259"/>
            <a:ext cx="1015808" cy="166199"/>
          </a:xfrm>
          <a:prstGeom prst="rect">
            <a:avLst/>
          </a:prstGeom>
          <a:noFill/>
        </p:spPr>
        <p:txBody>
          <a:bodyPr wrap="square" lIns="0" tIns="0" rIns="0" bIns="0">
            <a:spAutoFit/>
          </a:bodyPr>
          <a:lstStyle/>
          <a:p>
            <a:pPr algn="ctr"/>
            <a:r>
              <a:rPr lang="en-US" sz="1080"/>
              <a:t>All peripherals</a:t>
            </a:r>
          </a:p>
        </p:txBody>
      </p:sp>
      <p:sp>
        <p:nvSpPr>
          <p:cNvPr id="67" name="TextBox 66">
            <a:extLst>
              <a:ext uri="{FF2B5EF4-FFF2-40B4-BE49-F238E27FC236}">
                <a16:creationId xmlns:a16="http://schemas.microsoft.com/office/drawing/2014/main" id="{E28E5FF9-F25B-B115-01FF-95D72C32F4EA}"/>
              </a:ext>
              <a:ext uri="{C183D7F6-B498-43B3-948B-1728B52AA6E4}">
                <adec:decorative xmlns:adec="http://schemas.microsoft.com/office/drawing/2017/decorative" val="1"/>
              </a:ext>
            </a:extLst>
          </p:cNvPr>
          <p:cNvSpPr txBox="1"/>
          <p:nvPr/>
        </p:nvSpPr>
        <p:spPr>
          <a:xfrm>
            <a:off x="10311476" y="3935333"/>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30</a:t>
            </a:r>
          </a:p>
        </p:txBody>
      </p:sp>
      <p:sp>
        <p:nvSpPr>
          <p:cNvPr id="71" name="TextBox 70">
            <a:extLst>
              <a:ext uri="{FF2B5EF4-FFF2-40B4-BE49-F238E27FC236}">
                <a16:creationId xmlns:a16="http://schemas.microsoft.com/office/drawing/2014/main" id="{4163AA6E-F631-46E5-8C43-BB2A0FB90BC1}"/>
              </a:ext>
              <a:ext uri="{C183D7F6-B498-43B3-948B-1728B52AA6E4}">
                <adec:decorative xmlns:adec="http://schemas.microsoft.com/office/drawing/2017/decorative" val="1"/>
              </a:ext>
            </a:extLst>
          </p:cNvPr>
          <p:cNvSpPr txBox="1"/>
          <p:nvPr/>
        </p:nvSpPr>
        <p:spPr>
          <a:xfrm>
            <a:off x="8710509" y="4488259"/>
            <a:ext cx="1015808" cy="332399"/>
          </a:xfrm>
          <a:prstGeom prst="rect">
            <a:avLst/>
          </a:prstGeom>
          <a:noFill/>
        </p:spPr>
        <p:txBody>
          <a:bodyPr wrap="square" lIns="0" tIns="0" rIns="0" bIns="0">
            <a:spAutoFit/>
          </a:bodyPr>
          <a:lstStyle/>
          <a:p>
            <a:pPr algn="ctr"/>
            <a:r>
              <a:rPr lang="en-US" sz="1080"/>
              <a:t>Camera</a:t>
            </a:r>
          </a:p>
          <a:p>
            <a:pPr algn="ctr"/>
            <a:r>
              <a:rPr lang="en-US" sz="1080">
                <a:cs typeface="Segoe UI" panose="020B0502040204020203" pitchFamily="34" charset="0"/>
              </a:rPr>
              <a:t>Inking</a:t>
            </a:r>
          </a:p>
        </p:txBody>
      </p:sp>
      <p:sp>
        <p:nvSpPr>
          <p:cNvPr id="72" name="TextBox 71">
            <a:extLst>
              <a:ext uri="{FF2B5EF4-FFF2-40B4-BE49-F238E27FC236}">
                <a16:creationId xmlns:a16="http://schemas.microsoft.com/office/drawing/2014/main" id="{D2A8B569-057E-0FA9-1B35-AABCD9282011}"/>
              </a:ext>
              <a:ext uri="{C183D7F6-B498-43B3-948B-1728B52AA6E4}">
                <adec:decorative xmlns:adec="http://schemas.microsoft.com/office/drawing/2017/decorative" val="1"/>
              </a:ext>
            </a:extLst>
          </p:cNvPr>
          <p:cNvSpPr txBox="1"/>
          <p:nvPr/>
        </p:nvSpPr>
        <p:spPr>
          <a:xfrm>
            <a:off x="8906010" y="3935333"/>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70</a:t>
            </a:r>
          </a:p>
        </p:txBody>
      </p:sp>
      <p:cxnSp>
        <p:nvCxnSpPr>
          <p:cNvPr id="184" name="Straight Connector 183">
            <a:extLst>
              <a:ext uri="{FF2B5EF4-FFF2-40B4-BE49-F238E27FC236}">
                <a16:creationId xmlns:a16="http://schemas.microsoft.com/office/drawing/2014/main" id="{0E506A74-3FA7-447A-133F-4942777F11F2}"/>
              </a:ext>
              <a:ext uri="{C183D7F6-B498-43B3-948B-1728B52AA6E4}">
                <adec:decorative xmlns:adec="http://schemas.microsoft.com/office/drawing/2017/decorative" val="1"/>
              </a:ext>
            </a:extLst>
          </p:cNvPr>
          <p:cNvCxnSpPr>
            <a:cxnSpLocks/>
          </p:cNvCxnSpPr>
          <p:nvPr/>
        </p:nvCxnSpPr>
        <p:spPr>
          <a:xfrm>
            <a:off x="6405576" y="3188508"/>
            <a:ext cx="0" cy="187829"/>
          </a:xfrm>
          <a:prstGeom prst="line">
            <a:avLst/>
          </a:prstGeom>
          <a:ln>
            <a:solidFill>
              <a:srgbClr val="8F6EC9"/>
            </a:solidFill>
            <a:headEnd type="none" w="lg" len="med"/>
            <a:tailEnd type="none" w="lg" len="med"/>
          </a:ln>
        </p:spPr>
        <p:style>
          <a:lnRef idx="3">
            <a:schemeClr val="accent3"/>
          </a:lnRef>
          <a:fillRef idx="0">
            <a:schemeClr val="accent3"/>
          </a:fillRef>
          <a:effectRef idx="2">
            <a:schemeClr val="accent3"/>
          </a:effectRef>
          <a:fontRef idx="minor">
            <a:schemeClr val="tx1"/>
          </a:fontRef>
        </p:style>
      </p:cxnSp>
      <p:cxnSp>
        <p:nvCxnSpPr>
          <p:cNvPr id="185" name="Straight Connector 184">
            <a:extLst>
              <a:ext uri="{FF2B5EF4-FFF2-40B4-BE49-F238E27FC236}">
                <a16:creationId xmlns:a16="http://schemas.microsoft.com/office/drawing/2014/main" id="{822E0756-E123-53DE-D408-1F68DB18A35C}"/>
              </a:ext>
              <a:ext uri="{C183D7F6-B498-43B3-948B-1728B52AA6E4}">
                <adec:decorative xmlns:adec="http://schemas.microsoft.com/office/drawing/2017/decorative" val="1"/>
              </a:ext>
            </a:extLst>
          </p:cNvPr>
          <p:cNvCxnSpPr>
            <a:cxnSpLocks/>
          </p:cNvCxnSpPr>
          <p:nvPr/>
        </p:nvCxnSpPr>
        <p:spPr>
          <a:xfrm>
            <a:off x="7810088" y="3188508"/>
            <a:ext cx="0" cy="187829"/>
          </a:xfrm>
          <a:prstGeom prst="line">
            <a:avLst/>
          </a:prstGeom>
          <a:ln>
            <a:solidFill>
              <a:srgbClr val="8F6EC9"/>
            </a:solidFill>
            <a:headEnd type="none" w="lg" len="med"/>
            <a:tailEnd type="none" w="lg" len="med"/>
          </a:ln>
        </p:spPr>
        <p:style>
          <a:lnRef idx="3">
            <a:schemeClr val="accent3"/>
          </a:lnRef>
          <a:fillRef idx="0">
            <a:schemeClr val="accent3"/>
          </a:fillRef>
          <a:effectRef idx="2">
            <a:schemeClr val="accent3"/>
          </a:effectRef>
          <a:fontRef idx="minor">
            <a:schemeClr val="tx1"/>
          </a:fontRef>
        </p:style>
      </p:cxnSp>
      <p:cxnSp>
        <p:nvCxnSpPr>
          <p:cNvPr id="186" name="Straight Connector 185">
            <a:extLst>
              <a:ext uri="{FF2B5EF4-FFF2-40B4-BE49-F238E27FC236}">
                <a16:creationId xmlns:a16="http://schemas.microsoft.com/office/drawing/2014/main" id="{40B03CEB-BEC7-8C26-1486-C7BAA7056318}"/>
              </a:ext>
              <a:ext uri="{C183D7F6-B498-43B3-948B-1728B52AA6E4}">
                <adec:decorative xmlns:adec="http://schemas.microsoft.com/office/drawing/2017/decorative" val="1"/>
              </a:ext>
            </a:extLst>
          </p:cNvPr>
          <p:cNvCxnSpPr>
            <a:cxnSpLocks/>
          </p:cNvCxnSpPr>
          <p:nvPr/>
        </p:nvCxnSpPr>
        <p:spPr>
          <a:xfrm>
            <a:off x="10619113" y="3188508"/>
            <a:ext cx="0" cy="187829"/>
          </a:xfrm>
          <a:prstGeom prst="line">
            <a:avLst/>
          </a:prstGeom>
          <a:solidFill>
            <a:srgbClr val="28BBF1"/>
          </a:solidFill>
          <a:ln>
            <a:solidFill>
              <a:srgbClr val="28BBF1"/>
            </a:solidFill>
            <a:headEnd type="none" w="lg" len="med"/>
            <a:tailEnd type="none" w="lg" len="med"/>
          </a:ln>
        </p:spPr>
        <p:style>
          <a:lnRef idx="3">
            <a:schemeClr val="accent3"/>
          </a:lnRef>
          <a:fillRef idx="0">
            <a:schemeClr val="accent3"/>
          </a:fillRef>
          <a:effectRef idx="2">
            <a:schemeClr val="accent3"/>
          </a:effectRef>
          <a:fontRef idx="minor">
            <a:schemeClr val="tx1"/>
          </a:fontRef>
        </p:style>
      </p:cxnSp>
      <p:cxnSp>
        <p:nvCxnSpPr>
          <p:cNvPr id="187" name="Straight Connector 186">
            <a:extLst>
              <a:ext uri="{FF2B5EF4-FFF2-40B4-BE49-F238E27FC236}">
                <a16:creationId xmlns:a16="http://schemas.microsoft.com/office/drawing/2014/main" id="{2F81FD66-95AF-79DA-2FD6-CA4EC9F9FEC0}"/>
              </a:ext>
              <a:ext uri="{C183D7F6-B498-43B3-948B-1728B52AA6E4}">
                <adec:decorative xmlns:adec="http://schemas.microsoft.com/office/drawing/2017/decorative" val="1"/>
              </a:ext>
            </a:extLst>
          </p:cNvPr>
          <p:cNvCxnSpPr>
            <a:cxnSpLocks/>
          </p:cNvCxnSpPr>
          <p:nvPr/>
        </p:nvCxnSpPr>
        <p:spPr>
          <a:xfrm>
            <a:off x="9214600" y="3188508"/>
            <a:ext cx="0" cy="187829"/>
          </a:xfrm>
          <a:prstGeom prst="line">
            <a:avLst/>
          </a:prstGeom>
          <a:solidFill>
            <a:srgbClr val="28BBF1"/>
          </a:solidFill>
          <a:ln>
            <a:solidFill>
              <a:srgbClr val="28BBF1"/>
            </a:solidFill>
            <a:headEnd type="none" w="lg" len="med"/>
            <a:tailEnd type="none" w="lg" len="med"/>
          </a:ln>
        </p:spPr>
        <p:style>
          <a:lnRef idx="3">
            <a:schemeClr val="accent3"/>
          </a:lnRef>
          <a:fillRef idx="0">
            <a:schemeClr val="accent3"/>
          </a:fillRef>
          <a:effectRef idx="2">
            <a:schemeClr val="accent3"/>
          </a:effectRef>
          <a:fontRef idx="minor">
            <a:schemeClr val="tx1"/>
          </a:fontRef>
        </p:style>
      </p:cxnSp>
      <p:cxnSp>
        <p:nvCxnSpPr>
          <p:cNvPr id="190" name="Straight Connector 189">
            <a:extLst>
              <a:ext uri="{FF2B5EF4-FFF2-40B4-BE49-F238E27FC236}">
                <a16:creationId xmlns:a16="http://schemas.microsoft.com/office/drawing/2014/main" id="{E56416AC-7A7E-5CE0-18E4-2FC326322932}"/>
              </a:ext>
              <a:ext uri="{C183D7F6-B498-43B3-948B-1728B52AA6E4}">
                <adec:decorative xmlns:adec="http://schemas.microsoft.com/office/drawing/2017/decorative" val="1"/>
              </a:ext>
            </a:extLst>
          </p:cNvPr>
          <p:cNvCxnSpPr>
            <a:cxnSpLocks/>
          </p:cNvCxnSpPr>
          <p:nvPr/>
        </p:nvCxnSpPr>
        <p:spPr>
          <a:xfrm>
            <a:off x="6407482" y="4291858"/>
            <a:ext cx="0" cy="196400"/>
          </a:xfrm>
          <a:prstGeom prst="line">
            <a:avLst/>
          </a:prstGeom>
          <a:ln>
            <a:solidFill>
              <a:srgbClr val="8F6EC9"/>
            </a:solidFill>
            <a:headEnd type="none" w="lg" len="med"/>
            <a:tailEnd type="none" w="lg" len="med"/>
          </a:ln>
          <a:effectLst/>
        </p:spPr>
        <p:style>
          <a:lnRef idx="3">
            <a:schemeClr val="accent3"/>
          </a:lnRef>
          <a:fillRef idx="0">
            <a:schemeClr val="accent3"/>
          </a:fillRef>
          <a:effectRef idx="2">
            <a:schemeClr val="accent3"/>
          </a:effectRef>
          <a:fontRef idx="minor">
            <a:schemeClr val="tx1"/>
          </a:fontRef>
        </p:style>
      </p:cxnSp>
      <p:cxnSp>
        <p:nvCxnSpPr>
          <p:cNvPr id="191" name="Straight Connector 190">
            <a:extLst>
              <a:ext uri="{FF2B5EF4-FFF2-40B4-BE49-F238E27FC236}">
                <a16:creationId xmlns:a16="http://schemas.microsoft.com/office/drawing/2014/main" id="{08E37817-8BBC-47B7-FF78-F00CF198CE74}"/>
              </a:ext>
              <a:ext uri="{C183D7F6-B498-43B3-948B-1728B52AA6E4}">
                <adec:decorative xmlns:adec="http://schemas.microsoft.com/office/drawing/2017/decorative" val="1"/>
              </a:ext>
            </a:extLst>
          </p:cNvPr>
          <p:cNvCxnSpPr>
            <a:cxnSpLocks/>
          </p:cNvCxnSpPr>
          <p:nvPr/>
        </p:nvCxnSpPr>
        <p:spPr>
          <a:xfrm>
            <a:off x="7812947" y="4291858"/>
            <a:ext cx="0" cy="196400"/>
          </a:xfrm>
          <a:prstGeom prst="line">
            <a:avLst/>
          </a:prstGeom>
          <a:ln>
            <a:solidFill>
              <a:srgbClr val="8F6EC9"/>
            </a:solidFill>
            <a:headEnd type="none" w="lg" len="med"/>
            <a:tailEnd type="none" w="lg" len="med"/>
          </a:ln>
          <a:effectLst/>
        </p:spPr>
        <p:style>
          <a:lnRef idx="3">
            <a:schemeClr val="accent3"/>
          </a:lnRef>
          <a:fillRef idx="0">
            <a:schemeClr val="accent3"/>
          </a:fillRef>
          <a:effectRef idx="2">
            <a:schemeClr val="accent3"/>
          </a:effectRef>
          <a:fontRef idx="minor">
            <a:schemeClr val="tx1"/>
          </a:fontRef>
        </p:style>
      </p:cxnSp>
      <p:cxnSp>
        <p:nvCxnSpPr>
          <p:cNvPr id="192" name="Straight Connector 191">
            <a:extLst>
              <a:ext uri="{FF2B5EF4-FFF2-40B4-BE49-F238E27FC236}">
                <a16:creationId xmlns:a16="http://schemas.microsoft.com/office/drawing/2014/main" id="{4418E9A7-5F66-9252-8EE8-DCA2CD833BC3}"/>
              </a:ext>
              <a:ext uri="{C183D7F6-B498-43B3-948B-1728B52AA6E4}">
                <adec:decorative xmlns:adec="http://schemas.microsoft.com/office/drawing/2017/decorative" val="1"/>
              </a:ext>
            </a:extLst>
          </p:cNvPr>
          <p:cNvCxnSpPr>
            <a:cxnSpLocks/>
          </p:cNvCxnSpPr>
          <p:nvPr/>
        </p:nvCxnSpPr>
        <p:spPr>
          <a:xfrm>
            <a:off x="10623878" y="4291858"/>
            <a:ext cx="0" cy="196400"/>
          </a:xfrm>
          <a:prstGeom prst="line">
            <a:avLst/>
          </a:prstGeom>
          <a:solidFill>
            <a:srgbClr val="28BBF1"/>
          </a:solidFill>
          <a:ln>
            <a:solidFill>
              <a:srgbClr val="28BBF1"/>
            </a:solidFill>
            <a:headEnd type="none" w="lg" len="med"/>
            <a:tailEnd type="none" w="lg" len="med"/>
          </a:ln>
          <a:effectLst/>
        </p:spPr>
        <p:style>
          <a:lnRef idx="3">
            <a:schemeClr val="accent3"/>
          </a:lnRef>
          <a:fillRef idx="0">
            <a:schemeClr val="accent3"/>
          </a:fillRef>
          <a:effectRef idx="2">
            <a:schemeClr val="accent3"/>
          </a:effectRef>
          <a:fontRef idx="minor">
            <a:schemeClr val="tx1"/>
          </a:fontRef>
        </p:style>
      </p:cxnSp>
      <p:cxnSp>
        <p:nvCxnSpPr>
          <p:cNvPr id="193" name="Straight Connector 192">
            <a:extLst>
              <a:ext uri="{FF2B5EF4-FFF2-40B4-BE49-F238E27FC236}">
                <a16:creationId xmlns:a16="http://schemas.microsoft.com/office/drawing/2014/main" id="{06E43175-9D3C-EF99-C001-7676B586444D}"/>
              </a:ext>
              <a:ext uri="{C183D7F6-B498-43B3-948B-1728B52AA6E4}">
                <adec:decorative xmlns:adec="http://schemas.microsoft.com/office/drawing/2017/decorative" val="1"/>
              </a:ext>
            </a:extLst>
          </p:cNvPr>
          <p:cNvCxnSpPr>
            <a:cxnSpLocks/>
          </p:cNvCxnSpPr>
          <p:nvPr/>
        </p:nvCxnSpPr>
        <p:spPr>
          <a:xfrm>
            <a:off x="9218412" y="4291858"/>
            <a:ext cx="0" cy="196400"/>
          </a:xfrm>
          <a:prstGeom prst="line">
            <a:avLst/>
          </a:prstGeom>
          <a:solidFill>
            <a:srgbClr val="28BBF1"/>
          </a:solidFill>
          <a:ln>
            <a:solidFill>
              <a:srgbClr val="28BBF1"/>
            </a:solidFill>
            <a:headEnd type="none" w="lg" len="med"/>
            <a:tailEnd type="none" w="lg" len="med"/>
          </a:ln>
          <a:effectLst/>
        </p:spPr>
        <p:style>
          <a:lnRef idx="3">
            <a:schemeClr val="accent3"/>
          </a:lnRef>
          <a:fillRef idx="0">
            <a:schemeClr val="accent3"/>
          </a:fillRef>
          <a:effectRef idx="2">
            <a:schemeClr val="accent3"/>
          </a:effectRef>
          <a:fontRef idx="minor">
            <a:schemeClr val="tx1"/>
          </a:fontRef>
        </p:style>
      </p:cxnSp>
      <p:sp>
        <p:nvSpPr>
          <p:cNvPr id="196" name="Oval 195">
            <a:extLst>
              <a:ext uri="{FF2B5EF4-FFF2-40B4-BE49-F238E27FC236}">
                <a16:creationId xmlns:a16="http://schemas.microsoft.com/office/drawing/2014/main" id="{9D0EB380-6E48-F2E1-0B20-751EEA17DBEC}"/>
              </a:ext>
              <a:ext uri="{C183D7F6-B498-43B3-948B-1728B52AA6E4}">
                <adec:decorative xmlns:adec="http://schemas.microsoft.com/office/drawing/2017/decorative" val="1"/>
              </a:ext>
            </a:extLst>
          </p:cNvPr>
          <p:cNvSpPr>
            <a:spLocks/>
          </p:cNvSpPr>
          <p:nvPr/>
        </p:nvSpPr>
        <p:spPr bwMode="auto">
          <a:xfrm>
            <a:off x="6339282" y="4159270"/>
            <a:ext cx="132588" cy="132588"/>
          </a:xfrm>
          <a:prstGeom prst="ellipse">
            <a:avLst/>
          </a:prstGeom>
          <a:solidFill>
            <a:schemeClr val="accent3">
              <a:lumMod val="60000"/>
              <a:lumOff val="40000"/>
            </a:schemeClr>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197" name="Oval 196">
            <a:extLst>
              <a:ext uri="{FF2B5EF4-FFF2-40B4-BE49-F238E27FC236}">
                <a16:creationId xmlns:a16="http://schemas.microsoft.com/office/drawing/2014/main" id="{74829577-EE88-88D6-833A-B99EBAF265F7}"/>
              </a:ext>
              <a:ext uri="{C183D7F6-B498-43B3-948B-1728B52AA6E4}">
                <adec:decorative xmlns:adec="http://schemas.microsoft.com/office/drawing/2017/decorative" val="1"/>
              </a:ext>
            </a:extLst>
          </p:cNvPr>
          <p:cNvSpPr>
            <a:spLocks/>
          </p:cNvSpPr>
          <p:nvPr/>
        </p:nvSpPr>
        <p:spPr bwMode="auto">
          <a:xfrm>
            <a:off x="7743794" y="4159270"/>
            <a:ext cx="132588" cy="132588"/>
          </a:xfrm>
          <a:prstGeom prst="ellipse">
            <a:avLst/>
          </a:prstGeom>
          <a:solidFill>
            <a:schemeClr val="accent3">
              <a:lumMod val="60000"/>
              <a:lumOff val="40000"/>
            </a:schemeClr>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198" name="Oval 197">
            <a:extLst>
              <a:ext uri="{FF2B5EF4-FFF2-40B4-BE49-F238E27FC236}">
                <a16:creationId xmlns:a16="http://schemas.microsoft.com/office/drawing/2014/main" id="{94F2F466-289D-B80F-4849-A5B1780A059A}"/>
              </a:ext>
              <a:ext uri="{C183D7F6-B498-43B3-948B-1728B52AA6E4}">
                <adec:decorative xmlns:adec="http://schemas.microsoft.com/office/drawing/2017/decorative" val="1"/>
              </a:ext>
            </a:extLst>
          </p:cNvPr>
          <p:cNvSpPr>
            <a:spLocks/>
          </p:cNvSpPr>
          <p:nvPr/>
        </p:nvSpPr>
        <p:spPr bwMode="auto">
          <a:xfrm>
            <a:off x="10552819" y="4159270"/>
            <a:ext cx="132588" cy="132588"/>
          </a:xfrm>
          <a:prstGeom prst="ellipse">
            <a:avLst/>
          </a:prstGeom>
          <a:solidFill>
            <a:schemeClr val="accent1">
              <a:lumMod val="60000"/>
              <a:lumOff val="40000"/>
            </a:schemeClr>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199" name="Oval 198">
            <a:extLst>
              <a:ext uri="{FF2B5EF4-FFF2-40B4-BE49-F238E27FC236}">
                <a16:creationId xmlns:a16="http://schemas.microsoft.com/office/drawing/2014/main" id="{368E7C7D-BAFD-C474-1BCA-642D0AA3028D}"/>
              </a:ext>
              <a:ext uri="{C183D7F6-B498-43B3-948B-1728B52AA6E4}">
                <adec:decorative xmlns:adec="http://schemas.microsoft.com/office/drawing/2017/decorative" val="1"/>
              </a:ext>
            </a:extLst>
          </p:cNvPr>
          <p:cNvSpPr>
            <a:spLocks/>
          </p:cNvSpPr>
          <p:nvPr/>
        </p:nvSpPr>
        <p:spPr bwMode="auto">
          <a:xfrm>
            <a:off x="9148306" y="4159270"/>
            <a:ext cx="132588" cy="132588"/>
          </a:xfrm>
          <a:prstGeom prst="ellipse">
            <a:avLst/>
          </a:prstGeom>
          <a:solidFill>
            <a:schemeClr val="accent1">
              <a:lumMod val="60000"/>
              <a:lumOff val="40000"/>
            </a:schemeClr>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179" name="Oval 178">
            <a:extLst>
              <a:ext uri="{FF2B5EF4-FFF2-40B4-BE49-F238E27FC236}">
                <a16:creationId xmlns:a16="http://schemas.microsoft.com/office/drawing/2014/main" id="{455CBD9D-6604-A2A7-EC4A-5A25E705BBC8}"/>
              </a:ext>
              <a:ext uri="{C183D7F6-B498-43B3-948B-1728B52AA6E4}">
                <adec:decorative xmlns:adec="http://schemas.microsoft.com/office/drawing/2017/decorative" val="1"/>
              </a:ext>
            </a:extLst>
          </p:cNvPr>
          <p:cNvSpPr>
            <a:spLocks/>
          </p:cNvSpPr>
          <p:nvPr/>
        </p:nvSpPr>
        <p:spPr bwMode="auto">
          <a:xfrm>
            <a:off x="6339282" y="3055920"/>
            <a:ext cx="132588" cy="132588"/>
          </a:xfrm>
          <a:prstGeom prst="ellipse">
            <a:avLst/>
          </a:prstGeom>
          <a:solidFill>
            <a:schemeClr val="accent3">
              <a:lumMod val="60000"/>
              <a:lumOff val="40000"/>
            </a:schemeClr>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180" name="Oval 179">
            <a:extLst>
              <a:ext uri="{FF2B5EF4-FFF2-40B4-BE49-F238E27FC236}">
                <a16:creationId xmlns:a16="http://schemas.microsoft.com/office/drawing/2014/main" id="{3ED83EDD-3254-D893-DB1F-986756E6FE4D}"/>
              </a:ext>
              <a:ext uri="{C183D7F6-B498-43B3-948B-1728B52AA6E4}">
                <adec:decorative xmlns:adec="http://schemas.microsoft.com/office/drawing/2017/decorative" val="1"/>
              </a:ext>
            </a:extLst>
          </p:cNvPr>
          <p:cNvSpPr>
            <a:spLocks/>
          </p:cNvSpPr>
          <p:nvPr/>
        </p:nvSpPr>
        <p:spPr bwMode="auto">
          <a:xfrm>
            <a:off x="7743794" y="3055920"/>
            <a:ext cx="132588" cy="132588"/>
          </a:xfrm>
          <a:prstGeom prst="ellipse">
            <a:avLst/>
          </a:prstGeom>
          <a:solidFill>
            <a:schemeClr val="accent3">
              <a:lumMod val="60000"/>
              <a:lumOff val="40000"/>
            </a:schemeClr>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182" name="Oval 181">
            <a:extLst>
              <a:ext uri="{FF2B5EF4-FFF2-40B4-BE49-F238E27FC236}">
                <a16:creationId xmlns:a16="http://schemas.microsoft.com/office/drawing/2014/main" id="{31057551-3CC6-4B0F-B08F-635DC43E37C7}"/>
              </a:ext>
              <a:ext uri="{C183D7F6-B498-43B3-948B-1728B52AA6E4}">
                <adec:decorative xmlns:adec="http://schemas.microsoft.com/office/drawing/2017/decorative" val="1"/>
              </a:ext>
            </a:extLst>
          </p:cNvPr>
          <p:cNvSpPr>
            <a:spLocks/>
          </p:cNvSpPr>
          <p:nvPr/>
        </p:nvSpPr>
        <p:spPr bwMode="auto">
          <a:xfrm>
            <a:off x="10552819" y="3055920"/>
            <a:ext cx="132588" cy="132588"/>
          </a:xfrm>
          <a:prstGeom prst="ellipse">
            <a:avLst/>
          </a:prstGeom>
          <a:solidFill>
            <a:schemeClr val="accent1">
              <a:lumMod val="60000"/>
              <a:lumOff val="40000"/>
            </a:schemeClr>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181" name="Oval 180">
            <a:extLst>
              <a:ext uri="{FF2B5EF4-FFF2-40B4-BE49-F238E27FC236}">
                <a16:creationId xmlns:a16="http://schemas.microsoft.com/office/drawing/2014/main" id="{D60EA04F-672E-7DEE-9042-5E0837C24B9A}"/>
              </a:ext>
              <a:ext uri="{C183D7F6-B498-43B3-948B-1728B52AA6E4}">
                <adec:decorative xmlns:adec="http://schemas.microsoft.com/office/drawing/2017/decorative" val="1"/>
              </a:ext>
            </a:extLst>
          </p:cNvPr>
          <p:cNvSpPr>
            <a:spLocks/>
          </p:cNvSpPr>
          <p:nvPr/>
        </p:nvSpPr>
        <p:spPr bwMode="auto">
          <a:xfrm>
            <a:off x="9148306" y="3055920"/>
            <a:ext cx="132588" cy="132588"/>
          </a:xfrm>
          <a:prstGeom prst="ellipse">
            <a:avLst/>
          </a:prstGeom>
          <a:solidFill>
            <a:schemeClr val="accent1">
              <a:lumMod val="60000"/>
              <a:lumOff val="40000"/>
            </a:schemeClr>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cxnSp>
        <p:nvCxnSpPr>
          <p:cNvPr id="207" name="Straight Connector 206">
            <a:extLst>
              <a:ext uri="{FF2B5EF4-FFF2-40B4-BE49-F238E27FC236}">
                <a16:creationId xmlns:a16="http://schemas.microsoft.com/office/drawing/2014/main" id="{B09F01C2-B1FC-F7FD-07E6-F1309C6FCAAA}"/>
              </a:ext>
              <a:ext uri="{C183D7F6-B498-43B3-948B-1728B52AA6E4}">
                <adec:decorative xmlns:adec="http://schemas.microsoft.com/office/drawing/2017/decorative" val="1"/>
              </a:ext>
            </a:extLst>
          </p:cNvPr>
          <p:cNvCxnSpPr>
            <a:cxnSpLocks/>
          </p:cNvCxnSpPr>
          <p:nvPr/>
        </p:nvCxnSpPr>
        <p:spPr>
          <a:xfrm>
            <a:off x="1139666" y="5463540"/>
            <a:ext cx="9915526" cy="0"/>
          </a:xfrm>
          <a:prstGeom prst="line">
            <a:avLst/>
          </a:prstGeom>
          <a:ln w="12700">
            <a:solidFill>
              <a:schemeClr val="accent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B84AE2E8-2F37-EE6E-3E3D-8C10AC452135}"/>
              </a:ext>
              <a:ext uri="{C183D7F6-B498-43B3-948B-1728B52AA6E4}">
                <adec:decorative xmlns:adec="http://schemas.microsoft.com/office/drawing/2017/decorative" val="1"/>
              </a:ext>
            </a:extLst>
          </p:cNvPr>
          <p:cNvSpPr txBox="1"/>
          <p:nvPr/>
        </p:nvSpPr>
        <p:spPr>
          <a:xfrm>
            <a:off x="2170436" y="3238943"/>
            <a:ext cx="389530" cy="193899"/>
          </a:xfrm>
          <a:prstGeom prst="rect">
            <a:avLst/>
          </a:prstGeom>
          <a:noFill/>
        </p:spPr>
        <p:txBody>
          <a:bodyPr wrap="none" lIns="0" tIns="0" rIns="0" bIns="0">
            <a:spAutoFit/>
          </a:bodyPr>
          <a:lstStyle/>
          <a:p>
            <a:r>
              <a:rPr lang="en-US" sz="1260">
                <a:cs typeface="Segoe UI" panose="020B0502040204020203" pitchFamily="34" charset="0"/>
              </a:rPr>
              <a:t>Mbps</a:t>
            </a:r>
          </a:p>
        </p:txBody>
      </p:sp>
      <p:sp>
        <p:nvSpPr>
          <p:cNvPr id="9" name="TextBox 8">
            <a:extLst>
              <a:ext uri="{FF2B5EF4-FFF2-40B4-BE49-F238E27FC236}">
                <a16:creationId xmlns:a16="http://schemas.microsoft.com/office/drawing/2014/main" id="{24AF86DC-9F02-BB34-9D06-6B32FBCC0EFB}"/>
              </a:ext>
              <a:ext uri="{C183D7F6-B498-43B3-948B-1728B52AA6E4}">
                <adec:decorative xmlns:adec="http://schemas.microsoft.com/office/drawing/2017/decorative" val="1"/>
              </a:ext>
            </a:extLst>
          </p:cNvPr>
          <p:cNvSpPr txBox="1">
            <a:spLocks/>
          </p:cNvSpPr>
          <p:nvPr/>
        </p:nvSpPr>
        <p:spPr>
          <a:xfrm>
            <a:off x="2170437" y="2810398"/>
            <a:ext cx="755015" cy="193899"/>
          </a:xfrm>
          <a:prstGeom prst="rect">
            <a:avLst/>
          </a:prstGeom>
          <a:noFill/>
        </p:spPr>
        <p:txBody>
          <a:bodyPr wrap="none" lIns="0" tIns="0" rIns="0" bIns="0">
            <a:spAutoFit/>
          </a:bodyPr>
          <a:lstStyle/>
          <a:p>
            <a:r>
              <a:rPr lang="en-US" sz="1260">
                <a:cs typeface="Segoe UI" panose="020B0502040204020203" pitchFamily="34" charset="0"/>
              </a:rPr>
              <a:t>Bandwidth</a:t>
            </a:r>
          </a:p>
        </p:txBody>
      </p:sp>
      <p:sp>
        <p:nvSpPr>
          <p:cNvPr id="41" name="TextBox 40">
            <a:extLst>
              <a:ext uri="{FF2B5EF4-FFF2-40B4-BE49-F238E27FC236}">
                <a16:creationId xmlns:a16="http://schemas.microsoft.com/office/drawing/2014/main" id="{7C28AB5F-4EF7-3842-E287-810DD9A8B696}"/>
              </a:ext>
              <a:ext uri="{C183D7F6-B498-43B3-948B-1728B52AA6E4}">
                <adec:decorative xmlns:adec="http://schemas.microsoft.com/office/drawing/2017/decorative" val="1"/>
              </a:ext>
            </a:extLst>
          </p:cNvPr>
          <p:cNvSpPr txBox="1"/>
          <p:nvPr/>
        </p:nvSpPr>
        <p:spPr>
          <a:xfrm>
            <a:off x="2170437" y="4349855"/>
            <a:ext cx="886461" cy="193899"/>
          </a:xfrm>
          <a:prstGeom prst="rect">
            <a:avLst/>
          </a:prstGeom>
          <a:noFill/>
        </p:spPr>
        <p:txBody>
          <a:bodyPr wrap="none" lIns="0" tIns="0" rIns="0" bIns="0">
            <a:spAutoFit/>
          </a:bodyPr>
          <a:lstStyle/>
          <a:p>
            <a:r>
              <a:rPr lang="en-US" sz="1260">
                <a:cs typeface="Segoe UI" panose="020B0502040204020203" pitchFamily="34" charset="0"/>
              </a:rPr>
              <a:t>Milliseconds</a:t>
            </a:r>
          </a:p>
        </p:txBody>
      </p:sp>
      <p:sp>
        <p:nvSpPr>
          <p:cNvPr id="42" name="TextBox 41">
            <a:extLst>
              <a:ext uri="{FF2B5EF4-FFF2-40B4-BE49-F238E27FC236}">
                <a16:creationId xmlns:a16="http://schemas.microsoft.com/office/drawing/2014/main" id="{0FB0F679-50BA-556F-3AD1-49BA29420BCE}"/>
              </a:ext>
              <a:ext uri="{C183D7F6-B498-43B3-948B-1728B52AA6E4}">
                <adec:decorative xmlns:adec="http://schemas.microsoft.com/office/drawing/2017/decorative" val="1"/>
              </a:ext>
            </a:extLst>
          </p:cNvPr>
          <p:cNvSpPr txBox="1"/>
          <p:nvPr/>
        </p:nvSpPr>
        <p:spPr>
          <a:xfrm>
            <a:off x="2170435" y="3921309"/>
            <a:ext cx="810158" cy="193899"/>
          </a:xfrm>
          <a:prstGeom prst="rect">
            <a:avLst/>
          </a:prstGeom>
          <a:noFill/>
        </p:spPr>
        <p:txBody>
          <a:bodyPr wrap="none" lIns="0" tIns="0" rIns="0" bIns="0">
            <a:spAutoFit/>
          </a:bodyPr>
          <a:lstStyle/>
          <a:p>
            <a:r>
              <a:rPr lang="en-US" sz="1260">
                <a:cs typeface="Segoe UI" panose="020B0502040204020203" pitchFamily="34" charset="0"/>
              </a:rPr>
              <a:t>E2E latency</a:t>
            </a:r>
          </a:p>
        </p:txBody>
      </p:sp>
      <p:sp>
        <p:nvSpPr>
          <p:cNvPr id="73" name="Rectangle 72">
            <a:extLst>
              <a:ext uri="{FF2B5EF4-FFF2-40B4-BE49-F238E27FC236}">
                <a16:creationId xmlns:a16="http://schemas.microsoft.com/office/drawing/2014/main" id="{F7C17EBF-1670-2598-83CF-59918FC23414}"/>
              </a:ext>
              <a:ext uri="{C183D7F6-B498-43B3-948B-1728B52AA6E4}">
                <adec:decorative xmlns:adec="http://schemas.microsoft.com/office/drawing/2017/decorative" val="1"/>
              </a:ext>
            </a:extLst>
          </p:cNvPr>
          <p:cNvSpPr/>
          <p:nvPr/>
        </p:nvSpPr>
        <p:spPr bwMode="auto">
          <a:xfrm>
            <a:off x="1269050" y="3921309"/>
            <a:ext cx="641212" cy="62244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r" defTabSz="839225" fontAlgn="base">
              <a:spcBef>
                <a:spcPct val="0"/>
              </a:spcBef>
              <a:spcAft>
                <a:spcPct val="0"/>
              </a:spcAft>
            </a:pPr>
            <a:r>
              <a:rPr lang="en-US" sz="1080">
                <a:solidFill>
                  <a:schemeClr val="tx1"/>
                </a:solidFill>
                <a:ea typeface="Segoe UI" pitchFamily="34" charset="0"/>
                <a:cs typeface="Segoe UI" pitchFamily="34" charset="0"/>
              </a:rPr>
              <a:t>Peripheral</a:t>
            </a:r>
            <a:br>
              <a:rPr lang="en-US" sz="1080">
                <a:solidFill>
                  <a:schemeClr val="tx1"/>
                </a:solidFill>
                <a:ea typeface="Segoe UI" pitchFamily="34" charset="0"/>
                <a:cs typeface="Segoe UI" pitchFamily="34" charset="0"/>
              </a:rPr>
            </a:br>
            <a:r>
              <a:rPr lang="en-US" sz="1080">
                <a:solidFill>
                  <a:schemeClr val="tx1"/>
                </a:solidFill>
                <a:ea typeface="Segoe UI" pitchFamily="34" charset="0"/>
                <a:cs typeface="Segoe UI" pitchFamily="34" charset="0"/>
              </a:rPr>
              <a:t>latency</a:t>
            </a:r>
          </a:p>
        </p:txBody>
      </p:sp>
      <p:sp>
        <p:nvSpPr>
          <p:cNvPr id="74" name="TextBox 73">
            <a:extLst>
              <a:ext uri="{FF2B5EF4-FFF2-40B4-BE49-F238E27FC236}">
                <a16:creationId xmlns:a16="http://schemas.microsoft.com/office/drawing/2014/main" id="{DA59FFD9-A1A5-3D73-E180-A4273CB704DC}"/>
              </a:ext>
              <a:ext uri="{C183D7F6-B498-43B3-948B-1728B52AA6E4}">
                <adec:decorative xmlns:adec="http://schemas.microsoft.com/office/drawing/2017/decorative" val="1"/>
              </a:ext>
            </a:extLst>
          </p:cNvPr>
          <p:cNvSpPr txBox="1"/>
          <p:nvPr/>
        </p:nvSpPr>
        <p:spPr>
          <a:xfrm>
            <a:off x="3241772" y="1884528"/>
            <a:ext cx="2432134" cy="771493"/>
          </a:xfrm>
          <a:prstGeom prst="rect">
            <a:avLst/>
          </a:prstGeom>
          <a:noFill/>
        </p:spPr>
        <p:txBody>
          <a:bodyPr wrap="square" lIns="0" tIns="0" rIns="0" bIns="0" anchor="t">
            <a:spAutoFit/>
          </a:bodyPr>
          <a:lstStyle/>
          <a:p>
            <a:pPr marL="0" lvl="1" defTabSz="822960">
              <a:spcAft>
                <a:spcPts val="360"/>
              </a:spcAft>
              <a:defRPr/>
            </a:pPr>
            <a:r>
              <a:rPr lang="en-US" sz="1440">
                <a:solidFill>
                  <a:schemeClr val="accent1">
                    <a:lumMod val="75000"/>
                  </a:schemeClr>
                </a:solidFill>
                <a:latin typeface="+mj-lt"/>
                <a:cs typeface="Segoe UI Semibold"/>
              </a:rPr>
              <a:t>Acceptable</a:t>
            </a:r>
          </a:p>
          <a:p>
            <a:pPr defTabSz="839225" fontAlgn="base">
              <a:spcAft>
                <a:spcPts val="360"/>
              </a:spcAft>
              <a:tabLst>
                <a:tab pos="1491616" algn="l"/>
              </a:tabLst>
              <a:defRPr/>
            </a:pPr>
            <a:r>
              <a:rPr lang="en-US" sz="1080">
                <a:cs typeface="Segoe UI Light" panose="020B0502040204020203" pitchFamily="34" charset="0"/>
              </a:rPr>
              <a:t>Noticeable degradation in experience, okay for mostly static content, e.g., reading a document</a:t>
            </a:r>
          </a:p>
        </p:txBody>
      </p:sp>
      <p:sp>
        <p:nvSpPr>
          <p:cNvPr id="77" name="Rectangle 76">
            <a:extLst>
              <a:ext uri="{FF2B5EF4-FFF2-40B4-BE49-F238E27FC236}">
                <a16:creationId xmlns:a16="http://schemas.microsoft.com/office/drawing/2014/main" id="{CBCDF864-F249-9854-C30B-792063856DEA}"/>
              </a:ext>
              <a:ext uri="{C183D7F6-B498-43B3-948B-1728B52AA6E4}">
                <adec:decorative xmlns:adec="http://schemas.microsoft.com/office/drawing/2017/decorative" val="1"/>
              </a:ext>
            </a:extLst>
          </p:cNvPr>
          <p:cNvSpPr/>
          <p:nvPr/>
        </p:nvSpPr>
        <p:spPr bwMode="auto">
          <a:xfrm>
            <a:off x="1139668" y="2810397"/>
            <a:ext cx="757420" cy="622446"/>
          </a:xfrm>
          <a:prstGeom prst="rect">
            <a:avLst/>
          </a:prstGeom>
          <a:noFill/>
          <a:ln w="31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1" forceAA="0" compatLnSpc="1">
            <a:prstTxWarp prst="textNoShape">
              <a:avLst/>
            </a:prstTxWarp>
            <a:noAutofit/>
          </a:bodyPr>
          <a:lstStyle/>
          <a:p>
            <a:pPr algn="r" defTabSz="839225" fontAlgn="base">
              <a:spcBef>
                <a:spcPct val="0"/>
              </a:spcBef>
              <a:spcAft>
                <a:spcPct val="0"/>
              </a:spcAft>
            </a:pPr>
            <a:r>
              <a:rPr lang="en-US" sz="1080">
                <a:solidFill>
                  <a:schemeClr val="tx1"/>
                </a:solidFill>
                <a:ea typeface="Segoe UI" pitchFamily="34" charset="0"/>
                <a:cs typeface="Segoe UI" pitchFamily="34" charset="0"/>
              </a:rPr>
              <a:t>Graphics</a:t>
            </a:r>
          </a:p>
          <a:p>
            <a:pPr algn="r" defTabSz="839225" fontAlgn="base">
              <a:spcBef>
                <a:spcPct val="0"/>
              </a:spcBef>
              <a:spcAft>
                <a:spcPct val="0"/>
              </a:spcAft>
            </a:pPr>
            <a:r>
              <a:rPr lang="en-US" sz="1080">
                <a:solidFill>
                  <a:schemeClr val="tx1"/>
                </a:solidFill>
                <a:ea typeface="Segoe UI" pitchFamily="34" charset="0"/>
                <a:cs typeface="Segoe UI" pitchFamily="34" charset="0"/>
              </a:rPr>
              <a:t>throughput</a:t>
            </a:r>
          </a:p>
        </p:txBody>
      </p:sp>
      <p:cxnSp>
        <p:nvCxnSpPr>
          <p:cNvPr id="12" name="Straight Connector 11">
            <a:extLst>
              <a:ext uri="{FF2B5EF4-FFF2-40B4-BE49-F238E27FC236}">
                <a16:creationId xmlns:a16="http://schemas.microsoft.com/office/drawing/2014/main" id="{99170F15-2113-A6DF-7C66-376E6BA4F849}"/>
              </a:ext>
              <a:ext uri="{C183D7F6-B498-43B3-948B-1728B52AA6E4}">
                <adec:decorative xmlns:adec="http://schemas.microsoft.com/office/drawing/2017/decorative" val="1"/>
              </a:ext>
            </a:extLst>
          </p:cNvPr>
          <p:cNvCxnSpPr>
            <a:cxnSpLocks/>
            <a:endCxn id="13" idx="0"/>
          </p:cNvCxnSpPr>
          <p:nvPr/>
        </p:nvCxnSpPr>
        <p:spPr>
          <a:xfrm>
            <a:off x="3594877" y="3188508"/>
            <a:ext cx="1" cy="187829"/>
          </a:xfrm>
          <a:prstGeom prst="line">
            <a:avLst/>
          </a:prstGeom>
          <a:ln>
            <a:solidFill>
              <a:srgbClr val="005A9F"/>
            </a:solidFill>
            <a:headEnd type="none" w="lg" len="med"/>
            <a:tailEnd type="none" w="lg" len="med"/>
          </a:ln>
        </p:spPr>
        <p:style>
          <a:lnRef idx="3">
            <a:schemeClr val="accent3"/>
          </a:lnRef>
          <a:fillRef idx="0">
            <a:schemeClr val="accent3"/>
          </a:fillRef>
          <a:effectRef idx="2">
            <a:schemeClr val="accent3"/>
          </a:effectRef>
          <a:fontRef idx="minor">
            <a:schemeClr val="tx1"/>
          </a:fontRef>
        </p:style>
      </p:cxnSp>
      <p:sp>
        <p:nvSpPr>
          <p:cNvPr id="13" name="TextBox 12">
            <a:extLst>
              <a:ext uri="{FF2B5EF4-FFF2-40B4-BE49-F238E27FC236}">
                <a16:creationId xmlns:a16="http://schemas.microsoft.com/office/drawing/2014/main" id="{15B229DA-4267-BED1-D805-EA103FF928EF}"/>
              </a:ext>
              <a:ext uri="{C183D7F6-B498-43B3-948B-1728B52AA6E4}">
                <adec:decorative xmlns:adec="http://schemas.microsoft.com/office/drawing/2017/decorative" val="1"/>
              </a:ext>
            </a:extLst>
          </p:cNvPr>
          <p:cNvSpPr txBox="1"/>
          <p:nvPr/>
        </p:nvSpPr>
        <p:spPr>
          <a:xfrm>
            <a:off x="3085174" y="3376337"/>
            <a:ext cx="1019407" cy="332399"/>
          </a:xfrm>
          <a:prstGeom prst="rect">
            <a:avLst/>
          </a:prstGeom>
          <a:noFill/>
        </p:spPr>
        <p:txBody>
          <a:bodyPr wrap="square" lIns="0" tIns="0" rIns="0" bIns="0">
            <a:spAutoFit/>
          </a:bodyPr>
          <a:lstStyle/>
          <a:p>
            <a:pPr algn="ctr"/>
            <a:r>
              <a:rPr lang="en-US" sz="1080">
                <a:cs typeface="Segoe UI" panose="020B0502040204020203" pitchFamily="34" charset="0"/>
              </a:rPr>
              <a:t>Min</a:t>
            </a:r>
          </a:p>
          <a:p>
            <a:pPr algn="ctr"/>
            <a:r>
              <a:rPr lang="en-US" sz="1080">
                <a:cs typeface="Segoe UI" panose="020B0502040204020203" pitchFamily="34" charset="0"/>
              </a:rPr>
              <a:t>required</a:t>
            </a:r>
          </a:p>
        </p:txBody>
      </p:sp>
      <p:sp>
        <p:nvSpPr>
          <p:cNvPr id="14" name="TextBox 13">
            <a:extLst>
              <a:ext uri="{FF2B5EF4-FFF2-40B4-BE49-F238E27FC236}">
                <a16:creationId xmlns:a16="http://schemas.microsoft.com/office/drawing/2014/main" id="{B74A85B7-0A3A-0EAE-0CB1-D65B72C0E000}"/>
              </a:ext>
              <a:ext uri="{C183D7F6-B498-43B3-948B-1728B52AA6E4}">
                <adec:decorative xmlns:adec="http://schemas.microsoft.com/office/drawing/2017/decorative" val="1"/>
              </a:ext>
            </a:extLst>
          </p:cNvPr>
          <p:cNvSpPr txBox="1"/>
          <p:nvPr/>
        </p:nvSpPr>
        <p:spPr>
          <a:xfrm>
            <a:off x="3282475" y="2823412"/>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0.5</a:t>
            </a:r>
          </a:p>
        </p:txBody>
      </p:sp>
      <p:sp>
        <p:nvSpPr>
          <p:cNvPr id="18" name="TextBox 17">
            <a:extLst>
              <a:ext uri="{FF2B5EF4-FFF2-40B4-BE49-F238E27FC236}">
                <a16:creationId xmlns:a16="http://schemas.microsoft.com/office/drawing/2014/main" id="{F082C11C-A9AA-460B-A77F-5AF5E3C44D22}"/>
              </a:ext>
              <a:ext uri="{C183D7F6-B498-43B3-948B-1728B52AA6E4}">
                <adec:decorative xmlns:adec="http://schemas.microsoft.com/office/drawing/2017/decorative" val="1"/>
              </a:ext>
            </a:extLst>
          </p:cNvPr>
          <p:cNvSpPr txBox="1"/>
          <p:nvPr/>
        </p:nvSpPr>
        <p:spPr>
          <a:xfrm>
            <a:off x="4493161" y="3376337"/>
            <a:ext cx="1015808" cy="166199"/>
          </a:xfrm>
          <a:prstGeom prst="rect">
            <a:avLst/>
          </a:prstGeom>
          <a:noFill/>
        </p:spPr>
        <p:txBody>
          <a:bodyPr wrap="square" lIns="0" tIns="0" rIns="0" bIns="0">
            <a:spAutoFit/>
          </a:bodyPr>
          <a:lstStyle/>
          <a:p>
            <a:pPr algn="ctr"/>
            <a:r>
              <a:rPr lang="en-US" sz="1080">
                <a:cs typeface="Segoe UI" panose="020B0502040204020203" pitchFamily="34" charset="0"/>
              </a:rPr>
              <a:t>720p @ 30fps</a:t>
            </a:r>
          </a:p>
        </p:txBody>
      </p:sp>
      <p:sp>
        <p:nvSpPr>
          <p:cNvPr id="19" name="TextBox 18">
            <a:extLst>
              <a:ext uri="{FF2B5EF4-FFF2-40B4-BE49-F238E27FC236}">
                <a16:creationId xmlns:a16="http://schemas.microsoft.com/office/drawing/2014/main" id="{BCEEFC85-2B5F-734B-5DD9-F5BFB3558DBA}"/>
              </a:ext>
              <a:ext uri="{C183D7F6-B498-43B3-948B-1728B52AA6E4}">
                <adec:decorative xmlns:adec="http://schemas.microsoft.com/office/drawing/2017/decorative" val="1"/>
              </a:ext>
            </a:extLst>
          </p:cNvPr>
          <p:cNvSpPr txBox="1"/>
          <p:nvPr/>
        </p:nvSpPr>
        <p:spPr>
          <a:xfrm>
            <a:off x="4688662" y="2823412"/>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1.5</a:t>
            </a:r>
          </a:p>
        </p:txBody>
      </p:sp>
      <p:sp>
        <p:nvSpPr>
          <p:cNvPr id="46" name="TextBox 45">
            <a:extLst>
              <a:ext uri="{FF2B5EF4-FFF2-40B4-BE49-F238E27FC236}">
                <a16:creationId xmlns:a16="http://schemas.microsoft.com/office/drawing/2014/main" id="{A0B8E20F-E288-E6ED-A4C5-AFA9028D5940}"/>
              </a:ext>
              <a:ext uri="{C183D7F6-B498-43B3-948B-1728B52AA6E4}">
                <adec:decorative xmlns:adec="http://schemas.microsoft.com/office/drawing/2017/decorative" val="1"/>
              </a:ext>
            </a:extLst>
          </p:cNvPr>
          <p:cNvSpPr txBox="1"/>
          <p:nvPr/>
        </p:nvSpPr>
        <p:spPr>
          <a:xfrm>
            <a:off x="3085174" y="4467685"/>
            <a:ext cx="1019407" cy="332399"/>
          </a:xfrm>
          <a:prstGeom prst="rect">
            <a:avLst/>
          </a:prstGeom>
          <a:noFill/>
        </p:spPr>
        <p:txBody>
          <a:bodyPr wrap="square" lIns="0" tIns="0" rIns="0" bIns="0">
            <a:spAutoFit/>
          </a:bodyPr>
          <a:lstStyle/>
          <a:p>
            <a:pPr algn="ctr"/>
            <a:r>
              <a:rPr lang="en-US" sz="1080">
                <a:cs typeface="Segoe UI" panose="020B0502040204020203" pitchFamily="34" charset="0"/>
              </a:rPr>
              <a:t>Max</a:t>
            </a:r>
          </a:p>
          <a:p>
            <a:pPr algn="ctr"/>
            <a:r>
              <a:rPr lang="en-US" sz="1080">
                <a:cs typeface="Segoe UI" panose="020B0502040204020203" pitchFamily="34" charset="0"/>
              </a:rPr>
              <a:t>acceptable</a:t>
            </a:r>
          </a:p>
        </p:txBody>
      </p:sp>
      <p:sp>
        <p:nvSpPr>
          <p:cNvPr id="47" name="TextBox 46">
            <a:extLst>
              <a:ext uri="{FF2B5EF4-FFF2-40B4-BE49-F238E27FC236}">
                <a16:creationId xmlns:a16="http://schemas.microsoft.com/office/drawing/2014/main" id="{27993E63-CC57-4E3F-2E94-AB47851496E0}"/>
              </a:ext>
              <a:ext uri="{C183D7F6-B498-43B3-948B-1728B52AA6E4}">
                <adec:decorative xmlns:adec="http://schemas.microsoft.com/office/drawing/2017/decorative" val="1"/>
              </a:ext>
            </a:extLst>
          </p:cNvPr>
          <p:cNvSpPr txBox="1"/>
          <p:nvPr/>
        </p:nvSpPr>
        <p:spPr>
          <a:xfrm>
            <a:off x="3282475" y="3935333"/>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175</a:t>
            </a:r>
          </a:p>
        </p:txBody>
      </p:sp>
      <p:sp>
        <p:nvSpPr>
          <p:cNvPr id="51" name="TextBox 50">
            <a:extLst>
              <a:ext uri="{FF2B5EF4-FFF2-40B4-BE49-F238E27FC236}">
                <a16:creationId xmlns:a16="http://schemas.microsoft.com/office/drawing/2014/main" id="{217E94E5-E881-9B32-BA0D-11D4734A3CFB}"/>
              </a:ext>
              <a:ext uri="{C183D7F6-B498-43B3-948B-1728B52AA6E4}">
                <adec:decorative xmlns:adec="http://schemas.microsoft.com/office/drawing/2017/decorative" val="1"/>
              </a:ext>
            </a:extLst>
          </p:cNvPr>
          <p:cNvSpPr txBox="1"/>
          <p:nvPr/>
        </p:nvSpPr>
        <p:spPr>
          <a:xfrm>
            <a:off x="4494114" y="4488259"/>
            <a:ext cx="1015808" cy="166199"/>
          </a:xfrm>
          <a:prstGeom prst="rect">
            <a:avLst/>
          </a:prstGeom>
          <a:noFill/>
        </p:spPr>
        <p:txBody>
          <a:bodyPr wrap="square" lIns="0" tIns="0" rIns="0" bIns="0">
            <a:spAutoFit/>
          </a:bodyPr>
          <a:lstStyle/>
          <a:p>
            <a:pPr algn="ctr"/>
            <a:r>
              <a:rPr lang="en-US" sz="1080">
                <a:cs typeface="Segoe UI" panose="020B0502040204020203" pitchFamily="34" charset="0"/>
              </a:rPr>
              <a:t>Printing</a:t>
            </a:r>
          </a:p>
        </p:txBody>
      </p:sp>
      <p:sp>
        <p:nvSpPr>
          <p:cNvPr id="52" name="TextBox 51">
            <a:extLst>
              <a:ext uri="{FF2B5EF4-FFF2-40B4-BE49-F238E27FC236}">
                <a16:creationId xmlns:a16="http://schemas.microsoft.com/office/drawing/2014/main" id="{83683220-5B1C-0EFB-33D2-AAFE5B8EF03C}"/>
              </a:ext>
              <a:ext uri="{C183D7F6-B498-43B3-948B-1728B52AA6E4}">
                <adec:decorative xmlns:adec="http://schemas.microsoft.com/office/drawing/2017/decorative" val="1"/>
              </a:ext>
            </a:extLst>
          </p:cNvPr>
          <p:cNvSpPr txBox="1"/>
          <p:nvPr/>
        </p:nvSpPr>
        <p:spPr>
          <a:xfrm>
            <a:off x="4689614" y="3935333"/>
            <a:ext cx="624804" cy="166199"/>
          </a:xfrm>
          <a:prstGeom prst="rect">
            <a:avLst/>
          </a:prstGeom>
          <a:noFill/>
        </p:spPr>
        <p:txBody>
          <a:bodyPr wrap="square" lIns="0" tIns="0" rIns="0" bIns="0" anchor="ctr">
            <a:spAutoFit/>
          </a:bodyPr>
          <a:lstStyle/>
          <a:p>
            <a:pPr algn="ctr"/>
            <a:r>
              <a:rPr lang="en-US" sz="1080">
                <a:latin typeface="+mj-lt"/>
                <a:cs typeface="Segoe UI" panose="020B0502040204020203" pitchFamily="34" charset="0"/>
              </a:rPr>
              <a:t>150</a:t>
            </a:r>
          </a:p>
        </p:txBody>
      </p:sp>
      <p:cxnSp>
        <p:nvCxnSpPr>
          <p:cNvPr id="183" name="Straight Connector 182">
            <a:extLst>
              <a:ext uri="{FF2B5EF4-FFF2-40B4-BE49-F238E27FC236}">
                <a16:creationId xmlns:a16="http://schemas.microsoft.com/office/drawing/2014/main" id="{B7938A19-FE31-2FC2-AF4A-D7D0ABB45B90}"/>
              </a:ext>
              <a:ext uri="{C183D7F6-B498-43B3-948B-1728B52AA6E4}">
                <adec:decorative xmlns:adec="http://schemas.microsoft.com/office/drawing/2017/decorative" val="1"/>
              </a:ext>
            </a:extLst>
          </p:cNvPr>
          <p:cNvCxnSpPr>
            <a:cxnSpLocks/>
          </p:cNvCxnSpPr>
          <p:nvPr/>
        </p:nvCxnSpPr>
        <p:spPr>
          <a:xfrm>
            <a:off x="5001064" y="3188508"/>
            <a:ext cx="0" cy="187829"/>
          </a:xfrm>
          <a:prstGeom prst="line">
            <a:avLst/>
          </a:prstGeom>
          <a:ln>
            <a:solidFill>
              <a:srgbClr val="005A9F"/>
            </a:solidFill>
            <a:headEnd type="none" w="lg" len="med"/>
            <a:tailEnd type="none" w="lg" len="med"/>
          </a:ln>
        </p:spPr>
        <p:style>
          <a:lnRef idx="3">
            <a:schemeClr val="accent3"/>
          </a:lnRef>
          <a:fillRef idx="0">
            <a:schemeClr val="accent3"/>
          </a:fillRef>
          <a:effectRef idx="2">
            <a:schemeClr val="accent3"/>
          </a:effectRef>
          <a:fontRef idx="minor">
            <a:schemeClr val="tx1"/>
          </a:fontRef>
        </p:style>
      </p:cxnSp>
      <p:cxnSp>
        <p:nvCxnSpPr>
          <p:cNvPr id="188" name="Straight Connector 187">
            <a:extLst>
              <a:ext uri="{FF2B5EF4-FFF2-40B4-BE49-F238E27FC236}">
                <a16:creationId xmlns:a16="http://schemas.microsoft.com/office/drawing/2014/main" id="{97A1B92C-D393-503E-4BB4-E802614728DF}"/>
              </a:ext>
              <a:ext uri="{C183D7F6-B498-43B3-948B-1728B52AA6E4}">
                <adec:decorative xmlns:adec="http://schemas.microsoft.com/office/drawing/2017/decorative" val="1"/>
              </a:ext>
            </a:extLst>
          </p:cNvPr>
          <p:cNvCxnSpPr>
            <a:cxnSpLocks/>
          </p:cNvCxnSpPr>
          <p:nvPr/>
        </p:nvCxnSpPr>
        <p:spPr>
          <a:xfrm>
            <a:off x="3594877" y="4291858"/>
            <a:ext cx="0" cy="196400"/>
          </a:xfrm>
          <a:prstGeom prst="line">
            <a:avLst/>
          </a:prstGeom>
          <a:ln>
            <a:solidFill>
              <a:srgbClr val="005A9F"/>
            </a:solidFill>
            <a:headEnd type="none" w="lg" len="med"/>
            <a:tailEnd type="none" w="lg" len="med"/>
          </a:ln>
          <a:effectLst/>
        </p:spPr>
        <p:style>
          <a:lnRef idx="3">
            <a:schemeClr val="accent3"/>
          </a:lnRef>
          <a:fillRef idx="0">
            <a:schemeClr val="accent3"/>
          </a:fillRef>
          <a:effectRef idx="2">
            <a:schemeClr val="accent3"/>
          </a:effectRef>
          <a:fontRef idx="minor">
            <a:schemeClr val="tx1"/>
          </a:fontRef>
        </p:style>
      </p:cxnSp>
      <p:cxnSp>
        <p:nvCxnSpPr>
          <p:cNvPr id="189" name="Straight Connector 188">
            <a:extLst>
              <a:ext uri="{FF2B5EF4-FFF2-40B4-BE49-F238E27FC236}">
                <a16:creationId xmlns:a16="http://schemas.microsoft.com/office/drawing/2014/main" id="{427D331F-9A89-20D9-F78C-A7E6A0F1CF1E}"/>
              </a:ext>
              <a:ext uri="{C183D7F6-B498-43B3-948B-1728B52AA6E4}">
                <adec:decorative xmlns:adec="http://schemas.microsoft.com/office/drawing/2017/decorative" val="1"/>
              </a:ext>
            </a:extLst>
          </p:cNvPr>
          <p:cNvCxnSpPr>
            <a:cxnSpLocks/>
          </p:cNvCxnSpPr>
          <p:nvPr/>
        </p:nvCxnSpPr>
        <p:spPr>
          <a:xfrm>
            <a:off x="5002016" y="4291858"/>
            <a:ext cx="0" cy="196400"/>
          </a:xfrm>
          <a:prstGeom prst="line">
            <a:avLst/>
          </a:prstGeom>
          <a:ln>
            <a:solidFill>
              <a:srgbClr val="005A9F"/>
            </a:solidFill>
            <a:headEnd type="none" w="lg" len="med"/>
            <a:tailEnd type="none" w="lg" len="med"/>
          </a:ln>
          <a:effectLst/>
        </p:spPr>
        <p:style>
          <a:lnRef idx="3">
            <a:schemeClr val="accent3"/>
          </a:lnRef>
          <a:fillRef idx="0">
            <a:schemeClr val="accent3"/>
          </a:fillRef>
          <a:effectRef idx="2">
            <a:schemeClr val="accent3"/>
          </a:effectRef>
          <a:fontRef idx="minor">
            <a:schemeClr val="tx1"/>
          </a:fontRef>
        </p:style>
      </p:cxnSp>
      <p:sp>
        <p:nvSpPr>
          <p:cNvPr id="194" name="Oval 193">
            <a:extLst>
              <a:ext uri="{FF2B5EF4-FFF2-40B4-BE49-F238E27FC236}">
                <a16:creationId xmlns:a16="http://schemas.microsoft.com/office/drawing/2014/main" id="{91939587-C3CB-E68A-25F1-BC5FAA0F3EFE}"/>
              </a:ext>
              <a:ext uri="{C183D7F6-B498-43B3-948B-1728B52AA6E4}">
                <adec:decorative xmlns:adec="http://schemas.microsoft.com/office/drawing/2017/decorative" val="1"/>
              </a:ext>
            </a:extLst>
          </p:cNvPr>
          <p:cNvSpPr>
            <a:spLocks/>
          </p:cNvSpPr>
          <p:nvPr/>
        </p:nvSpPr>
        <p:spPr bwMode="auto">
          <a:xfrm>
            <a:off x="3528583" y="4159270"/>
            <a:ext cx="132588" cy="132588"/>
          </a:xfrm>
          <a:prstGeom prst="ellipse">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195" name="Oval 194">
            <a:extLst>
              <a:ext uri="{FF2B5EF4-FFF2-40B4-BE49-F238E27FC236}">
                <a16:creationId xmlns:a16="http://schemas.microsoft.com/office/drawing/2014/main" id="{7FAB35BE-9EB3-58A8-33B7-FC69F0A9A9DA}"/>
              </a:ext>
              <a:ext uri="{C183D7F6-B498-43B3-948B-1728B52AA6E4}">
                <adec:decorative xmlns:adec="http://schemas.microsoft.com/office/drawing/2017/decorative" val="1"/>
              </a:ext>
            </a:extLst>
          </p:cNvPr>
          <p:cNvSpPr>
            <a:spLocks/>
          </p:cNvSpPr>
          <p:nvPr/>
        </p:nvSpPr>
        <p:spPr bwMode="auto">
          <a:xfrm>
            <a:off x="4934770" y="4159270"/>
            <a:ext cx="132588" cy="132588"/>
          </a:xfrm>
          <a:prstGeom prst="ellipse">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175" name="Oval 174">
            <a:extLst>
              <a:ext uri="{FF2B5EF4-FFF2-40B4-BE49-F238E27FC236}">
                <a16:creationId xmlns:a16="http://schemas.microsoft.com/office/drawing/2014/main" id="{58098FA6-5F8C-FAB1-1AD4-D046A72BE371}"/>
              </a:ext>
              <a:ext uri="{C183D7F6-B498-43B3-948B-1728B52AA6E4}">
                <adec:decorative xmlns:adec="http://schemas.microsoft.com/office/drawing/2017/decorative" val="1"/>
              </a:ext>
            </a:extLst>
          </p:cNvPr>
          <p:cNvSpPr>
            <a:spLocks/>
          </p:cNvSpPr>
          <p:nvPr/>
        </p:nvSpPr>
        <p:spPr bwMode="auto">
          <a:xfrm>
            <a:off x="3528583" y="3055920"/>
            <a:ext cx="132588" cy="132588"/>
          </a:xfrm>
          <a:prstGeom prst="ellipse">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176" name="Oval 175">
            <a:extLst>
              <a:ext uri="{FF2B5EF4-FFF2-40B4-BE49-F238E27FC236}">
                <a16:creationId xmlns:a16="http://schemas.microsoft.com/office/drawing/2014/main" id="{DEC9ECCB-9EF0-AFE8-DF38-922E8EC50B27}"/>
              </a:ext>
              <a:ext uri="{C183D7F6-B498-43B3-948B-1728B52AA6E4}">
                <adec:decorative xmlns:adec="http://schemas.microsoft.com/office/drawing/2017/decorative" val="1"/>
              </a:ext>
            </a:extLst>
          </p:cNvPr>
          <p:cNvSpPr>
            <a:spLocks/>
          </p:cNvSpPr>
          <p:nvPr/>
        </p:nvSpPr>
        <p:spPr bwMode="auto">
          <a:xfrm>
            <a:off x="4934770" y="3055920"/>
            <a:ext cx="132588" cy="132588"/>
          </a:xfrm>
          <a:prstGeom prst="ellipse">
            <a:avLst/>
          </a:prstGeom>
          <a:solidFill>
            <a:schemeClr val="accent1"/>
          </a:solidFill>
          <a:ln w="635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GB"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9B5524AA-183A-1E40-40A6-CA76DFFE8891}"/>
              </a:ext>
            </a:extLst>
          </p:cNvPr>
          <p:cNvSpPr>
            <a:spLocks noGrp="1"/>
          </p:cNvSpPr>
          <p:nvPr>
            <p:ph type="title"/>
          </p:nvPr>
        </p:nvSpPr>
        <p:spPr>
          <a:xfrm>
            <a:off x="1139666" y="754380"/>
            <a:ext cx="9987341" cy="886397"/>
          </a:xfrm>
        </p:spPr>
        <p:txBody>
          <a:bodyPr/>
          <a:lstStyle/>
          <a:p>
            <a:r>
              <a:rPr lang="en-US" sz="2880" dirty="0"/>
              <a:t>Delivering like-local experiences—adapts to user environment</a:t>
            </a:r>
          </a:p>
        </p:txBody>
      </p:sp>
      <p:sp>
        <p:nvSpPr>
          <p:cNvPr id="3" name="Rectangle 2" descr="A horizontal scale illustrates graphics throughput based on bandwidth in Mbps. The scale is divided into three categories:&#10;Acceptable (Dark Blue):&#10;Better (Purple):&#10;Best (Light Blue):&#10;The scale transitions from dark blue (lower bandwidth) to light blue (higher bandwidth), visually indicating the increasing quality of graphics throughput with higher Mbps.">
            <a:extLst>
              <a:ext uri="{FF2B5EF4-FFF2-40B4-BE49-F238E27FC236}">
                <a16:creationId xmlns:a16="http://schemas.microsoft.com/office/drawing/2014/main" id="{92C9CD58-D161-27C0-AFA1-9025D1B7F045}"/>
              </a:ext>
            </a:extLst>
          </p:cNvPr>
          <p:cNvSpPr/>
          <p:nvPr/>
        </p:nvSpPr>
        <p:spPr bwMode="auto">
          <a:xfrm>
            <a:off x="1123951" y="1952869"/>
            <a:ext cx="136873" cy="136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sp>
        <p:nvSpPr>
          <p:cNvPr id="4" name="Rectangle 3" descr="A horizontal scale illustrates peripheral latency based on end-to-end (E2E) latency in milliseconds. The scale is divided into three categories:&#10;Acceptable (Dark Blue):&#10;Better (Purple):&#10;Best (Light Blue):&#10;The scale transitions from dark blue (higher latency) to light blue (lower latency), visually indicating improved peripheral performance with reduced latency.">
            <a:extLst>
              <a:ext uri="{FF2B5EF4-FFF2-40B4-BE49-F238E27FC236}">
                <a16:creationId xmlns:a16="http://schemas.microsoft.com/office/drawing/2014/main" id="{A96E616C-D3DC-5386-CEE5-7C4DAB5F1593}"/>
              </a:ext>
            </a:extLst>
          </p:cNvPr>
          <p:cNvSpPr/>
          <p:nvPr/>
        </p:nvSpPr>
        <p:spPr bwMode="auto">
          <a:xfrm>
            <a:off x="1123951" y="2321932"/>
            <a:ext cx="136873" cy="13687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sp>
        <p:nvSpPr>
          <p:cNvPr id="82" name="TextBox 81">
            <a:extLst>
              <a:ext uri="{FF2B5EF4-FFF2-40B4-BE49-F238E27FC236}">
                <a16:creationId xmlns:a16="http://schemas.microsoft.com/office/drawing/2014/main" id="{AB61495F-EDB8-AA11-9961-0CA7E300E61A}"/>
              </a:ext>
            </a:extLst>
          </p:cNvPr>
          <p:cNvSpPr txBox="1"/>
          <p:nvPr/>
        </p:nvSpPr>
        <p:spPr>
          <a:xfrm>
            <a:off x="1095938" y="5984819"/>
            <a:ext cx="6723802" cy="124650"/>
          </a:xfrm>
          <a:prstGeom prst="rect">
            <a:avLst/>
          </a:prstGeom>
          <a:noFill/>
        </p:spPr>
        <p:txBody>
          <a:bodyPr wrap="square" lIns="0" tIns="0" rIns="0" bIns="0" anchor="b">
            <a:spAutoFit/>
          </a:bodyPr>
          <a:lstStyle/>
          <a:p>
            <a:r>
              <a:rPr lang="en-US" sz="810" i="1">
                <a:cs typeface="Segoe UI" panose="020B0502040204020203" pitchFamily="34" charset="0"/>
              </a:rPr>
              <a:t>Note: Designed to deliver performance with minimal cloud hardware. Graphics throughput improves with additional hardware.</a:t>
            </a:r>
          </a:p>
        </p:txBody>
      </p:sp>
    </p:spTree>
    <p:extLst>
      <p:ext uri="{BB962C8B-B14F-4D97-AF65-F5344CB8AC3E}">
        <p14:creationId xmlns:p14="http://schemas.microsoft.com/office/powerpoint/2010/main" val="25236332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0">
                                            <p:txEl>
                                              <p:pRg st="0" end="0"/>
                                            </p:txEl>
                                          </p:spTgt>
                                        </p:tgtEl>
                                        <p:attrNameLst>
                                          <p:attrName>style.visibility</p:attrName>
                                        </p:attrNameLst>
                                      </p:cBhvr>
                                      <p:to>
                                        <p:strVal val="visible"/>
                                      </p:to>
                                    </p:set>
                                    <p:animEffect transition="in" filter="fade">
                                      <p:cBhvr>
                                        <p:cTn id="7" dur="750"/>
                                        <p:tgtEl>
                                          <p:spTgt spid="80">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07"/>
                                        </p:tgtEl>
                                        <p:attrNameLst>
                                          <p:attrName>style.visibility</p:attrName>
                                        </p:attrNameLst>
                                      </p:cBhvr>
                                      <p:to>
                                        <p:strVal val="visible"/>
                                      </p:to>
                                    </p:set>
                                    <p:animEffect transition="in" filter="fade">
                                      <p:cBhvr>
                                        <p:cTn id="10" dur="750"/>
                                        <p:tgtEl>
                                          <p:spTgt spid="207"/>
                                        </p:tgtEl>
                                      </p:cBhvr>
                                    </p:animEffect>
                                  </p:childTnLst>
                                </p:cTn>
                              </p:par>
                            </p:childTnLst>
                          </p:cTn>
                        </p:par>
                        <p:par>
                          <p:cTn id="11" fill="hold">
                            <p:stCondLst>
                              <p:cond delay="750"/>
                            </p:stCondLst>
                            <p:childTnLst>
                              <p:par>
                                <p:cTn id="12" presetID="10" presetClass="entr" presetSubtype="0" fill="hold" grpId="0" nodeType="afterEffect">
                                  <p:stCondLst>
                                    <p:cond delay="0"/>
                                  </p:stCondLst>
                                  <p:childTnLst>
                                    <p:set>
                                      <p:cBhvr>
                                        <p:cTn id="13" dur="1" fill="hold">
                                          <p:stCondLst>
                                            <p:cond delay="0"/>
                                          </p:stCondLst>
                                        </p:cTn>
                                        <p:tgtEl>
                                          <p:spTgt spid="79">
                                            <p:txEl>
                                              <p:pRg st="0" end="0"/>
                                            </p:txEl>
                                          </p:spTgt>
                                        </p:tgtEl>
                                        <p:attrNameLst>
                                          <p:attrName>style.visibility</p:attrName>
                                        </p:attrNameLst>
                                      </p:cBhvr>
                                      <p:to>
                                        <p:strVal val="visible"/>
                                      </p:to>
                                    </p:set>
                                    <p:animEffect transition="in" filter="fade">
                                      <p:cBhvr>
                                        <p:cTn id="14" dur="750"/>
                                        <p:tgtEl>
                                          <p:spTgt spid="79">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7"/>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8"/>
                                        </p:tgtEl>
                                        <p:attrNameLst>
                                          <p:attrName>style.visibility</p:attrName>
                                        </p:attrNameLst>
                                      </p:cBhvr>
                                      <p:to>
                                        <p:strVal val="visible"/>
                                      </p:to>
                                    </p:set>
                                  </p:childTnLst>
                                </p:cTn>
                              </p:par>
                              <p:par>
                                <p:cTn id="24" presetID="22" presetClass="entr" presetSubtype="8" fill="hold" nodeType="withEffect">
                                  <p:stCondLst>
                                    <p:cond delay="0"/>
                                  </p:stCondLst>
                                  <p:childTnLst>
                                    <p:set>
                                      <p:cBhvr>
                                        <p:cTn id="25" dur="1" fill="hold">
                                          <p:stCondLst>
                                            <p:cond delay="0"/>
                                          </p:stCondLst>
                                        </p:cTn>
                                        <p:tgtEl>
                                          <p:spTgt spid="84"/>
                                        </p:tgtEl>
                                        <p:attrNameLst>
                                          <p:attrName>style.visibility</p:attrName>
                                        </p:attrNameLst>
                                      </p:cBhvr>
                                      <p:to>
                                        <p:strVal val="visible"/>
                                      </p:to>
                                    </p:set>
                                    <p:animEffect transition="in" filter="wipe(left)">
                                      <p:cBhvr>
                                        <p:cTn id="26" dur="500"/>
                                        <p:tgtEl>
                                          <p:spTgt spid="84"/>
                                        </p:tgtEl>
                                      </p:cBhvr>
                                    </p:animEffect>
                                  </p:childTnLst>
                                </p:cTn>
                              </p:par>
                            </p:childTnLst>
                          </p:cTn>
                        </p:par>
                        <p:par>
                          <p:cTn id="27" fill="hold">
                            <p:stCondLst>
                              <p:cond delay="500"/>
                            </p:stCondLst>
                            <p:childTnLst>
                              <p:par>
                                <p:cTn id="28" presetID="1" presetClass="entr" presetSubtype="0" fill="hold" grpId="0" nodeType="afterEffect">
                                  <p:stCondLst>
                                    <p:cond delay="0"/>
                                  </p:stCondLst>
                                  <p:childTnLst>
                                    <p:set>
                                      <p:cBhvr>
                                        <p:cTn id="29" dur="1" fill="hold">
                                          <p:stCondLst>
                                            <p:cond delay="0"/>
                                          </p:stCondLst>
                                        </p:cTn>
                                        <p:tgtEl>
                                          <p:spTgt spid="34"/>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grpId="0" nodeType="afterEffect">
                                  <p:stCondLst>
                                    <p:cond delay="0"/>
                                  </p:stCondLst>
                                  <p:childTnLst>
                                    <p:set>
                                      <p:cBhvr>
                                        <p:cTn id="32" dur="1" fill="hold">
                                          <p:stCondLst>
                                            <p:cond delay="0"/>
                                          </p:stCondLst>
                                        </p:cTn>
                                        <p:tgtEl>
                                          <p:spTgt spid="182"/>
                                        </p:tgtEl>
                                        <p:attrNameLst>
                                          <p:attrName>style.visibility</p:attrName>
                                        </p:attrNameLst>
                                      </p:cBhvr>
                                      <p:to>
                                        <p:strVal val="visible"/>
                                      </p:to>
                                    </p:set>
                                  </p:childTnLst>
                                </p:cTn>
                              </p:par>
                            </p:childTnLst>
                          </p:cTn>
                        </p:par>
                        <p:par>
                          <p:cTn id="33" fill="hold">
                            <p:stCondLst>
                              <p:cond delay="500"/>
                            </p:stCondLst>
                            <p:childTnLst>
                              <p:par>
                                <p:cTn id="34" presetID="1" presetClass="entr" presetSubtype="0" fill="hold" nodeType="afterEffect">
                                  <p:stCondLst>
                                    <p:cond delay="0"/>
                                  </p:stCondLst>
                                  <p:childTnLst>
                                    <p:set>
                                      <p:cBhvr>
                                        <p:cTn id="35" dur="1" fill="hold">
                                          <p:stCondLst>
                                            <p:cond delay="0"/>
                                          </p:stCondLst>
                                        </p:cTn>
                                        <p:tgtEl>
                                          <p:spTgt spid="186"/>
                                        </p:tgtEl>
                                        <p:attrNameLst>
                                          <p:attrName>style.visibility</p:attrName>
                                        </p:attrNameLst>
                                      </p:cBhvr>
                                      <p:to>
                                        <p:strVal val="visible"/>
                                      </p:to>
                                    </p:se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33"/>
                                        </p:tgtEl>
                                        <p:attrNameLst>
                                          <p:attrName>style.visibility</p:attrName>
                                        </p:attrNameLst>
                                      </p:cBhvr>
                                      <p:to>
                                        <p:strVal val="visible"/>
                                      </p:to>
                                    </p:set>
                                  </p:childTnLst>
                                </p:cTn>
                              </p:par>
                              <p:par>
                                <p:cTn id="39" presetID="10" presetClass="entr" presetSubtype="0" fill="hold" grpId="0" nodeType="withEffect">
                                  <p:stCondLst>
                                    <p:cond delay="0"/>
                                  </p:stCondLst>
                                  <p:childTnLst>
                                    <p:set>
                                      <p:cBhvr>
                                        <p:cTn id="40" dur="1" fill="hold">
                                          <p:stCondLst>
                                            <p:cond delay="0"/>
                                          </p:stCondLst>
                                        </p:cTn>
                                        <p:tgtEl>
                                          <p:spTgt spid="82"/>
                                        </p:tgtEl>
                                        <p:attrNameLst>
                                          <p:attrName>style.visibility</p:attrName>
                                        </p:attrNameLst>
                                      </p:cBhvr>
                                      <p:to>
                                        <p:strVal val="visible"/>
                                      </p:to>
                                    </p:set>
                                    <p:animEffect transition="in" filter="fade">
                                      <p:cBhvr>
                                        <p:cTn id="41" dur="500"/>
                                        <p:tgtEl>
                                          <p:spTgt spid="82"/>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73"/>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2"/>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41"/>
                                        </p:tgtEl>
                                        <p:attrNameLst>
                                          <p:attrName>style.visibility</p:attrName>
                                        </p:attrNameLst>
                                      </p:cBhvr>
                                      <p:to>
                                        <p:strVal val="visible"/>
                                      </p:to>
                                    </p:set>
                                  </p:childTnLst>
                                </p:cTn>
                              </p:par>
                              <p:par>
                                <p:cTn id="50" presetID="22" presetClass="entr" presetSubtype="8" fill="hold" nodeType="withEffect">
                                  <p:stCondLst>
                                    <p:cond delay="0"/>
                                  </p:stCondLst>
                                  <p:childTnLst>
                                    <p:set>
                                      <p:cBhvr>
                                        <p:cTn id="51" dur="1" fill="hold">
                                          <p:stCondLst>
                                            <p:cond delay="0"/>
                                          </p:stCondLst>
                                        </p:cTn>
                                        <p:tgtEl>
                                          <p:spTgt spid="85"/>
                                        </p:tgtEl>
                                        <p:attrNameLst>
                                          <p:attrName>style.visibility</p:attrName>
                                        </p:attrNameLst>
                                      </p:cBhvr>
                                      <p:to>
                                        <p:strVal val="visible"/>
                                      </p:to>
                                    </p:set>
                                    <p:animEffect transition="in" filter="wipe(left)">
                                      <p:cBhvr>
                                        <p:cTn id="52" dur="500"/>
                                        <p:tgtEl>
                                          <p:spTgt spid="85"/>
                                        </p:tgtEl>
                                      </p:cBhvr>
                                    </p:animEffect>
                                  </p:childTnLst>
                                </p:cTn>
                              </p:par>
                            </p:childTnLst>
                          </p:cTn>
                        </p:par>
                        <p:par>
                          <p:cTn id="53" fill="hold">
                            <p:stCondLst>
                              <p:cond delay="500"/>
                            </p:stCondLst>
                            <p:childTnLst>
                              <p:par>
                                <p:cTn id="54" presetID="1" presetClass="entr" presetSubtype="0" fill="hold" grpId="0" nodeType="afterEffect">
                                  <p:stCondLst>
                                    <p:cond delay="0"/>
                                  </p:stCondLst>
                                  <p:childTnLst>
                                    <p:set>
                                      <p:cBhvr>
                                        <p:cTn id="55" dur="1" fill="hold">
                                          <p:stCondLst>
                                            <p:cond delay="0"/>
                                          </p:stCondLst>
                                        </p:cTn>
                                        <p:tgtEl>
                                          <p:spTgt spid="67"/>
                                        </p:tgtEl>
                                        <p:attrNameLst>
                                          <p:attrName>style.visibility</p:attrName>
                                        </p:attrNameLst>
                                      </p:cBhvr>
                                      <p:to>
                                        <p:strVal val="visible"/>
                                      </p:to>
                                    </p:set>
                                  </p:childTnLst>
                                </p:cTn>
                              </p:par>
                            </p:childTnLst>
                          </p:cTn>
                        </p:par>
                        <p:par>
                          <p:cTn id="56" fill="hold">
                            <p:stCondLst>
                              <p:cond delay="500"/>
                            </p:stCondLst>
                            <p:childTnLst>
                              <p:par>
                                <p:cTn id="57" presetID="1" presetClass="entr" presetSubtype="0" fill="hold" grpId="0" nodeType="afterEffect">
                                  <p:stCondLst>
                                    <p:cond delay="0"/>
                                  </p:stCondLst>
                                  <p:childTnLst>
                                    <p:set>
                                      <p:cBhvr>
                                        <p:cTn id="58" dur="1" fill="hold">
                                          <p:stCondLst>
                                            <p:cond delay="0"/>
                                          </p:stCondLst>
                                        </p:cTn>
                                        <p:tgtEl>
                                          <p:spTgt spid="198"/>
                                        </p:tgtEl>
                                        <p:attrNameLst>
                                          <p:attrName>style.visibility</p:attrName>
                                        </p:attrNameLst>
                                      </p:cBhvr>
                                      <p:to>
                                        <p:strVal val="visible"/>
                                      </p:to>
                                    </p:set>
                                  </p:childTnLst>
                                </p:cTn>
                              </p:par>
                            </p:childTnLst>
                          </p:cTn>
                        </p:par>
                        <p:par>
                          <p:cTn id="59" fill="hold">
                            <p:stCondLst>
                              <p:cond delay="500"/>
                            </p:stCondLst>
                            <p:childTnLst>
                              <p:par>
                                <p:cTn id="60" presetID="1" presetClass="entr" presetSubtype="0" fill="hold" nodeType="afterEffect">
                                  <p:stCondLst>
                                    <p:cond delay="0"/>
                                  </p:stCondLst>
                                  <p:childTnLst>
                                    <p:set>
                                      <p:cBhvr>
                                        <p:cTn id="61" dur="1" fill="hold">
                                          <p:stCondLst>
                                            <p:cond delay="0"/>
                                          </p:stCondLst>
                                        </p:cTn>
                                        <p:tgtEl>
                                          <p:spTgt spid="192"/>
                                        </p:tgtEl>
                                        <p:attrNameLst>
                                          <p:attrName>style.visibility</p:attrName>
                                        </p:attrNameLst>
                                      </p:cBhvr>
                                      <p:to>
                                        <p:strVal val="visible"/>
                                      </p:to>
                                    </p:set>
                                  </p:childTnLst>
                                </p:cTn>
                              </p:par>
                            </p:childTnLst>
                          </p:cTn>
                        </p:par>
                        <p:par>
                          <p:cTn id="62" fill="hold">
                            <p:stCondLst>
                              <p:cond delay="500"/>
                            </p:stCondLst>
                            <p:childTnLst>
                              <p:par>
                                <p:cTn id="63" presetID="1" presetClass="entr" presetSubtype="0" fill="hold" grpId="0" nodeType="afterEffect">
                                  <p:stCondLst>
                                    <p:cond delay="0"/>
                                  </p:stCondLst>
                                  <p:childTnLst>
                                    <p:set>
                                      <p:cBhvr>
                                        <p:cTn id="64" dur="1" fill="hold">
                                          <p:stCondLst>
                                            <p:cond delay="0"/>
                                          </p:stCondLst>
                                        </p:cTn>
                                        <p:tgtEl>
                                          <p:spTgt spid="6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0" presetClass="entr" presetSubtype="0" fill="hold" grpId="0" nodeType="clickEffect">
                                  <p:stCondLst>
                                    <p:cond delay="0"/>
                                  </p:stCondLst>
                                  <p:childTnLst>
                                    <p:set>
                                      <p:cBhvr>
                                        <p:cTn id="68" dur="1" fill="hold">
                                          <p:stCondLst>
                                            <p:cond delay="0"/>
                                          </p:stCondLst>
                                        </p:cTn>
                                        <p:tgtEl>
                                          <p:spTgt spid="76"/>
                                        </p:tgtEl>
                                        <p:attrNameLst>
                                          <p:attrName>style.visibility</p:attrName>
                                        </p:attrNameLst>
                                      </p:cBhvr>
                                      <p:to>
                                        <p:strVal val="visible"/>
                                      </p:to>
                                    </p:set>
                                    <p:animEffect transition="in" filter="fade">
                                      <p:cBhvr>
                                        <p:cTn id="69" dur="500"/>
                                        <p:tgtEl>
                                          <p:spTgt spid="76"/>
                                        </p:tgtEl>
                                      </p:cBhvr>
                                    </p:animEffect>
                                  </p:childTnLst>
                                </p:cTn>
                              </p:par>
                              <p:par>
                                <p:cTn id="70" presetID="10" presetClass="entr" presetSubtype="0" fill="hold" nodeType="withEffect">
                                  <p:stCondLst>
                                    <p:cond delay="0"/>
                                  </p:stCondLst>
                                  <p:childTnLst>
                                    <p:set>
                                      <p:cBhvr>
                                        <p:cTn id="71" dur="1" fill="hold">
                                          <p:stCondLst>
                                            <p:cond delay="0"/>
                                          </p:stCondLst>
                                        </p:cTn>
                                        <p:tgtEl>
                                          <p:spTgt spid="212"/>
                                        </p:tgtEl>
                                        <p:attrNameLst>
                                          <p:attrName>style.visibility</p:attrName>
                                        </p:attrNameLst>
                                      </p:cBhvr>
                                      <p:to>
                                        <p:strVal val="visible"/>
                                      </p:to>
                                    </p:set>
                                    <p:animEffect transition="in" filter="fade">
                                      <p:cBhvr>
                                        <p:cTn id="72" dur="500"/>
                                        <p:tgtEl>
                                          <p:spTgt spid="212"/>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grpId="0" nodeType="clickEffect">
                                  <p:stCondLst>
                                    <p:cond delay="0"/>
                                  </p:stCondLst>
                                  <p:childTnLst>
                                    <p:set>
                                      <p:cBhvr>
                                        <p:cTn id="76" dur="1" fill="hold">
                                          <p:stCondLst>
                                            <p:cond delay="0"/>
                                          </p:stCondLst>
                                        </p:cTn>
                                        <p:tgtEl>
                                          <p:spTgt spid="75"/>
                                        </p:tgtEl>
                                        <p:attrNameLst>
                                          <p:attrName>style.visibility</p:attrName>
                                        </p:attrNameLst>
                                      </p:cBhvr>
                                      <p:to>
                                        <p:strVal val="visible"/>
                                      </p:to>
                                    </p:set>
                                    <p:animEffect transition="in" filter="fade">
                                      <p:cBhvr>
                                        <p:cTn id="77" dur="500"/>
                                        <p:tgtEl>
                                          <p:spTgt spid="75"/>
                                        </p:tgtEl>
                                      </p:cBhvr>
                                    </p:animEffect>
                                  </p:childTnLst>
                                </p:cTn>
                              </p:par>
                              <p:par>
                                <p:cTn id="78" presetID="10" presetClass="entr" presetSubtype="0" fill="hold" nodeType="withEffect">
                                  <p:stCondLst>
                                    <p:cond delay="0"/>
                                  </p:stCondLst>
                                  <p:childTnLst>
                                    <p:set>
                                      <p:cBhvr>
                                        <p:cTn id="79" dur="1" fill="hold">
                                          <p:stCondLst>
                                            <p:cond delay="0"/>
                                          </p:stCondLst>
                                        </p:cTn>
                                        <p:tgtEl>
                                          <p:spTgt spid="209"/>
                                        </p:tgtEl>
                                        <p:attrNameLst>
                                          <p:attrName>style.visibility</p:attrName>
                                        </p:attrNameLst>
                                      </p:cBhvr>
                                      <p:to>
                                        <p:strVal val="visible"/>
                                      </p:to>
                                    </p:set>
                                    <p:animEffect transition="in" filter="fade">
                                      <p:cBhvr>
                                        <p:cTn id="80" dur="500"/>
                                        <p:tgtEl>
                                          <p:spTgt spid="209"/>
                                        </p:tgtEl>
                                      </p:cBhvr>
                                    </p:animEffec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74"/>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0" presetClass="entr" presetSubtype="0" fill="hold" grpId="0" nodeType="clickEffect">
                                  <p:stCondLst>
                                    <p:cond delay="0"/>
                                  </p:stCondLst>
                                  <p:childTnLst>
                                    <p:set>
                                      <p:cBhvr>
                                        <p:cTn id="88" dur="1" fill="hold">
                                          <p:stCondLst>
                                            <p:cond delay="0"/>
                                          </p:stCondLst>
                                        </p:cTn>
                                        <p:tgtEl>
                                          <p:spTgt spid="14"/>
                                        </p:tgtEl>
                                        <p:attrNameLst>
                                          <p:attrName>style.visibility</p:attrName>
                                        </p:attrNameLst>
                                      </p:cBhvr>
                                      <p:to>
                                        <p:strVal val="visible"/>
                                      </p:to>
                                    </p:set>
                                    <p:animEffect transition="in" filter="fade">
                                      <p:cBhvr>
                                        <p:cTn id="89" dur="500"/>
                                        <p:tgtEl>
                                          <p:spTgt spid="14"/>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75"/>
                                        </p:tgtEl>
                                        <p:attrNameLst>
                                          <p:attrName>style.visibility</p:attrName>
                                        </p:attrNameLst>
                                      </p:cBhvr>
                                      <p:to>
                                        <p:strVal val="visible"/>
                                      </p:to>
                                    </p:set>
                                    <p:animEffect transition="in" filter="fade">
                                      <p:cBhvr>
                                        <p:cTn id="92" dur="500"/>
                                        <p:tgtEl>
                                          <p:spTgt spid="175"/>
                                        </p:tgtEl>
                                      </p:cBhvr>
                                    </p:animEffect>
                                  </p:childTnLst>
                                </p:cTn>
                              </p:par>
                              <p:par>
                                <p:cTn id="93" presetID="10" presetClass="entr" presetSubtype="0" fill="hold" nodeType="withEffect">
                                  <p:stCondLst>
                                    <p:cond delay="0"/>
                                  </p:stCondLst>
                                  <p:childTnLst>
                                    <p:set>
                                      <p:cBhvr>
                                        <p:cTn id="94" dur="1" fill="hold">
                                          <p:stCondLst>
                                            <p:cond delay="0"/>
                                          </p:stCondLst>
                                        </p:cTn>
                                        <p:tgtEl>
                                          <p:spTgt spid="12"/>
                                        </p:tgtEl>
                                        <p:attrNameLst>
                                          <p:attrName>style.visibility</p:attrName>
                                        </p:attrNameLst>
                                      </p:cBhvr>
                                      <p:to>
                                        <p:strVal val="visible"/>
                                      </p:to>
                                    </p:set>
                                    <p:animEffect transition="in" filter="fade">
                                      <p:cBhvr>
                                        <p:cTn id="95" dur="500"/>
                                        <p:tgtEl>
                                          <p:spTgt spid="12"/>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13"/>
                                        </p:tgtEl>
                                        <p:attrNameLst>
                                          <p:attrName>style.visibility</p:attrName>
                                        </p:attrNameLst>
                                      </p:cBhvr>
                                      <p:to>
                                        <p:strVal val="visible"/>
                                      </p:to>
                                    </p:set>
                                    <p:animEffect transition="in" filter="fade">
                                      <p:cBhvr>
                                        <p:cTn id="98" dur="500"/>
                                        <p:tgtEl>
                                          <p:spTgt spid="13"/>
                                        </p:tgtEl>
                                      </p:cBhvr>
                                    </p:animEffect>
                                  </p:childTnLst>
                                </p:cTn>
                              </p:par>
                            </p:childTnLst>
                          </p:cTn>
                        </p:par>
                        <p:par>
                          <p:cTn id="99" fill="hold">
                            <p:stCondLst>
                              <p:cond delay="500"/>
                            </p:stCondLst>
                            <p:childTnLst>
                              <p:par>
                                <p:cTn id="100" presetID="10" presetClass="entr" presetSubtype="0" fill="hold" grpId="0" nodeType="afterEffect">
                                  <p:stCondLst>
                                    <p:cond delay="0"/>
                                  </p:stCondLst>
                                  <p:childTnLst>
                                    <p:set>
                                      <p:cBhvr>
                                        <p:cTn id="101" dur="1" fill="hold">
                                          <p:stCondLst>
                                            <p:cond delay="0"/>
                                          </p:stCondLst>
                                        </p:cTn>
                                        <p:tgtEl>
                                          <p:spTgt spid="19"/>
                                        </p:tgtEl>
                                        <p:attrNameLst>
                                          <p:attrName>style.visibility</p:attrName>
                                        </p:attrNameLst>
                                      </p:cBhvr>
                                      <p:to>
                                        <p:strVal val="visible"/>
                                      </p:to>
                                    </p:set>
                                    <p:animEffect transition="in" filter="fade">
                                      <p:cBhvr>
                                        <p:cTn id="102" dur="500"/>
                                        <p:tgtEl>
                                          <p:spTgt spid="19"/>
                                        </p:tgtEl>
                                      </p:cBhvr>
                                    </p:animEffect>
                                  </p:childTnLst>
                                </p:cTn>
                              </p:par>
                              <p:par>
                                <p:cTn id="103" presetID="10" presetClass="entr" presetSubtype="0" fill="hold" grpId="0" nodeType="withEffect">
                                  <p:stCondLst>
                                    <p:cond delay="0"/>
                                  </p:stCondLst>
                                  <p:childTnLst>
                                    <p:set>
                                      <p:cBhvr>
                                        <p:cTn id="104" dur="1" fill="hold">
                                          <p:stCondLst>
                                            <p:cond delay="0"/>
                                          </p:stCondLst>
                                        </p:cTn>
                                        <p:tgtEl>
                                          <p:spTgt spid="176"/>
                                        </p:tgtEl>
                                        <p:attrNameLst>
                                          <p:attrName>style.visibility</p:attrName>
                                        </p:attrNameLst>
                                      </p:cBhvr>
                                      <p:to>
                                        <p:strVal val="visible"/>
                                      </p:to>
                                    </p:set>
                                    <p:animEffect transition="in" filter="fade">
                                      <p:cBhvr>
                                        <p:cTn id="105" dur="500"/>
                                        <p:tgtEl>
                                          <p:spTgt spid="176"/>
                                        </p:tgtEl>
                                      </p:cBhvr>
                                    </p:animEffect>
                                  </p:childTnLst>
                                </p:cTn>
                              </p:par>
                              <p:par>
                                <p:cTn id="106" presetID="10" presetClass="entr" presetSubtype="0" fill="hold" nodeType="withEffect">
                                  <p:stCondLst>
                                    <p:cond delay="0"/>
                                  </p:stCondLst>
                                  <p:childTnLst>
                                    <p:set>
                                      <p:cBhvr>
                                        <p:cTn id="107" dur="1" fill="hold">
                                          <p:stCondLst>
                                            <p:cond delay="0"/>
                                          </p:stCondLst>
                                        </p:cTn>
                                        <p:tgtEl>
                                          <p:spTgt spid="183"/>
                                        </p:tgtEl>
                                        <p:attrNameLst>
                                          <p:attrName>style.visibility</p:attrName>
                                        </p:attrNameLst>
                                      </p:cBhvr>
                                      <p:to>
                                        <p:strVal val="visible"/>
                                      </p:to>
                                    </p:set>
                                    <p:animEffect transition="in" filter="fade">
                                      <p:cBhvr>
                                        <p:cTn id="108" dur="500"/>
                                        <p:tgtEl>
                                          <p:spTgt spid="183"/>
                                        </p:tgtEl>
                                      </p:cBhvr>
                                    </p:animEffect>
                                  </p:childTnLst>
                                </p:cTn>
                              </p:par>
                              <p:par>
                                <p:cTn id="109" presetID="10" presetClass="entr" presetSubtype="0" fill="hold" grpId="0" nodeType="withEffect">
                                  <p:stCondLst>
                                    <p:cond delay="0"/>
                                  </p:stCondLst>
                                  <p:childTnLst>
                                    <p:set>
                                      <p:cBhvr>
                                        <p:cTn id="110" dur="1" fill="hold">
                                          <p:stCondLst>
                                            <p:cond delay="0"/>
                                          </p:stCondLst>
                                        </p:cTn>
                                        <p:tgtEl>
                                          <p:spTgt spid="18"/>
                                        </p:tgtEl>
                                        <p:attrNameLst>
                                          <p:attrName>style.visibility</p:attrName>
                                        </p:attrNameLst>
                                      </p:cBhvr>
                                      <p:to>
                                        <p:strVal val="visible"/>
                                      </p:to>
                                    </p:set>
                                    <p:animEffect transition="in" filter="fade">
                                      <p:cBhvr>
                                        <p:cTn id="111" dur="500"/>
                                        <p:tgtEl>
                                          <p:spTgt spid="18"/>
                                        </p:tgtEl>
                                      </p:cBhvr>
                                    </p:animEffect>
                                  </p:childTnLst>
                                </p:cTn>
                              </p:par>
                            </p:childTnLst>
                          </p:cTn>
                        </p:par>
                        <p:par>
                          <p:cTn id="112" fill="hold">
                            <p:stCondLst>
                              <p:cond delay="1000"/>
                            </p:stCondLst>
                            <p:childTnLst>
                              <p:par>
                                <p:cTn id="113" presetID="10" presetClass="entr" presetSubtype="0" fill="hold" grpId="0" nodeType="afterEffect">
                                  <p:stCondLst>
                                    <p:cond delay="0"/>
                                  </p:stCondLst>
                                  <p:childTnLst>
                                    <p:set>
                                      <p:cBhvr>
                                        <p:cTn id="114" dur="1" fill="hold">
                                          <p:stCondLst>
                                            <p:cond delay="0"/>
                                          </p:stCondLst>
                                        </p:cTn>
                                        <p:tgtEl>
                                          <p:spTgt spid="24"/>
                                        </p:tgtEl>
                                        <p:attrNameLst>
                                          <p:attrName>style.visibility</p:attrName>
                                        </p:attrNameLst>
                                      </p:cBhvr>
                                      <p:to>
                                        <p:strVal val="visible"/>
                                      </p:to>
                                    </p:set>
                                    <p:animEffect transition="in" filter="fade">
                                      <p:cBhvr>
                                        <p:cTn id="115" dur="500"/>
                                        <p:tgtEl>
                                          <p:spTgt spid="24"/>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179"/>
                                        </p:tgtEl>
                                        <p:attrNameLst>
                                          <p:attrName>style.visibility</p:attrName>
                                        </p:attrNameLst>
                                      </p:cBhvr>
                                      <p:to>
                                        <p:strVal val="visible"/>
                                      </p:to>
                                    </p:set>
                                    <p:animEffect transition="in" filter="fade">
                                      <p:cBhvr>
                                        <p:cTn id="118" dur="500"/>
                                        <p:tgtEl>
                                          <p:spTgt spid="179"/>
                                        </p:tgtEl>
                                      </p:cBhvr>
                                    </p:animEffect>
                                  </p:childTnLst>
                                </p:cTn>
                              </p:par>
                              <p:par>
                                <p:cTn id="119" presetID="10" presetClass="entr" presetSubtype="0" fill="hold" nodeType="withEffect">
                                  <p:stCondLst>
                                    <p:cond delay="0"/>
                                  </p:stCondLst>
                                  <p:childTnLst>
                                    <p:set>
                                      <p:cBhvr>
                                        <p:cTn id="120" dur="1" fill="hold">
                                          <p:stCondLst>
                                            <p:cond delay="0"/>
                                          </p:stCondLst>
                                        </p:cTn>
                                        <p:tgtEl>
                                          <p:spTgt spid="184"/>
                                        </p:tgtEl>
                                        <p:attrNameLst>
                                          <p:attrName>style.visibility</p:attrName>
                                        </p:attrNameLst>
                                      </p:cBhvr>
                                      <p:to>
                                        <p:strVal val="visible"/>
                                      </p:to>
                                    </p:set>
                                    <p:animEffect transition="in" filter="fade">
                                      <p:cBhvr>
                                        <p:cTn id="121" dur="500"/>
                                        <p:tgtEl>
                                          <p:spTgt spid="184"/>
                                        </p:tgtEl>
                                      </p:cBhvr>
                                    </p:animEffect>
                                  </p:childTnLst>
                                </p:cTn>
                              </p:par>
                              <p:par>
                                <p:cTn id="122" presetID="10" presetClass="entr" presetSubtype="0" fill="hold" grpId="0" nodeType="withEffect">
                                  <p:stCondLst>
                                    <p:cond delay="0"/>
                                  </p:stCondLst>
                                  <p:childTnLst>
                                    <p:set>
                                      <p:cBhvr>
                                        <p:cTn id="123" dur="1" fill="hold">
                                          <p:stCondLst>
                                            <p:cond delay="0"/>
                                          </p:stCondLst>
                                        </p:cTn>
                                        <p:tgtEl>
                                          <p:spTgt spid="23"/>
                                        </p:tgtEl>
                                        <p:attrNameLst>
                                          <p:attrName>style.visibility</p:attrName>
                                        </p:attrNameLst>
                                      </p:cBhvr>
                                      <p:to>
                                        <p:strVal val="visible"/>
                                      </p:to>
                                    </p:set>
                                    <p:animEffect transition="in" filter="fade">
                                      <p:cBhvr>
                                        <p:cTn id="124" dur="500"/>
                                        <p:tgtEl>
                                          <p:spTgt spid="23"/>
                                        </p:tgtEl>
                                      </p:cBhvr>
                                    </p:animEffect>
                                  </p:childTnLst>
                                </p:cTn>
                              </p:par>
                            </p:childTnLst>
                          </p:cTn>
                        </p:par>
                        <p:par>
                          <p:cTn id="125" fill="hold">
                            <p:stCondLst>
                              <p:cond delay="1500"/>
                            </p:stCondLst>
                            <p:childTnLst>
                              <p:par>
                                <p:cTn id="126" presetID="10" presetClass="entr" presetSubtype="0" fill="hold" grpId="0" nodeType="afterEffect">
                                  <p:stCondLst>
                                    <p:cond delay="0"/>
                                  </p:stCondLst>
                                  <p:childTnLst>
                                    <p:set>
                                      <p:cBhvr>
                                        <p:cTn id="127" dur="1" fill="hold">
                                          <p:stCondLst>
                                            <p:cond delay="0"/>
                                          </p:stCondLst>
                                        </p:cTn>
                                        <p:tgtEl>
                                          <p:spTgt spid="29"/>
                                        </p:tgtEl>
                                        <p:attrNameLst>
                                          <p:attrName>style.visibility</p:attrName>
                                        </p:attrNameLst>
                                      </p:cBhvr>
                                      <p:to>
                                        <p:strVal val="visible"/>
                                      </p:to>
                                    </p:set>
                                    <p:animEffect transition="in" filter="fade">
                                      <p:cBhvr>
                                        <p:cTn id="128" dur="500"/>
                                        <p:tgtEl>
                                          <p:spTgt spid="29"/>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180"/>
                                        </p:tgtEl>
                                        <p:attrNameLst>
                                          <p:attrName>style.visibility</p:attrName>
                                        </p:attrNameLst>
                                      </p:cBhvr>
                                      <p:to>
                                        <p:strVal val="visible"/>
                                      </p:to>
                                    </p:set>
                                    <p:animEffect transition="in" filter="fade">
                                      <p:cBhvr>
                                        <p:cTn id="131" dur="500"/>
                                        <p:tgtEl>
                                          <p:spTgt spid="180"/>
                                        </p:tgtEl>
                                      </p:cBhvr>
                                    </p:animEffect>
                                  </p:childTnLst>
                                </p:cTn>
                              </p:par>
                              <p:par>
                                <p:cTn id="132" presetID="10" presetClass="entr" presetSubtype="0" fill="hold" nodeType="withEffect">
                                  <p:stCondLst>
                                    <p:cond delay="0"/>
                                  </p:stCondLst>
                                  <p:childTnLst>
                                    <p:set>
                                      <p:cBhvr>
                                        <p:cTn id="133" dur="1" fill="hold">
                                          <p:stCondLst>
                                            <p:cond delay="0"/>
                                          </p:stCondLst>
                                        </p:cTn>
                                        <p:tgtEl>
                                          <p:spTgt spid="185"/>
                                        </p:tgtEl>
                                        <p:attrNameLst>
                                          <p:attrName>style.visibility</p:attrName>
                                        </p:attrNameLst>
                                      </p:cBhvr>
                                      <p:to>
                                        <p:strVal val="visible"/>
                                      </p:to>
                                    </p:set>
                                    <p:animEffect transition="in" filter="fade">
                                      <p:cBhvr>
                                        <p:cTn id="134" dur="500"/>
                                        <p:tgtEl>
                                          <p:spTgt spid="185"/>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28"/>
                                        </p:tgtEl>
                                        <p:attrNameLst>
                                          <p:attrName>style.visibility</p:attrName>
                                        </p:attrNameLst>
                                      </p:cBhvr>
                                      <p:to>
                                        <p:strVal val="visible"/>
                                      </p:to>
                                    </p:set>
                                    <p:animEffect transition="in" filter="fade">
                                      <p:cBhvr>
                                        <p:cTn id="137" dur="500"/>
                                        <p:tgtEl>
                                          <p:spTgt spid="28"/>
                                        </p:tgtEl>
                                      </p:cBhvr>
                                    </p:animEffect>
                                  </p:childTnLst>
                                </p:cTn>
                              </p:par>
                            </p:childTnLst>
                          </p:cTn>
                        </p:par>
                        <p:par>
                          <p:cTn id="138" fill="hold">
                            <p:stCondLst>
                              <p:cond delay="2000"/>
                            </p:stCondLst>
                            <p:childTnLst>
                              <p:par>
                                <p:cTn id="139" presetID="10" presetClass="entr" presetSubtype="0" fill="hold" grpId="0" nodeType="afterEffect">
                                  <p:stCondLst>
                                    <p:cond delay="0"/>
                                  </p:stCondLst>
                                  <p:childTnLst>
                                    <p:set>
                                      <p:cBhvr>
                                        <p:cTn id="140" dur="1" fill="hold">
                                          <p:stCondLst>
                                            <p:cond delay="0"/>
                                          </p:stCondLst>
                                        </p:cTn>
                                        <p:tgtEl>
                                          <p:spTgt spid="39"/>
                                        </p:tgtEl>
                                        <p:attrNameLst>
                                          <p:attrName>style.visibility</p:attrName>
                                        </p:attrNameLst>
                                      </p:cBhvr>
                                      <p:to>
                                        <p:strVal val="visible"/>
                                      </p:to>
                                    </p:set>
                                    <p:animEffect transition="in" filter="fade">
                                      <p:cBhvr>
                                        <p:cTn id="141" dur="500"/>
                                        <p:tgtEl>
                                          <p:spTgt spid="39"/>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181"/>
                                        </p:tgtEl>
                                        <p:attrNameLst>
                                          <p:attrName>style.visibility</p:attrName>
                                        </p:attrNameLst>
                                      </p:cBhvr>
                                      <p:to>
                                        <p:strVal val="visible"/>
                                      </p:to>
                                    </p:set>
                                    <p:animEffect transition="in" filter="fade">
                                      <p:cBhvr>
                                        <p:cTn id="144" dur="500"/>
                                        <p:tgtEl>
                                          <p:spTgt spid="181"/>
                                        </p:tgtEl>
                                      </p:cBhvr>
                                    </p:animEffect>
                                  </p:childTnLst>
                                </p:cTn>
                              </p:par>
                              <p:par>
                                <p:cTn id="145" presetID="10" presetClass="entr" presetSubtype="0" fill="hold" nodeType="withEffect">
                                  <p:stCondLst>
                                    <p:cond delay="0"/>
                                  </p:stCondLst>
                                  <p:childTnLst>
                                    <p:set>
                                      <p:cBhvr>
                                        <p:cTn id="146" dur="1" fill="hold">
                                          <p:stCondLst>
                                            <p:cond delay="0"/>
                                          </p:stCondLst>
                                        </p:cTn>
                                        <p:tgtEl>
                                          <p:spTgt spid="187"/>
                                        </p:tgtEl>
                                        <p:attrNameLst>
                                          <p:attrName>style.visibility</p:attrName>
                                        </p:attrNameLst>
                                      </p:cBhvr>
                                      <p:to>
                                        <p:strVal val="visible"/>
                                      </p:to>
                                    </p:set>
                                    <p:animEffect transition="in" filter="fade">
                                      <p:cBhvr>
                                        <p:cTn id="147" dur="500"/>
                                        <p:tgtEl>
                                          <p:spTgt spid="187"/>
                                        </p:tgtEl>
                                      </p:cBhvr>
                                    </p:animEffect>
                                  </p:childTnLst>
                                </p:cTn>
                              </p:par>
                              <p:par>
                                <p:cTn id="148" presetID="10" presetClass="entr" presetSubtype="0" fill="hold" grpId="0" nodeType="withEffect">
                                  <p:stCondLst>
                                    <p:cond delay="0"/>
                                  </p:stCondLst>
                                  <p:childTnLst>
                                    <p:set>
                                      <p:cBhvr>
                                        <p:cTn id="149" dur="1" fill="hold">
                                          <p:stCondLst>
                                            <p:cond delay="0"/>
                                          </p:stCondLst>
                                        </p:cTn>
                                        <p:tgtEl>
                                          <p:spTgt spid="38"/>
                                        </p:tgtEl>
                                        <p:attrNameLst>
                                          <p:attrName>style.visibility</p:attrName>
                                        </p:attrNameLst>
                                      </p:cBhvr>
                                      <p:to>
                                        <p:strVal val="visible"/>
                                      </p:to>
                                    </p:set>
                                    <p:animEffect transition="in" filter="fade">
                                      <p:cBhvr>
                                        <p:cTn id="150" dur="500"/>
                                        <p:tgtEl>
                                          <p:spTgt spid="38"/>
                                        </p:tgtEl>
                                      </p:cBhvr>
                                    </p:animEffect>
                                  </p:childTnLst>
                                </p:cTn>
                              </p:par>
                            </p:childTnLst>
                          </p:cTn>
                        </p:par>
                        <p:par>
                          <p:cTn id="151" fill="hold">
                            <p:stCondLst>
                              <p:cond delay="2500"/>
                            </p:stCondLst>
                            <p:childTnLst>
                              <p:par>
                                <p:cTn id="152" presetID="10" presetClass="entr" presetSubtype="0" fill="hold" grpId="0" nodeType="afterEffect">
                                  <p:stCondLst>
                                    <p:cond delay="0"/>
                                  </p:stCondLst>
                                  <p:childTnLst>
                                    <p:set>
                                      <p:cBhvr>
                                        <p:cTn id="153" dur="1" fill="hold">
                                          <p:stCondLst>
                                            <p:cond delay="0"/>
                                          </p:stCondLst>
                                        </p:cTn>
                                        <p:tgtEl>
                                          <p:spTgt spid="47"/>
                                        </p:tgtEl>
                                        <p:attrNameLst>
                                          <p:attrName>style.visibility</p:attrName>
                                        </p:attrNameLst>
                                      </p:cBhvr>
                                      <p:to>
                                        <p:strVal val="visible"/>
                                      </p:to>
                                    </p:set>
                                    <p:animEffect transition="in" filter="fade">
                                      <p:cBhvr>
                                        <p:cTn id="154" dur="500"/>
                                        <p:tgtEl>
                                          <p:spTgt spid="47"/>
                                        </p:tgtEl>
                                      </p:cBhvr>
                                    </p:animEffect>
                                  </p:childTnLst>
                                </p:cTn>
                              </p:par>
                              <p:par>
                                <p:cTn id="155" presetID="10" presetClass="entr" presetSubtype="0" fill="hold" grpId="0" nodeType="withEffect">
                                  <p:stCondLst>
                                    <p:cond delay="0"/>
                                  </p:stCondLst>
                                  <p:childTnLst>
                                    <p:set>
                                      <p:cBhvr>
                                        <p:cTn id="156" dur="1" fill="hold">
                                          <p:stCondLst>
                                            <p:cond delay="0"/>
                                          </p:stCondLst>
                                        </p:cTn>
                                        <p:tgtEl>
                                          <p:spTgt spid="194"/>
                                        </p:tgtEl>
                                        <p:attrNameLst>
                                          <p:attrName>style.visibility</p:attrName>
                                        </p:attrNameLst>
                                      </p:cBhvr>
                                      <p:to>
                                        <p:strVal val="visible"/>
                                      </p:to>
                                    </p:set>
                                    <p:animEffect transition="in" filter="fade">
                                      <p:cBhvr>
                                        <p:cTn id="157" dur="500"/>
                                        <p:tgtEl>
                                          <p:spTgt spid="194"/>
                                        </p:tgtEl>
                                      </p:cBhvr>
                                    </p:animEffect>
                                  </p:childTnLst>
                                </p:cTn>
                              </p:par>
                              <p:par>
                                <p:cTn id="158" presetID="10" presetClass="entr" presetSubtype="0" fill="hold" nodeType="withEffect">
                                  <p:stCondLst>
                                    <p:cond delay="0"/>
                                  </p:stCondLst>
                                  <p:childTnLst>
                                    <p:set>
                                      <p:cBhvr>
                                        <p:cTn id="159" dur="1" fill="hold">
                                          <p:stCondLst>
                                            <p:cond delay="0"/>
                                          </p:stCondLst>
                                        </p:cTn>
                                        <p:tgtEl>
                                          <p:spTgt spid="188"/>
                                        </p:tgtEl>
                                        <p:attrNameLst>
                                          <p:attrName>style.visibility</p:attrName>
                                        </p:attrNameLst>
                                      </p:cBhvr>
                                      <p:to>
                                        <p:strVal val="visible"/>
                                      </p:to>
                                    </p:set>
                                    <p:animEffect transition="in" filter="fade">
                                      <p:cBhvr>
                                        <p:cTn id="160" dur="500"/>
                                        <p:tgtEl>
                                          <p:spTgt spid="188"/>
                                        </p:tgtEl>
                                      </p:cBhvr>
                                    </p:animEffect>
                                  </p:childTnLst>
                                </p:cTn>
                              </p:par>
                              <p:par>
                                <p:cTn id="161" presetID="10" presetClass="entr" presetSubtype="0" fill="hold" grpId="0" nodeType="withEffect">
                                  <p:stCondLst>
                                    <p:cond delay="0"/>
                                  </p:stCondLst>
                                  <p:childTnLst>
                                    <p:set>
                                      <p:cBhvr>
                                        <p:cTn id="162" dur="1" fill="hold">
                                          <p:stCondLst>
                                            <p:cond delay="0"/>
                                          </p:stCondLst>
                                        </p:cTn>
                                        <p:tgtEl>
                                          <p:spTgt spid="46"/>
                                        </p:tgtEl>
                                        <p:attrNameLst>
                                          <p:attrName>style.visibility</p:attrName>
                                        </p:attrNameLst>
                                      </p:cBhvr>
                                      <p:to>
                                        <p:strVal val="visible"/>
                                      </p:to>
                                    </p:set>
                                    <p:animEffect transition="in" filter="fade">
                                      <p:cBhvr>
                                        <p:cTn id="163" dur="500"/>
                                        <p:tgtEl>
                                          <p:spTgt spid="46"/>
                                        </p:tgtEl>
                                      </p:cBhvr>
                                    </p:animEffect>
                                  </p:childTnLst>
                                </p:cTn>
                              </p:par>
                            </p:childTnLst>
                          </p:cTn>
                        </p:par>
                        <p:par>
                          <p:cTn id="164" fill="hold">
                            <p:stCondLst>
                              <p:cond delay="3000"/>
                            </p:stCondLst>
                            <p:childTnLst>
                              <p:par>
                                <p:cTn id="165" presetID="10" presetClass="entr" presetSubtype="0" fill="hold" grpId="0" nodeType="afterEffect">
                                  <p:stCondLst>
                                    <p:cond delay="0"/>
                                  </p:stCondLst>
                                  <p:childTnLst>
                                    <p:set>
                                      <p:cBhvr>
                                        <p:cTn id="166" dur="1" fill="hold">
                                          <p:stCondLst>
                                            <p:cond delay="0"/>
                                          </p:stCondLst>
                                        </p:cTn>
                                        <p:tgtEl>
                                          <p:spTgt spid="52"/>
                                        </p:tgtEl>
                                        <p:attrNameLst>
                                          <p:attrName>style.visibility</p:attrName>
                                        </p:attrNameLst>
                                      </p:cBhvr>
                                      <p:to>
                                        <p:strVal val="visible"/>
                                      </p:to>
                                    </p:set>
                                    <p:animEffect transition="in" filter="fade">
                                      <p:cBhvr>
                                        <p:cTn id="167" dur="500"/>
                                        <p:tgtEl>
                                          <p:spTgt spid="52"/>
                                        </p:tgtEl>
                                      </p:cBhvr>
                                    </p:animEffect>
                                  </p:childTnLst>
                                </p:cTn>
                              </p:par>
                              <p:par>
                                <p:cTn id="168" presetID="10" presetClass="entr" presetSubtype="0" fill="hold" grpId="0" nodeType="withEffect">
                                  <p:stCondLst>
                                    <p:cond delay="0"/>
                                  </p:stCondLst>
                                  <p:childTnLst>
                                    <p:set>
                                      <p:cBhvr>
                                        <p:cTn id="169" dur="1" fill="hold">
                                          <p:stCondLst>
                                            <p:cond delay="0"/>
                                          </p:stCondLst>
                                        </p:cTn>
                                        <p:tgtEl>
                                          <p:spTgt spid="195"/>
                                        </p:tgtEl>
                                        <p:attrNameLst>
                                          <p:attrName>style.visibility</p:attrName>
                                        </p:attrNameLst>
                                      </p:cBhvr>
                                      <p:to>
                                        <p:strVal val="visible"/>
                                      </p:to>
                                    </p:set>
                                    <p:animEffect transition="in" filter="fade">
                                      <p:cBhvr>
                                        <p:cTn id="170" dur="500"/>
                                        <p:tgtEl>
                                          <p:spTgt spid="195"/>
                                        </p:tgtEl>
                                      </p:cBhvr>
                                    </p:animEffect>
                                  </p:childTnLst>
                                </p:cTn>
                              </p:par>
                              <p:par>
                                <p:cTn id="171" presetID="10" presetClass="entr" presetSubtype="0" fill="hold" nodeType="withEffect">
                                  <p:stCondLst>
                                    <p:cond delay="0"/>
                                  </p:stCondLst>
                                  <p:childTnLst>
                                    <p:set>
                                      <p:cBhvr>
                                        <p:cTn id="172" dur="1" fill="hold">
                                          <p:stCondLst>
                                            <p:cond delay="0"/>
                                          </p:stCondLst>
                                        </p:cTn>
                                        <p:tgtEl>
                                          <p:spTgt spid="189"/>
                                        </p:tgtEl>
                                        <p:attrNameLst>
                                          <p:attrName>style.visibility</p:attrName>
                                        </p:attrNameLst>
                                      </p:cBhvr>
                                      <p:to>
                                        <p:strVal val="visible"/>
                                      </p:to>
                                    </p:set>
                                    <p:animEffect transition="in" filter="fade">
                                      <p:cBhvr>
                                        <p:cTn id="173" dur="500"/>
                                        <p:tgtEl>
                                          <p:spTgt spid="189"/>
                                        </p:tgtEl>
                                      </p:cBhvr>
                                    </p:animEffect>
                                  </p:childTnLst>
                                </p:cTn>
                              </p:par>
                              <p:par>
                                <p:cTn id="174" presetID="10" presetClass="entr" presetSubtype="0" fill="hold" grpId="0" nodeType="withEffect">
                                  <p:stCondLst>
                                    <p:cond delay="0"/>
                                  </p:stCondLst>
                                  <p:childTnLst>
                                    <p:set>
                                      <p:cBhvr>
                                        <p:cTn id="175" dur="1" fill="hold">
                                          <p:stCondLst>
                                            <p:cond delay="0"/>
                                          </p:stCondLst>
                                        </p:cTn>
                                        <p:tgtEl>
                                          <p:spTgt spid="51"/>
                                        </p:tgtEl>
                                        <p:attrNameLst>
                                          <p:attrName>style.visibility</p:attrName>
                                        </p:attrNameLst>
                                      </p:cBhvr>
                                      <p:to>
                                        <p:strVal val="visible"/>
                                      </p:to>
                                    </p:set>
                                    <p:animEffect transition="in" filter="fade">
                                      <p:cBhvr>
                                        <p:cTn id="176" dur="500"/>
                                        <p:tgtEl>
                                          <p:spTgt spid="51"/>
                                        </p:tgtEl>
                                      </p:cBhvr>
                                    </p:animEffect>
                                  </p:childTnLst>
                                </p:cTn>
                              </p:par>
                            </p:childTnLst>
                          </p:cTn>
                        </p:par>
                        <p:par>
                          <p:cTn id="177" fill="hold">
                            <p:stCondLst>
                              <p:cond delay="3500"/>
                            </p:stCondLst>
                            <p:childTnLst>
                              <p:par>
                                <p:cTn id="178" presetID="10" presetClass="entr" presetSubtype="0" fill="hold" grpId="0" nodeType="afterEffect">
                                  <p:stCondLst>
                                    <p:cond delay="0"/>
                                  </p:stCondLst>
                                  <p:childTnLst>
                                    <p:set>
                                      <p:cBhvr>
                                        <p:cTn id="179" dur="1" fill="hold">
                                          <p:stCondLst>
                                            <p:cond delay="0"/>
                                          </p:stCondLst>
                                        </p:cTn>
                                        <p:tgtEl>
                                          <p:spTgt spid="57"/>
                                        </p:tgtEl>
                                        <p:attrNameLst>
                                          <p:attrName>style.visibility</p:attrName>
                                        </p:attrNameLst>
                                      </p:cBhvr>
                                      <p:to>
                                        <p:strVal val="visible"/>
                                      </p:to>
                                    </p:set>
                                    <p:animEffect transition="in" filter="fade">
                                      <p:cBhvr>
                                        <p:cTn id="180" dur="500"/>
                                        <p:tgtEl>
                                          <p:spTgt spid="57"/>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196"/>
                                        </p:tgtEl>
                                        <p:attrNameLst>
                                          <p:attrName>style.visibility</p:attrName>
                                        </p:attrNameLst>
                                      </p:cBhvr>
                                      <p:to>
                                        <p:strVal val="visible"/>
                                      </p:to>
                                    </p:set>
                                    <p:animEffect transition="in" filter="fade">
                                      <p:cBhvr>
                                        <p:cTn id="183" dur="500"/>
                                        <p:tgtEl>
                                          <p:spTgt spid="196"/>
                                        </p:tgtEl>
                                      </p:cBhvr>
                                    </p:animEffect>
                                  </p:childTnLst>
                                </p:cTn>
                              </p:par>
                              <p:par>
                                <p:cTn id="184" presetID="10" presetClass="entr" presetSubtype="0" fill="hold" nodeType="withEffect">
                                  <p:stCondLst>
                                    <p:cond delay="0"/>
                                  </p:stCondLst>
                                  <p:childTnLst>
                                    <p:set>
                                      <p:cBhvr>
                                        <p:cTn id="185" dur="1" fill="hold">
                                          <p:stCondLst>
                                            <p:cond delay="0"/>
                                          </p:stCondLst>
                                        </p:cTn>
                                        <p:tgtEl>
                                          <p:spTgt spid="190"/>
                                        </p:tgtEl>
                                        <p:attrNameLst>
                                          <p:attrName>style.visibility</p:attrName>
                                        </p:attrNameLst>
                                      </p:cBhvr>
                                      <p:to>
                                        <p:strVal val="visible"/>
                                      </p:to>
                                    </p:set>
                                    <p:animEffect transition="in" filter="fade">
                                      <p:cBhvr>
                                        <p:cTn id="186" dur="500"/>
                                        <p:tgtEl>
                                          <p:spTgt spid="190"/>
                                        </p:tgtEl>
                                      </p:cBhvr>
                                    </p:animEffect>
                                  </p:childTnLst>
                                </p:cTn>
                              </p:par>
                              <p:par>
                                <p:cTn id="187" presetID="10" presetClass="entr" presetSubtype="0" fill="hold" grpId="0" nodeType="withEffect">
                                  <p:stCondLst>
                                    <p:cond delay="0"/>
                                  </p:stCondLst>
                                  <p:childTnLst>
                                    <p:set>
                                      <p:cBhvr>
                                        <p:cTn id="188" dur="1" fill="hold">
                                          <p:stCondLst>
                                            <p:cond delay="0"/>
                                          </p:stCondLst>
                                        </p:cTn>
                                        <p:tgtEl>
                                          <p:spTgt spid="56"/>
                                        </p:tgtEl>
                                        <p:attrNameLst>
                                          <p:attrName>style.visibility</p:attrName>
                                        </p:attrNameLst>
                                      </p:cBhvr>
                                      <p:to>
                                        <p:strVal val="visible"/>
                                      </p:to>
                                    </p:set>
                                    <p:animEffect transition="in" filter="fade">
                                      <p:cBhvr>
                                        <p:cTn id="189" dur="500"/>
                                        <p:tgtEl>
                                          <p:spTgt spid="56"/>
                                        </p:tgtEl>
                                      </p:cBhvr>
                                    </p:animEffect>
                                  </p:childTnLst>
                                </p:cTn>
                              </p:par>
                            </p:childTnLst>
                          </p:cTn>
                        </p:par>
                        <p:par>
                          <p:cTn id="190" fill="hold">
                            <p:stCondLst>
                              <p:cond delay="4000"/>
                            </p:stCondLst>
                            <p:childTnLst>
                              <p:par>
                                <p:cTn id="191" presetID="10" presetClass="entr" presetSubtype="0" fill="hold" grpId="0" nodeType="afterEffect">
                                  <p:stCondLst>
                                    <p:cond delay="0"/>
                                  </p:stCondLst>
                                  <p:childTnLst>
                                    <p:set>
                                      <p:cBhvr>
                                        <p:cTn id="192" dur="1" fill="hold">
                                          <p:stCondLst>
                                            <p:cond delay="0"/>
                                          </p:stCondLst>
                                        </p:cTn>
                                        <p:tgtEl>
                                          <p:spTgt spid="62"/>
                                        </p:tgtEl>
                                        <p:attrNameLst>
                                          <p:attrName>style.visibility</p:attrName>
                                        </p:attrNameLst>
                                      </p:cBhvr>
                                      <p:to>
                                        <p:strVal val="visible"/>
                                      </p:to>
                                    </p:set>
                                    <p:animEffect transition="in" filter="fade">
                                      <p:cBhvr>
                                        <p:cTn id="193" dur="500"/>
                                        <p:tgtEl>
                                          <p:spTgt spid="62"/>
                                        </p:tgtEl>
                                      </p:cBhvr>
                                    </p:animEffect>
                                  </p:childTnLst>
                                </p:cTn>
                              </p:par>
                              <p:par>
                                <p:cTn id="194" presetID="10" presetClass="entr" presetSubtype="0" fill="hold" grpId="0" nodeType="withEffect">
                                  <p:stCondLst>
                                    <p:cond delay="0"/>
                                  </p:stCondLst>
                                  <p:childTnLst>
                                    <p:set>
                                      <p:cBhvr>
                                        <p:cTn id="195" dur="1" fill="hold">
                                          <p:stCondLst>
                                            <p:cond delay="0"/>
                                          </p:stCondLst>
                                        </p:cTn>
                                        <p:tgtEl>
                                          <p:spTgt spid="197"/>
                                        </p:tgtEl>
                                        <p:attrNameLst>
                                          <p:attrName>style.visibility</p:attrName>
                                        </p:attrNameLst>
                                      </p:cBhvr>
                                      <p:to>
                                        <p:strVal val="visible"/>
                                      </p:to>
                                    </p:set>
                                    <p:animEffect transition="in" filter="fade">
                                      <p:cBhvr>
                                        <p:cTn id="196" dur="500"/>
                                        <p:tgtEl>
                                          <p:spTgt spid="197"/>
                                        </p:tgtEl>
                                      </p:cBhvr>
                                    </p:animEffect>
                                  </p:childTnLst>
                                </p:cTn>
                              </p:par>
                              <p:par>
                                <p:cTn id="197" presetID="10" presetClass="entr" presetSubtype="0" fill="hold" nodeType="withEffect">
                                  <p:stCondLst>
                                    <p:cond delay="0"/>
                                  </p:stCondLst>
                                  <p:childTnLst>
                                    <p:set>
                                      <p:cBhvr>
                                        <p:cTn id="198" dur="1" fill="hold">
                                          <p:stCondLst>
                                            <p:cond delay="0"/>
                                          </p:stCondLst>
                                        </p:cTn>
                                        <p:tgtEl>
                                          <p:spTgt spid="191"/>
                                        </p:tgtEl>
                                        <p:attrNameLst>
                                          <p:attrName>style.visibility</p:attrName>
                                        </p:attrNameLst>
                                      </p:cBhvr>
                                      <p:to>
                                        <p:strVal val="visible"/>
                                      </p:to>
                                    </p:set>
                                    <p:animEffect transition="in" filter="fade">
                                      <p:cBhvr>
                                        <p:cTn id="199" dur="500"/>
                                        <p:tgtEl>
                                          <p:spTgt spid="191"/>
                                        </p:tgtEl>
                                      </p:cBhvr>
                                    </p:animEffect>
                                  </p:childTnLst>
                                </p:cTn>
                              </p:par>
                              <p:par>
                                <p:cTn id="200" presetID="10" presetClass="entr" presetSubtype="0" fill="hold" grpId="0" nodeType="withEffect">
                                  <p:stCondLst>
                                    <p:cond delay="0"/>
                                  </p:stCondLst>
                                  <p:childTnLst>
                                    <p:set>
                                      <p:cBhvr>
                                        <p:cTn id="201" dur="1" fill="hold">
                                          <p:stCondLst>
                                            <p:cond delay="0"/>
                                          </p:stCondLst>
                                        </p:cTn>
                                        <p:tgtEl>
                                          <p:spTgt spid="61"/>
                                        </p:tgtEl>
                                        <p:attrNameLst>
                                          <p:attrName>style.visibility</p:attrName>
                                        </p:attrNameLst>
                                      </p:cBhvr>
                                      <p:to>
                                        <p:strVal val="visible"/>
                                      </p:to>
                                    </p:set>
                                    <p:animEffect transition="in" filter="fade">
                                      <p:cBhvr>
                                        <p:cTn id="202" dur="500"/>
                                        <p:tgtEl>
                                          <p:spTgt spid="61"/>
                                        </p:tgtEl>
                                      </p:cBhvr>
                                    </p:animEffect>
                                  </p:childTnLst>
                                </p:cTn>
                              </p:par>
                            </p:childTnLst>
                          </p:cTn>
                        </p:par>
                        <p:par>
                          <p:cTn id="203" fill="hold">
                            <p:stCondLst>
                              <p:cond delay="4500"/>
                            </p:stCondLst>
                            <p:childTnLst>
                              <p:par>
                                <p:cTn id="204" presetID="10" presetClass="entr" presetSubtype="0" fill="hold" grpId="0" nodeType="afterEffect">
                                  <p:stCondLst>
                                    <p:cond delay="0"/>
                                  </p:stCondLst>
                                  <p:childTnLst>
                                    <p:set>
                                      <p:cBhvr>
                                        <p:cTn id="205" dur="1" fill="hold">
                                          <p:stCondLst>
                                            <p:cond delay="0"/>
                                          </p:stCondLst>
                                        </p:cTn>
                                        <p:tgtEl>
                                          <p:spTgt spid="72"/>
                                        </p:tgtEl>
                                        <p:attrNameLst>
                                          <p:attrName>style.visibility</p:attrName>
                                        </p:attrNameLst>
                                      </p:cBhvr>
                                      <p:to>
                                        <p:strVal val="visible"/>
                                      </p:to>
                                    </p:set>
                                    <p:animEffect transition="in" filter="fade">
                                      <p:cBhvr>
                                        <p:cTn id="206" dur="500"/>
                                        <p:tgtEl>
                                          <p:spTgt spid="72"/>
                                        </p:tgtEl>
                                      </p:cBhvr>
                                    </p:animEffect>
                                  </p:childTnLst>
                                </p:cTn>
                              </p:par>
                              <p:par>
                                <p:cTn id="207" presetID="10" presetClass="entr" presetSubtype="0" fill="hold" grpId="0" nodeType="withEffect">
                                  <p:stCondLst>
                                    <p:cond delay="0"/>
                                  </p:stCondLst>
                                  <p:childTnLst>
                                    <p:set>
                                      <p:cBhvr>
                                        <p:cTn id="208" dur="1" fill="hold">
                                          <p:stCondLst>
                                            <p:cond delay="0"/>
                                          </p:stCondLst>
                                        </p:cTn>
                                        <p:tgtEl>
                                          <p:spTgt spid="199"/>
                                        </p:tgtEl>
                                        <p:attrNameLst>
                                          <p:attrName>style.visibility</p:attrName>
                                        </p:attrNameLst>
                                      </p:cBhvr>
                                      <p:to>
                                        <p:strVal val="visible"/>
                                      </p:to>
                                    </p:set>
                                    <p:animEffect transition="in" filter="fade">
                                      <p:cBhvr>
                                        <p:cTn id="209" dur="500"/>
                                        <p:tgtEl>
                                          <p:spTgt spid="199"/>
                                        </p:tgtEl>
                                      </p:cBhvr>
                                    </p:animEffect>
                                  </p:childTnLst>
                                </p:cTn>
                              </p:par>
                              <p:par>
                                <p:cTn id="210" presetID="10" presetClass="entr" presetSubtype="0" fill="hold" nodeType="withEffect">
                                  <p:stCondLst>
                                    <p:cond delay="0"/>
                                  </p:stCondLst>
                                  <p:childTnLst>
                                    <p:set>
                                      <p:cBhvr>
                                        <p:cTn id="211" dur="1" fill="hold">
                                          <p:stCondLst>
                                            <p:cond delay="0"/>
                                          </p:stCondLst>
                                        </p:cTn>
                                        <p:tgtEl>
                                          <p:spTgt spid="193"/>
                                        </p:tgtEl>
                                        <p:attrNameLst>
                                          <p:attrName>style.visibility</p:attrName>
                                        </p:attrNameLst>
                                      </p:cBhvr>
                                      <p:to>
                                        <p:strVal val="visible"/>
                                      </p:to>
                                    </p:set>
                                    <p:animEffect transition="in" filter="fade">
                                      <p:cBhvr>
                                        <p:cTn id="212" dur="500"/>
                                        <p:tgtEl>
                                          <p:spTgt spid="193"/>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71"/>
                                        </p:tgtEl>
                                        <p:attrNameLst>
                                          <p:attrName>style.visibility</p:attrName>
                                        </p:attrNameLst>
                                      </p:cBhvr>
                                      <p:to>
                                        <p:strVal val="visible"/>
                                      </p:to>
                                    </p:set>
                                    <p:animEffect transition="in" filter="fade">
                                      <p:cBhvr>
                                        <p:cTn id="215"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p:bldP spid="76" grpId="0"/>
      <p:bldP spid="79" grpId="0" build="p"/>
      <p:bldP spid="80" grpId="0" build="p"/>
      <p:bldP spid="23" grpId="0"/>
      <p:bldP spid="24" grpId="0"/>
      <p:bldP spid="28" grpId="0"/>
      <p:bldP spid="29" grpId="0"/>
      <p:bldP spid="33" grpId="0"/>
      <p:bldP spid="34" grpId="0"/>
      <p:bldP spid="38" grpId="0"/>
      <p:bldP spid="39" grpId="0"/>
      <p:bldP spid="56" grpId="0"/>
      <p:bldP spid="57" grpId="0"/>
      <p:bldP spid="61" grpId="0"/>
      <p:bldP spid="62" grpId="0"/>
      <p:bldP spid="66" grpId="0"/>
      <p:bldP spid="67" grpId="0"/>
      <p:bldP spid="71" grpId="0"/>
      <p:bldP spid="72" grpId="0"/>
      <p:bldP spid="196" grpId="0" animBg="1"/>
      <p:bldP spid="197" grpId="0" animBg="1"/>
      <p:bldP spid="198" grpId="0" animBg="1"/>
      <p:bldP spid="199" grpId="0" animBg="1"/>
      <p:bldP spid="179" grpId="0" animBg="1"/>
      <p:bldP spid="180" grpId="0" animBg="1"/>
      <p:bldP spid="182" grpId="0" animBg="1"/>
      <p:bldP spid="181" grpId="0" animBg="1"/>
      <p:bldP spid="8" grpId="0"/>
      <p:bldP spid="9" grpId="0"/>
      <p:bldP spid="41" grpId="0"/>
      <p:bldP spid="42" grpId="0"/>
      <p:bldP spid="73" grpId="0"/>
      <p:bldP spid="74" grpId="0"/>
      <p:bldP spid="77" grpId="0"/>
      <p:bldP spid="13" grpId="0"/>
      <p:bldP spid="14" grpId="0"/>
      <p:bldP spid="18" grpId="0"/>
      <p:bldP spid="19" grpId="0"/>
      <p:bldP spid="46" grpId="0"/>
      <p:bldP spid="47" grpId="0"/>
      <p:bldP spid="51" grpId="0"/>
      <p:bldP spid="52" grpId="0"/>
      <p:bldP spid="194" grpId="0" animBg="1"/>
      <p:bldP spid="195" grpId="0" animBg="1"/>
      <p:bldP spid="175" grpId="0" animBg="1"/>
      <p:bldP spid="176" grpId="0" animBg="1"/>
      <p:bldP spid="8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Billede 6">
            <a:extLst>
              <a:ext uri="{FF2B5EF4-FFF2-40B4-BE49-F238E27FC236}">
                <a16:creationId xmlns:a16="http://schemas.microsoft.com/office/drawing/2014/main" id="{CB80BBBC-94F5-EE1F-11BB-971E0282402F}"/>
              </a:ext>
            </a:extLst>
          </p:cNvPr>
          <p:cNvPicPr>
            <a:picLocks noChangeAspect="1"/>
          </p:cNvPicPr>
          <p:nvPr/>
        </p:nvPicPr>
        <p:blipFill>
          <a:blip r:embed="rId3">
            <a:alphaModFix amt="11000"/>
          </a:blip>
          <a:stretch>
            <a:fillRect/>
          </a:stretch>
        </p:blipFill>
        <p:spPr>
          <a:xfrm>
            <a:off x="8143815" y="0"/>
            <a:ext cx="6086339" cy="6858000"/>
          </a:xfrm>
          <a:prstGeom prst="rect">
            <a:avLst/>
          </a:prstGeom>
        </p:spPr>
      </p:pic>
      <p:pic>
        <p:nvPicPr>
          <p:cNvPr id="32" name="Picture 31">
            <a:extLst>
              <a:ext uri="{FF2B5EF4-FFF2-40B4-BE49-F238E27FC236}">
                <a16:creationId xmlns:a16="http://schemas.microsoft.com/office/drawing/2014/main" id="{5C57C9A0-8B08-F4C5-864E-7B2DB62581B6}"/>
              </a:ext>
              <a:ext uri="{C183D7F6-B498-43B3-948B-1728B52AA6E4}">
                <adec:decorative xmlns:adec="http://schemas.microsoft.com/office/drawing/2017/decorative" val="1"/>
              </a:ext>
            </a:extLst>
          </p:cNvPr>
          <p:cNvPicPr>
            <a:picLocks noChangeAspect="1"/>
          </p:cNvPicPr>
          <p:nvPr/>
        </p:nvPicPr>
        <p:blipFill rotWithShape="1">
          <a:blip r:embed="rId4"/>
          <a:srcRect l="27315" t="15711" r="26077" b="26141"/>
          <a:stretch/>
        </p:blipFill>
        <p:spPr>
          <a:xfrm>
            <a:off x="4511484" y="2067387"/>
            <a:ext cx="6540564" cy="4452700"/>
          </a:xfrm>
          <a:custGeom>
            <a:avLst/>
            <a:gdLst>
              <a:gd name="connsiteX0" fmla="*/ 0 w 7267293"/>
              <a:gd name="connsiteY0" fmla="*/ 0 h 4947444"/>
              <a:gd name="connsiteX1" fmla="*/ 7267293 w 7267293"/>
              <a:gd name="connsiteY1" fmla="*/ 0 h 4947444"/>
              <a:gd name="connsiteX2" fmla="*/ 7267293 w 7267293"/>
              <a:gd name="connsiteY2" fmla="*/ 4947444 h 4947444"/>
              <a:gd name="connsiteX3" fmla="*/ 0 w 7267293"/>
              <a:gd name="connsiteY3" fmla="*/ 4947444 h 4947444"/>
            </a:gdLst>
            <a:ahLst/>
            <a:cxnLst>
              <a:cxn ang="0">
                <a:pos x="connsiteX0" y="connsiteY0"/>
              </a:cxn>
              <a:cxn ang="0">
                <a:pos x="connsiteX1" y="connsiteY1"/>
              </a:cxn>
              <a:cxn ang="0">
                <a:pos x="connsiteX2" y="connsiteY2"/>
              </a:cxn>
              <a:cxn ang="0">
                <a:pos x="connsiteX3" y="connsiteY3"/>
              </a:cxn>
            </a:cxnLst>
            <a:rect l="l" t="t" r="r" b="b"/>
            <a:pathLst>
              <a:path w="7267293" h="4947444">
                <a:moveTo>
                  <a:pt x="0" y="0"/>
                </a:moveTo>
                <a:lnTo>
                  <a:pt x="7267293" y="0"/>
                </a:lnTo>
                <a:lnTo>
                  <a:pt x="7267293" y="4947444"/>
                </a:lnTo>
                <a:lnTo>
                  <a:pt x="0" y="4947444"/>
                </a:lnTo>
                <a:close/>
              </a:path>
            </a:pathLst>
          </a:custGeom>
        </p:spPr>
      </p:pic>
      <p:sp>
        <p:nvSpPr>
          <p:cNvPr id="6" name="Title 5">
            <a:extLst>
              <a:ext uri="{FF2B5EF4-FFF2-40B4-BE49-F238E27FC236}">
                <a16:creationId xmlns:a16="http://schemas.microsoft.com/office/drawing/2014/main" id="{E11085DB-9280-925B-9E9B-676BF3B571CD}"/>
              </a:ext>
            </a:extLst>
          </p:cNvPr>
          <p:cNvSpPr>
            <a:spLocks noGrp="1"/>
          </p:cNvSpPr>
          <p:nvPr>
            <p:ph type="title"/>
          </p:nvPr>
        </p:nvSpPr>
        <p:spPr>
          <a:xfrm>
            <a:off x="1139036" y="782081"/>
            <a:ext cx="9916668" cy="443198"/>
          </a:xfrm>
        </p:spPr>
        <p:txBody>
          <a:bodyPr anchor="ctr">
            <a:normAutofit fontScale="90000"/>
          </a:bodyPr>
          <a:lstStyle/>
          <a:p>
            <a:r>
              <a:rPr lang="en-US" sz="2880"/>
              <a:t>Innovation at every layer</a:t>
            </a:r>
          </a:p>
        </p:txBody>
      </p:sp>
      <p:sp>
        <p:nvSpPr>
          <p:cNvPr id="37" name="TextBox 36">
            <a:extLst>
              <a:ext uri="{FF2B5EF4-FFF2-40B4-BE49-F238E27FC236}">
                <a16:creationId xmlns:a16="http://schemas.microsoft.com/office/drawing/2014/main" id="{9D74DD14-097C-87AA-BF32-86B5F6038EFE}"/>
              </a:ext>
            </a:extLst>
          </p:cNvPr>
          <p:cNvSpPr txBox="1">
            <a:spLocks/>
          </p:cNvSpPr>
          <p:nvPr/>
        </p:nvSpPr>
        <p:spPr>
          <a:xfrm>
            <a:off x="1849553" y="1923901"/>
            <a:ext cx="2468983" cy="276999"/>
          </a:xfrm>
          <a:prstGeom prst="rect">
            <a:avLst/>
          </a:prstGeom>
          <a:noFill/>
        </p:spPr>
        <p:txBody>
          <a:bodyPr wrap="square" lIns="0" tIns="0" rIns="0" bIns="0" rtlCol="0" anchor="ctr" anchorCtr="0">
            <a:spAutoFit/>
          </a:bodyPr>
          <a:lstStyle/>
          <a:p>
            <a:pPr defTabSz="579282">
              <a:defRPr/>
            </a:pPr>
            <a:r>
              <a:rPr lang="en-US">
                <a:latin typeface="+mj-lt"/>
                <a:cs typeface="Segoe Sans Display Semibold" pitchFamily="2" charset="0"/>
              </a:rPr>
              <a:t>Streaming</a:t>
            </a:r>
          </a:p>
        </p:txBody>
      </p:sp>
      <p:sp>
        <p:nvSpPr>
          <p:cNvPr id="28" name="TextBox 27">
            <a:extLst>
              <a:ext uri="{FF2B5EF4-FFF2-40B4-BE49-F238E27FC236}">
                <a16:creationId xmlns:a16="http://schemas.microsoft.com/office/drawing/2014/main" id="{EBC8EBBF-0954-4A3D-0E1F-1DF4771827D8}"/>
              </a:ext>
            </a:extLst>
          </p:cNvPr>
          <p:cNvSpPr txBox="1">
            <a:spLocks/>
          </p:cNvSpPr>
          <p:nvPr/>
        </p:nvSpPr>
        <p:spPr>
          <a:xfrm>
            <a:off x="1849554" y="2674929"/>
            <a:ext cx="2354427" cy="468846"/>
          </a:xfrm>
          <a:prstGeom prst="rect">
            <a:avLst/>
          </a:prstGeom>
          <a:noFill/>
        </p:spPr>
        <p:txBody>
          <a:bodyPr wrap="none" lIns="0" tIns="0" rIns="0" bIns="0" rtlCol="0" anchor="ctr" anchorCtr="0">
            <a:spAutoFit/>
          </a:bodyPr>
          <a:lstStyle/>
          <a:p>
            <a:pPr defTabSz="579282">
              <a:spcAft>
                <a:spcPts val="180"/>
              </a:spcAft>
              <a:defRPr/>
            </a:pPr>
            <a:r>
              <a:rPr lang="en-US">
                <a:latin typeface="+mj-lt"/>
                <a:cs typeface="Segoe Sans Display Semibold" pitchFamily="2" charset="0"/>
              </a:rPr>
              <a:t>Windows cloud solutions</a:t>
            </a:r>
            <a:endParaRPr lang="en-US" sz="2160">
              <a:latin typeface="+mj-lt"/>
              <a:cs typeface="Segoe Sans Display Semibold" pitchFamily="2" charset="0"/>
            </a:endParaRPr>
          </a:p>
          <a:p>
            <a:pPr defTabSz="579282">
              <a:spcAft>
                <a:spcPts val="180"/>
              </a:spcAft>
              <a:defRPr/>
            </a:pPr>
            <a:r>
              <a:rPr lang="en-US" sz="1080">
                <a:latin typeface="+mj-lt"/>
                <a:cs typeface="Segoe Sans Display Semibold" pitchFamily="2" charset="0"/>
              </a:rPr>
              <a:t>Windows 365 &amp; Azure Virtual Desktop</a:t>
            </a:r>
            <a:endParaRPr lang="en-US" sz="2160">
              <a:latin typeface="+mj-lt"/>
              <a:cs typeface="Segoe Sans Display Semibold" pitchFamily="2" charset="0"/>
            </a:endParaRPr>
          </a:p>
        </p:txBody>
      </p:sp>
      <p:sp>
        <p:nvSpPr>
          <p:cNvPr id="31" name="TextBox 30">
            <a:extLst>
              <a:ext uri="{FF2B5EF4-FFF2-40B4-BE49-F238E27FC236}">
                <a16:creationId xmlns:a16="http://schemas.microsoft.com/office/drawing/2014/main" id="{C15B2DA8-DD52-2AF3-1081-4E1C4BFCAE3A}"/>
              </a:ext>
            </a:extLst>
          </p:cNvPr>
          <p:cNvSpPr txBox="1">
            <a:spLocks/>
          </p:cNvSpPr>
          <p:nvPr/>
        </p:nvSpPr>
        <p:spPr>
          <a:xfrm>
            <a:off x="1849554" y="3614111"/>
            <a:ext cx="878061" cy="276999"/>
          </a:xfrm>
          <a:prstGeom prst="rect">
            <a:avLst/>
          </a:prstGeom>
          <a:noFill/>
        </p:spPr>
        <p:txBody>
          <a:bodyPr wrap="none" lIns="0" tIns="0" rIns="0" bIns="0" rtlCol="0" anchor="ctr" anchorCtr="0">
            <a:spAutoFit/>
          </a:bodyPr>
          <a:lstStyle/>
          <a:p>
            <a:pPr defTabSz="579282">
              <a:defRPr/>
            </a:pPr>
            <a:r>
              <a:rPr lang="en-US">
                <a:latin typeface="+mj-lt"/>
                <a:cs typeface="Segoe Sans Display Semibold" pitchFamily="2" charset="0"/>
              </a:rPr>
              <a:t>Windows</a:t>
            </a:r>
          </a:p>
        </p:txBody>
      </p:sp>
      <p:sp>
        <p:nvSpPr>
          <p:cNvPr id="21" name="TextBox 20">
            <a:extLst>
              <a:ext uri="{FF2B5EF4-FFF2-40B4-BE49-F238E27FC236}">
                <a16:creationId xmlns:a16="http://schemas.microsoft.com/office/drawing/2014/main" id="{B6B70F6B-C860-AF5C-507E-08849B032ED8}"/>
              </a:ext>
            </a:extLst>
          </p:cNvPr>
          <p:cNvSpPr txBox="1">
            <a:spLocks/>
          </p:cNvSpPr>
          <p:nvPr/>
        </p:nvSpPr>
        <p:spPr>
          <a:xfrm>
            <a:off x="1849553" y="4411101"/>
            <a:ext cx="806246" cy="276999"/>
          </a:xfrm>
          <a:prstGeom prst="rect">
            <a:avLst/>
          </a:prstGeom>
          <a:noFill/>
        </p:spPr>
        <p:txBody>
          <a:bodyPr wrap="none" lIns="0" tIns="0" rIns="0" bIns="0" rtlCol="0" anchor="ctr" anchorCtr="0">
            <a:spAutoFit/>
          </a:bodyPr>
          <a:lstStyle/>
          <a:p>
            <a:pPr defTabSz="579282">
              <a:defRPr/>
            </a:pPr>
            <a:r>
              <a:rPr lang="en-US">
                <a:latin typeface="+mj-lt"/>
                <a:cs typeface="Segoe Sans Display Semibold" pitchFamily="2" charset="0"/>
              </a:rPr>
              <a:t>Systems</a:t>
            </a:r>
          </a:p>
        </p:txBody>
      </p:sp>
      <p:sp>
        <p:nvSpPr>
          <p:cNvPr id="36" name="TextBox 35">
            <a:extLst>
              <a:ext uri="{FF2B5EF4-FFF2-40B4-BE49-F238E27FC236}">
                <a16:creationId xmlns:a16="http://schemas.microsoft.com/office/drawing/2014/main" id="{C2E9A690-F64F-855D-A130-EB1D2CFA4D0F}"/>
              </a:ext>
            </a:extLst>
          </p:cNvPr>
          <p:cNvSpPr txBox="1">
            <a:spLocks/>
          </p:cNvSpPr>
          <p:nvPr/>
        </p:nvSpPr>
        <p:spPr>
          <a:xfrm>
            <a:off x="1849554" y="5261809"/>
            <a:ext cx="628377" cy="276999"/>
          </a:xfrm>
          <a:prstGeom prst="rect">
            <a:avLst/>
          </a:prstGeom>
          <a:noFill/>
        </p:spPr>
        <p:txBody>
          <a:bodyPr wrap="none" lIns="0" tIns="0" rIns="0" bIns="0" rtlCol="0" anchor="ctr" anchorCtr="0">
            <a:spAutoFit/>
          </a:bodyPr>
          <a:lstStyle/>
          <a:p>
            <a:pPr defTabSz="579282">
              <a:defRPr/>
            </a:pPr>
            <a:r>
              <a:rPr lang="en-US">
                <a:latin typeface="+mj-lt"/>
                <a:cs typeface="Segoe Sans Display Semibold" pitchFamily="2" charset="0"/>
              </a:rPr>
              <a:t>Silicon</a:t>
            </a:r>
          </a:p>
        </p:txBody>
      </p:sp>
      <p:sp>
        <p:nvSpPr>
          <p:cNvPr id="2" name="Footer Placeholder 3">
            <a:extLst>
              <a:ext uri="{FF2B5EF4-FFF2-40B4-BE49-F238E27FC236}">
                <a16:creationId xmlns:a16="http://schemas.microsoft.com/office/drawing/2014/main" id="{9DFCE4C3-C6C5-4115-C910-51B36311633B}"/>
              </a:ext>
            </a:extLst>
          </p:cNvPr>
          <p:cNvSpPr>
            <a:spLocks noGrp="1"/>
          </p:cNvSpPr>
          <p:nvPr>
            <p:ph type="ftr" sz="quarter" idx="3"/>
          </p:nvPr>
        </p:nvSpPr>
        <p:spPr>
          <a:xfrm>
            <a:off x="441961" y="5433168"/>
            <a:ext cx="3086100" cy="174202"/>
          </a:xfrm>
          <a:prstGeom prst="rect">
            <a:avLst/>
          </a:prstGeom>
        </p:spPr>
        <p:txBody>
          <a:bodyPr vert="horz" lIns="0" tIns="45720" rIns="0" bIns="45720" rtlCol="0" anchor="ctr"/>
          <a:lstStyle>
            <a:defPPr>
              <a:defRPr lang="en-US"/>
            </a:defPPr>
            <a:lvl1pPr marL="0" algn="l" defTabSz="457200" rtl="0" eaLnBrk="1" latinLnBrk="0" hangingPunct="1">
              <a:defRPr sz="600" kern="1200">
                <a:solidFill>
                  <a:schemeClr val="tx1">
                    <a:tint val="82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t>Microsoft Confidential</a:t>
            </a:r>
            <a:endParaRPr lang="en-US" sz="1260" dirty="0"/>
          </a:p>
        </p:txBody>
      </p:sp>
      <p:grpSp>
        <p:nvGrpSpPr>
          <p:cNvPr id="12" name="Group 11" descr="A view of a computer processor, highlighting its various components in a layered fashion. This visualization allows viewers to understand the complexity and design of the processor by separating each part, which would normally be compacted into a small physical space. The image provides insight into the intricate architecture and engineering behind modern computing technology. In between in the different compartments are coding, Windows, different Microsoft apps and lastly Azure at the top layer">
            <a:extLst>
              <a:ext uri="{FF2B5EF4-FFF2-40B4-BE49-F238E27FC236}">
                <a16:creationId xmlns:a16="http://schemas.microsoft.com/office/drawing/2014/main" id="{E7EA7EDA-E4A3-A0AB-7BEB-1AD8C665A984}"/>
              </a:ext>
              <a:ext uri="{C183D7F6-B498-43B3-948B-1728B52AA6E4}">
                <adec:decorative xmlns:adec="http://schemas.microsoft.com/office/drawing/2017/decorative" val="0"/>
              </a:ext>
            </a:extLst>
          </p:cNvPr>
          <p:cNvGrpSpPr/>
          <p:nvPr/>
        </p:nvGrpSpPr>
        <p:grpSpPr>
          <a:xfrm>
            <a:off x="6537150" y="342900"/>
            <a:ext cx="4416749" cy="6359494"/>
            <a:chOff x="5675086" y="4547"/>
            <a:chExt cx="4906588" cy="7235685"/>
          </a:xfrm>
        </p:grpSpPr>
        <p:pic>
          <p:nvPicPr>
            <p:cNvPr id="384" name="Picture 383">
              <a:extLst>
                <a:ext uri="{FF2B5EF4-FFF2-40B4-BE49-F238E27FC236}">
                  <a16:creationId xmlns:a16="http://schemas.microsoft.com/office/drawing/2014/main" id="{C5BC593E-E368-1F48-1363-DD10C5113D78}"/>
                </a:ext>
              </a:extLst>
            </p:cNvPr>
            <p:cNvPicPr>
              <a:picLocks noChangeAspect="1"/>
            </p:cNvPicPr>
            <p:nvPr/>
          </p:nvPicPr>
          <p:blipFill>
            <a:blip r:embed="rId5"/>
            <a:stretch>
              <a:fillRect/>
            </a:stretch>
          </p:blipFill>
          <p:spPr>
            <a:xfrm>
              <a:off x="5675086" y="2333644"/>
              <a:ext cx="4906588" cy="4906588"/>
            </a:xfrm>
            <a:prstGeom prst="rect">
              <a:avLst/>
            </a:prstGeom>
          </p:spPr>
        </p:pic>
        <p:sp>
          <p:nvSpPr>
            <p:cNvPr id="385" name="NPU Line 21">
              <a:extLst>
                <a:ext uri="{FF2B5EF4-FFF2-40B4-BE49-F238E27FC236}">
                  <a16:creationId xmlns:a16="http://schemas.microsoft.com/office/drawing/2014/main" id="{82BA3060-5874-2369-7F7C-76581283D62D}"/>
                </a:ext>
                <a:ext uri="{C183D7F6-B498-43B3-948B-1728B52AA6E4}">
                  <adec:decorative xmlns:adec="http://schemas.microsoft.com/office/drawing/2017/decorative" val="1"/>
                </a:ext>
              </a:extLst>
            </p:cNvPr>
            <p:cNvSpPr/>
            <p:nvPr/>
          </p:nvSpPr>
          <p:spPr>
            <a:xfrm>
              <a:off x="7905900" y="4081240"/>
              <a:ext cx="434753" cy="454433"/>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86" name="NPU Line 20">
              <a:extLst>
                <a:ext uri="{FF2B5EF4-FFF2-40B4-BE49-F238E27FC236}">
                  <a16:creationId xmlns:a16="http://schemas.microsoft.com/office/drawing/2014/main" id="{79C70998-30F2-4BD0-002E-B3F598F7083F}"/>
                </a:ext>
                <a:ext uri="{C183D7F6-B498-43B3-948B-1728B52AA6E4}">
                  <adec:decorative xmlns:adec="http://schemas.microsoft.com/office/drawing/2017/decorative" val="1"/>
                </a:ext>
              </a:extLst>
            </p:cNvPr>
            <p:cNvSpPr/>
            <p:nvPr/>
          </p:nvSpPr>
          <p:spPr>
            <a:xfrm>
              <a:off x="7778297" y="4015942"/>
              <a:ext cx="306574" cy="454433"/>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87" name="NPU Line 19">
              <a:extLst>
                <a:ext uri="{FF2B5EF4-FFF2-40B4-BE49-F238E27FC236}">
                  <a16:creationId xmlns:a16="http://schemas.microsoft.com/office/drawing/2014/main" id="{7D36DD2B-89BE-669D-F5A9-C1389D63274F}"/>
                </a:ext>
                <a:ext uri="{C183D7F6-B498-43B3-948B-1728B52AA6E4}">
                  <adec:decorative xmlns:adec="http://schemas.microsoft.com/office/drawing/2017/decorative" val="1"/>
                </a:ext>
              </a:extLst>
            </p:cNvPr>
            <p:cNvSpPr/>
            <p:nvPr/>
          </p:nvSpPr>
          <p:spPr>
            <a:xfrm>
              <a:off x="7763223" y="4015942"/>
              <a:ext cx="122802" cy="454433"/>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88" name="NPU Line 18">
              <a:extLst>
                <a:ext uri="{FF2B5EF4-FFF2-40B4-BE49-F238E27FC236}">
                  <a16:creationId xmlns:a16="http://schemas.microsoft.com/office/drawing/2014/main" id="{D0C25D26-0748-666E-641D-5FD2B4275FBB}"/>
                </a:ext>
                <a:ext uri="{C183D7F6-B498-43B3-948B-1728B52AA6E4}">
                  <adec:decorative xmlns:adec="http://schemas.microsoft.com/office/drawing/2017/decorative" val="1"/>
                </a:ext>
              </a:extLst>
            </p:cNvPr>
            <p:cNvSpPr/>
            <p:nvPr/>
          </p:nvSpPr>
          <p:spPr>
            <a:xfrm rot="232359" flipH="1">
              <a:off x="7341895" y="3996656"/>
              <a:ext cx="306718" cy="454433"/>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89" name="NPU Line 17">
              <a:extLst>
                <a:ext uri="{FF2B5EF4-FFF2-40B4-BE49-F238E27FC236}">
                  <a16:creationId xmlns:a16="http://schemas.microsoft.com/office/drawing/2014/main" id="{6D370246-3B98-0D9E-A114-429ED71D3FBD}"/>
                </a:ext>
                <a:ext uri="{C183D7F6-B498-43B3-948B-1728B52AA6E4}">
                  <adec:decorative xmlns:adec="http://schemas.microsoft.com/office/drawing/2017/decorative" val="1"/>
                </a:ext>
              </a:extLst>
            </p:cNvPr>
            <p:cNvSpPr/>
            <p:nvPr/>
          </p:nvSpPr>
          <p:spPr>
            <a:xfrm>
              <a:off x="7588236" y="4015942"/>
              <a:ext cx="122898" cy="454433"/>
            </a:xfrm>
            <a:custGeom>
              <a:avLst/>
              <a:gdLst>
                <a:gd name="connsiteX0" fmla="*/ 665221 w 665221"/>
                <a:gd name="connsiteY0" fmla="*/ 2423958 h 2423957"/>
                <a:gd name="connsiteX1" fmla="*/ 0 w 665221"/>
                <a:gd name="connsiteY1" fmla="*/ 0 h 2423957"/>
              </a:gdLst>
              <a:ahLst/>
              <a:cxnLst>
                <a:cxn ang="0">
                  <a:pos x="connsiteX0" y="connsiteY0"/>
                </a:cxn>
                <a:cxn ang="0">
                  <a:pos x="connsiteX1" y="connsiteY1"/>
                </a:cxn>
              </a:cxnLst>
              <a:rect l="l" t="t" r="r" b="b"/>
              <a:pathLst>
                <a:path w="665221" h="2423957">
                  <a:moveTo>
                    <a:pt x="665221" y="2423958"/>
                  </a:moveTo>
                  <a:cubicBezTo>
                    <a:pt x="555564" y="2423958"/>
                    <a:pt x="0" y="1782880"/>
                    <a:pt x="0"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90" name="NPU Line 16">
              <a:extLst>
                <a:ext uri="{FF2B5EF4-FFF2-40B4-BE49-F238E27FC236}">
                  <a16:creationId xmlns:a16="http://schemas.microsoft.com/office/drawing/2014/main" id="{1DB02CF7-D34F-CFA5-D35B-0FDFEBE2C662}"/>
                </a:ext>
                <a:ext uri="{C183D7F6-B498-43B3-948B-1728B52AA6E4}">
                  <adec:decorative xmlns:adec="http://schemas.microsoft.com/office/drawing/2017/decorative" val="1"/>
                </a:ext>
              </a:extLst>
            </p:cNvPr>
            <p:cNvSpPr/>
            <p:nvPr/>
          </p:nvSpPr>
          <p:spPr>
            <a:xfrm>
              <a:off x="7573999" y="4094296"/>
              <a:ext cx="349157" cy="454433"/>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91" name="NPU Line 15">
              <a:extLst>
                <a:ext uri="{FF2B5EF4-FFF2-40B4-BE49-F238E27FC236}">
                  <a16:creationId xmlns:a16="http://schemas.microsoft.com/office/drawing/2014/main" id="{EB4F19DD-A4E8-62E4-13FC-DC7E8FCC943E}"/>
                </a:ext>
                <a:ext uri="{C183D7F6-B498-43B3-948B-1728B52AA6E4}">
                  <adec:decorative xmlns:adec="http://schemas.microsoft.com/office/drawing/2017/decorative" val="1"/>
                </a:ext>
              </a:extLst>
            </p:cNvPr>
            <p:cNvSpPr/>
            <p:nvPr/>
          </p:nvSpPr>
          <p:spPr>
            <a:xfrm>
              <a:off x="7665121" y="4015942"/>
              <a:ext cx="184204" cy="454433"/>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92" name="NPU Line 14">
              <a:extLst>
                <a:ext uri="{FF2B5EF4-FFF2-40B4-BE49-F238E27FC236}">
                  <a16:creationId xmlns:a16="http://schemas.microsoft.com/office/drawing/2014/main" id="{3ED71A65-93AD-8664-262F-8A73A5881852}"/>
                </a:ext>
                <a:ext uri="{C183D7F6-B498-43B3-948B-1728B52AA6E4}">
                  <adec:decorative xmlns:adec="http://schemas.microsoft.com/office/drawing/2017/decorative" val="1"/>
                </a:ext>
              </a:extLst>
            </p:cNvPr>
            <p:cNvSpPr/>
            <p:nvPr/>
          </p:nvSpPr>
          <p:spPr>
            <a:xfrm>
              <a:off x="7880552" y="4015942"/>
              <a:ext cx="61641" cy="454433"/>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93" name="NPU Line 13">
              <a:extLst>
                <a:ext uri="{FF2B5EF4-FFF2-40B4-BE49-F238E27FC236}">
                  <a16:creationId xmlns:a16="http://schemas.microsoft.com/office/drawing/2014/main" id="{EEA4FB3C-C45B-D153-4E60-9F30DCFAF0BC}"/>
                </a:ext>
                <a:ext uri="{C183D7F6-B498-43B3-948B-1728B52AA6E4}">
                  <adec:decorative xmlns:adec="http://schemas.microsoft.com/office/drawing/2017/decorative" val="1"/>
                </a:ext>
              </a:extLst>
            </p:cNvPr>
            <p:cNvSpPr/>
            <p:nvPr/>
          </p:nvSpPr>
          <p:spPr>
            <a:xfrm>
              <a:off x="8030623" y="4142615"/>
              <a:ext cx="29045" cy="454433"/>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94" name="NPU Line 12">
              <a:extLst>
                <a:ext uri="{FF2B5EF4-FFF2-40B4-BE49-F238E27FC236}">
                  <a16:creationId xmlns:a16="http://schemas.microsoft.com/office/drawing/2014/main" id="{D25B90F0-2167-955A-5B4C-913F1F9813A7}"/>
                </a:ext>
                <a:ext uri="{C183D7F6-B498-43B3-948B-1728B52AA6E4}">
                  <adec:decorative xmlns:adec="http://schemas.microsoft.com/office/drawing/2017/decorative" val="1"/>
                </a:ext>
              </a:extLst>
            </p:cNvPr>
            <p:cNvSpPr/>
            <p:nvPr/>
          </p:nvSpPr>
          <p:spPr>
            <a:xfrm>
              <a:off x="7517387" y="4100826"/>
              <a:ext cx="562788" cy="454433"/>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95" name="NPU Line 11">
              <a:extLst>
                <a:ext uri="{FF2B5EF4-FFF2-40B4-BE49-F238E27FC236}">
                  <a16:creationId xmlns:a16="http://schemas.microsoft.com/office/drawing/2014/main" id="{EC0ABA36-1572-BD8D-B1B4-D87E48884136}"/>
                </a:ext>
                <a:ext uri="{C183D7F6-B498-43B3-948B-1728B52AA6E4}">
                  <adec:decorative xmlns:adec="http://schemas.microsoft.com/office/drawing/2017/decorative" val="1"/>
                </a:ext>
              </a:extLst>
            </p:cNvPr>
            <p:cNvSpPr/>
            <p:nvPr/>
          </p:nvSpPr>
          <p:spPr>
            <a:xfrm>
              <a:off x="7407969" y="4015942"/>
              <a:ext cx="562789" cy="454433"/>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96" name="NPU Line 10">
              <a:extLst>
                <a:ext uri="{FF2B5EF4-FFF2-40B4-BE49-F238E27FC236}">
                  <a16:creationId xmlns:a16="http://schemas.microsoft.com/office/drawing/2014/main" id="{34431826-34A6-2AEB-253E-8F978744CA2B}"/>
                </a:ext>
                <a:ext uri="{C183D7F6-B498-43B3-948B-1728B52AA6E4}">
                  <adec:decorative xmlns:adec="http://schemas.microsoft.com/office/drawing/2017/decorative" val="1"/>
                </a:ext>
              </a:extLst>
            </p:cNvPr>
            <p:cNvSpPr/>
            <p:nvPr/>
          </p:nvSpPr>
          <p:spPr>
            <a:xfrm>
              <a:off x="7920490" y="4068001"/>
              <a:ext cx="434753" cy="454433"/>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97" name="NPU Line 9">
              <a:extLst>
                <a:ext uri="{FF2B5EF4-FFF2-40B4-BE49-F238E27FC236}">
                  <a16:creationId xmlns:a16="http://schemas.microsoft.com/office/drawing/2014/main" id="{9572C8B0-90B3-EDDC-29F2-4E941710CAF8}"/>
                </a:ext>
                <a:ext uri="{C183D7F6-B498-43B3-948B-1728B52AA6E4}">
                  <adec:decorative xmlns:adec="http://schemas.microsoft.com/office/drawing/2017/decorative" val="1"/>
                </a:ext>
              </a:extLst>
            </p:cNvPr>
            <p:cNvSpPr/>
            <p:nvPr/>
          </p:nvSpPr>
          <p:spPr>
            <a:xfrm>
              <a:off x="8111899" y="4015942"/>
              <a:ext cx="306718" cy="454433"/>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98" name="NPU Line 8">
              <a:extLst>
                <a:ext uri="{FF2B5EF4-FFF2-40B4-BE49-F238E27FC236}">
                  <a16:creationId xmlns:a16="http://schemas.microsoft.com/office/drawing/2014/main" id="{51C118EC-0F9F-62A8-29B1-7F38F2CA0850}"/>
                </a:ext>
                <a:ext uri="{C183D7F6-B498-43B3-948B-1728B52AA6E4}">
                  <adec:decorative xmlns:adec="http://schemas.microsoft.com/office/drawing/2017/decorative" val="1"/>
                </a:ext>
              </a:extLst>
            </p:cNvPr>
            <p:cNvSpPr/>
            <p:nvPr/>
          </p:nvSpPr>
          <p:spPr>
            <a:xfrm flipH="1">
              <a:off x="8584581" y="3999042"/>
              <a:ext cx="306718" cy="454433"/>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399" name="NPU Line 7">
              <a:extLst>
                <a:ext uri="{FF2B5EF4-FFF2-40B4-BE49-F238E27FC236}">
                  <a16:creationId xmlns:a16="http://schemas.microsoft.com/office/drawing/2014/main" id="{E64256F8-62A9-3BEE-F7DE-F58A7FB1C48B}"/>
                </a:ext>
                <a:ext uri="{C183D7F6-B498-43B3-948B-1728B52AA6E4}">
                  <adec:decorative xmlns:adec="http://schemas.microsoft.com/office/drawing/2017/decorative" val="1"/>
                </a:ext>
              </a:extLst>
            </p:cNvPr>
            <p:cNvSpPr/>
            <p:nvPr/>
          </p:nvSpPr>
          <p:spPr>
            <a:xfrm>
              <a:off x="8485779" y="4099518"/>
              <a:ext cx="122946" cy="454433"/>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00" name="NPU Line 6">
              <a:extLst>
                <a:ext uri="{FF2B5EF4-FFF2-40B4-BE49-F238E27FC236}">
                  <a16:creationId xmlns:a16="http://schemas.microsoft.com/office/drawing/2014/main" id="{DC3D3C8E-E3FA-1EC1-BD20-5AA369015F04}"/>
                </a:ext>
                <a:ext uri="{C183D7F6-B498-43B3-948B-1728B52AA6E4}">
                  <adec:decorative xmlns:adec="http://schemas.microsoft.com/office/drawing/2017/decorative" val="1"/>
                </a:ext>
              </a:extLst>
            </p:cNvPr>
            <p:cNvSpPr/>
            <p:nvPr/>
          </p:nvSpPr>
          <p:spPr>
            <a:xfrm>
              <a:off x="8192791" y="4094296"/>
              <a:ext cx="349157" cy="454433"/>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01" name="NPU Line 5">
              <a:extLst>
                <a:ext uri="{FF2B5EF4-FFF2-40B4-BE49-F238E27FC236}">
                  <a16:creationId xmlns:a16="http://schemas.microsoft.com/office/drawing/2014/main" id="{E81C0C83-55E5-1E31-42D0-A4158590652A}"/>
                </a:ext>
                <a:ext uri="{C183D7F6-B498-43B3-948B-1728B52AA6E4}">
                  <adec:decorative xmlns:adec="http://schemas.microsoft.com/office/drawing/2017/decorative" val="1"/>
                </a:ext>
              </a:extLst>
            </p:cNvPr>
            <p:cNvSpPr/>
            <p:nvPr/>
          </p:nvSpPr>
          <p:spPr>
            <a:xfrm>
              <a:off x="8239502" y="4015942"/>
              <a:ext cx="245461" cy="454433"/>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02" name="NPU Line 4">
              <a:extLst>
                <a:ext uri="{FF2B5EF4-FFF2-40B4-BE49-F238E27FC236}">
                  <a16:creationId xmlns:a16="http://schemas.microsoft.com/office/drawing/2014/main" id="{444BABE9-D841-82C7-7E94-8F0896CC63D2}"/>
                </a:ext>
                <a:ext uri="{C183D7F6-B498-43B3-948B-1728B52AA6E4}">
                  <adec:decorative xmlns:adec="http://schemas.microsoft.com/office/drawing/2017/decorative" val="1"/>
                </a:ext>
              </a:extLst>
            </p:cNvPr>
            <p:cNvSpPr/>
            <p:nvPr/>
          </p:nvSpPr>
          <p:spPr>
            <a:xfrm>
              <a:off x="8254720" y="4015942"/>
              <a:ext cx="61689" cy="454433"/>
            </a:xfrm>
            <a:custGeom>
              <a:avLst/>
              <a:gdLst>
                <a:gd name="connsiteX0" fmla="*/ 333910 w 333909"/>
                <a:gd name="connsiteY0" fmla="*/ 0 h 2415612"/>
                <a:gd name="connsiteX1" fmla="*/ 0 w 333909"/>
                <a:gd name="connsiteY1" fmla="*/ 2415612 h 2415612"/>
              </a:gdLst>
              <a:ahLst/>
              <a:cxnLst>
                <a:cxn ang="0">
                  <a:pos x="connsiteX0" y="connsiteY0"/>
                </a:cxn>
                <a:cxn ang="0">
                  <a:pos x="connsiteX1" y="connsiteY1"/>
                </a:cxn>
              </a:cxnLst>
              <a:rect l="l" t="t" r="r" b="b"/>
              <a:pathLst>
                <a:path w="333909" h="2415612">
                  <a:moveTo>
                    <a:pt x="333910" y="0"/>
                  </a:moveTo>
                  <a:cubicBezTo>
                    <a:pt x="333910" y="1279121"/>
                    <a:pt x="123689" y="2415612"/>
                    <a:pt x="0" y="2415612"/>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03" name="NPU Line 3">
              <a:extLst>
                <a:ext uri="{FF2B5EF4-FFF2-40B4-BE49-F238E27FC236}">
                  <a16:creationId xmlns:a16="http://schemas.microsoft.com/office/drawing/2014/main" id="{6D6B52B7-1C7D-8EA3-ECBB-09B8B26843B5}"/>
                </a:ext>
                <a:ext uri="{C183D7F6-B498-43B3-948B-1728B52AA6E4}">
                  <adec:decorative xmlns:adec="http://schemas.microsoft.com/office/drawing/2017/decorative" val="1"/>
                </a:ext>
              </a:extLst>
            </p:cNvPr>
            <p:cNvSpPr/>
            <p:nvPr/>
          </p:nvSpPr>
          <p:spPr>
            <a:xfrm>
              <a:off x="8137439" y="4142615"/>
              <a:ext cx="29045" cy="454433"/>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04" name="NPU Line 2">
              <a:extLst>
                <a:ext uri="{FF2B5EF4-FFF2-40B4-BE49-F238E27FC236}">
                  <a16:creationId xmlns:a16="http://schemas.microsoft.com/office/drawing/2014/main" id="{8995D9AE-A92E-3BC2-7E99-037526A8E988}"/>
                </a:ext>
                <a:ext uri="{C183D7F6-B498-43B3-948B-1728B52AA6E4}">
                  <adec:decorative xmlns:adec="http://schemas.microsoft.com/office/drawing/2017/decorative" val="1"/>
                </a:ext>
              </a:extLst>
            </p:cNvPr>
            <p:cNvSpPr/>
            <p:nvPr/>
          </p:nvSpPr>
          <p:spPr>
            <a:xfrm>
              <a:off x="8119398" y="4100826"/>
              <a:ext cx="562741" cy="454433"/>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05" name="NPU Line 1">
              <a:extLst>
                <a:ext uri="{FF2B5EF4-FFF2-40B4-BE49-F238E27FC236}">
                  <a16:creationId xmlns:a16="http://schemas.microsoft.com/office/drawing/2014/main" id="{AF40D6EC-A5A1-8375-FE95-37449A6B20AA}"/>
                </a:ext>
                <a:ext uri="{C183D7F6-B498-43B3-948B-1728B52AA6E4}">
                  <adec:decorative xmlns:adec="http://schemas.microsoft.com/office/drawing/2017/decorative" val="1"/>
                </a:ext>
              </a:extLst>
            </p:cNvPr>
            <p:cNvSpPr/>
            <p:nvPr/>
          </p:nvSpPr>
          <p:spPr>
            <a:xfrm>
              <a:off x="8226204" y="4015942"/>
              <a:ext cx="562741" cy="454433"/>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6350" cap="rnd">
              <a:gradFill>
                <a:gsLst>
                  <a:gs pos="49000">
                    <a:srgbClr val="402614">
                      <a:alpha val="4400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grpSp>
          <p:nvGrpSpPr>
            <p:cNvPr id="406" name="Group 405" descr="Data governance, analytics, and Operational databases are individual layers stacked above each other with some space between them and the data platform below it. The data dots flow from bottom to top through data platform, then operational databases, then analytics, then data governance.">
              <a:extLst>
                <a:ext uri="{FF2B5EF4-FFF2-40B4-BE49-F238E27FC236}">
                  <a16:creationId xmlns:a16="http://schemas.microsoft.com/office/drawing/2014/main" id="{57B858F8-DCD7-9B53-79B0-551118C4686A}"/>
                </a:ext>
                <a:ext uri="{C183D7F6-B498-43B3-948B-1728B52AA6E4}">
                  <adec:decorative xmlns:adec="http://schemas.microsoft.com/office/drawing/2017/decorative" val="0"/>
                </a:ext>
              </a:extLst>
            </p:cNvPr>
            <p:cNvGrpSpPr/>
            <p:nvPr/>
          </p:nvGrpSpPr>
          <p:grpSpPr>
            <a:xfrm>
              <a:off x="7151448" y="4924188"/>
              <a:ext cx="2030047" cy="854231"/>
              <a:chOff x="14251998" y="10702090"/>
              <a:chExt cx="7474904" cy="3145390"/>
            </a:xfrm>
          </p:grpSpPr>
          <p:sp>
            <p:nvSpPr>
              <p:cNvPr id="407" name="Freeform: Shape 406">
                <a:extLst>
                  <a:ext uri="{FF2B5EF4-FFF2-40B4-BE49-F238E27FC236}">
                    <a16:creationId xmlns:a16="http://schemas.microsoft.com/office/drawing/2014/main" id="{D129BC11-1756-6976-318A-737784F7B497}"/>
                  </a:ext>
                  <a:ext uri="{C183D7F6-B498-43B3-948B-1728B52AA6E4}">
                    <adec:decorative xmlns:adec="http://schemas.microsoft.com/office/drawing/2017/decorative" val="1"/>
                  </a:ext>
                </a:extLst>
              </p:cNvPr>
              <p:cNvSpPr/>
              <p:nvPr/>
            </p:nvSpPr>
            <p:spPr>
              <a:xfrm>
                <a:off x="16947183" y="11060340"/>
                <a:ext cx="2353221" cy="2459735"/>
              </a:xfrm>
              <a:custGeom>
                <a:avLst/>
                <a:gdLst>
                  <a:gd name="connsiteX0" fmla="*/ 2353221 w 2353220"/>
                  <a:gd name="connsiteY0" fmla="*/ 2423958 h 2423957"/>
                  <a:gd name="connsiteX1" fmla="*/ 0 w 2353220"/>
                  <a:gd name="connsiteY1" fmla="*/ 0 h 2423957"/>
                </a:gdLst>
                <a:ahLst/>
                <a:cxnLst>
                  <a:cxn ang="0">
                    <a:pos x="connsiteX0" y="connsiteY0"/>
                  </a:cxn>
                  <a:cxn ang="0">
                    <a:pos x="connsiteX1" y="connsiteY1"/>
                  </a:cxn>
                </a:cxnLst>
                <a:rect l="l" t="t" r="r" b="b"/>
                <a:pathLst>
                  <a:path w="2353220" h="2423957">
                    <a:moveTo>
                      <a:pt x="2353221" y="2423958"/>
                    </a:moveTo>
                    <a:cubicBezTo>
                      <a:pt x="1052661" y="2423958"/>
                      <a:pt x="0" y="1227532"/>
                      <a:pt x="0" y="0"/>
                    </a:cubicBezTo>
                  </a:path>
                </a:pathLst>
              </a:custGeom>
              <a:noFill/>
              <a:ln w="6350" cap="rnd">
                <a:gradFill>
                  <a:gsLst>
                    <a:gs pos="39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08" name="Freeform: Shape 407">
                <a:extLst>
                  <a:ext uri="{FF2B5EF4-FFF2-40B4-BE49-F238E27FC236}">
                    <a16:creationId xmlns:a16="http://schemas.microsoft.com/office/drawing/2014/main" id="{55CD42BA-739E-6149-F06E-2DCAD5868B66}"/>
                  </a:ext>
                  <a:ext uri="{C183D7F6-B498-43B3-948B-1728B52AA6E4}">
                    <adec:decorative xmlns:adec="http://schemas.microsoft.com/office/drawing/2017/decorative" val="1"/>
                  </a:ext>
                </a:extLst>
              </p:cNvPr>
              <p:cNvSpPr/>
              <p:nvPr/>
            </p:nvSpPr>
            <p:spPr>
              <a:xfrm>
                <a:off x="16256496" y="10702090"/>
                <a:ext cx="1659415" cy="2459736"/>
              </a:xfrm>
              <a:custGeom>
                <a:avLst/>
                <a:gdLst>
                  <a:gd name="connsiteX0" fmla="*/ 1659415 w 1659415"/>
                  <a:gd name="connsiteY0" fmla="*/ 2423958 h 2423957"/>
                  <a:gd name="connsiteX1" fmla="*/ 0 w 1659415"/>
                  <a:gd name="connsiteY1" fmla="*/ 0 h 2423957"/>
                </a:gdLst>
                <a:ahLst/>
                <a:cxnLst>
                  <a:cxn ang="0">
                    <a:pos x="connsiteX0" y="connsiteY0"/>
                  </a:cxn>
                  <a:cxn ang="0">
                    <a:pos x="connsiteX1" y="connsiteY1"/>
                  </a:cxn>
                </a:cxnLst>
                <a:rect l="l" t="t" r="r" b="b"/>
                <a:pathLst>
                  <a:path w="1659415" h="2423957">
                    <a:moveTo>
                      <a:pt x="1659415" y="2423958"/>
                    </a:moveTo>
                    <a:cubicBezTo>
                      <a:pt x="1378255" y="2423958"/>
                      <a:pt x="0" y="1681723"/>
                      <a:pt x="0" y="0"/>
                    </a:cubicBezTo>
                  </a:path>
                </a:pathLst>
              </a:custGeom>
              <a:noFill/>
              <a:ln w="6350" cap="rnd">
                <a:gradFill>
                  <a:gsLst>
                    <a:gs pos="46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09" name="Freeform: Shape 408">
                <a:extLst>
                  <a:ext uri="{FF2B5EF4-FFF2-40B4-BE49-F238E27FC236}">
                    <a16:creationId xmlns:a16="http://schemas.microsoft.com/office/drawing/2014/main" id="{95088EC1-787C-5DB8-BF96-686378BF87AA}"/>
                  </a:ext>
                  <a:ext uri="{C183D7F6-B498-43B3-948B-1728B52AA6E4}">
                    <adec:decorative xmlns:adec="http://schemas.microsoft.com/office/drawing/2017/decorative" val="1"/>
                  </a:ext>
                </a:extLst>
              </p:cNvPr>
              <p:cNvSpPr/>
              <p:nvPr/>
            </p:nvSpPr>
            <p:spPr>
              <a:xfrm>
                <a:off x="16174903" y="10702090"/>
                <a:ext cx="664701" cy="2459736"/>
              </a:xfrm>
              <a:custGeom>
                <a:avLst/>
                <a:gdLst>
                  <a:gd name="connsiteX0" fmla="*/ 664702 w 664701"/>
                  <a:gd name="connsiteY0" fmla="*/ 2423958 h 2423957"/>
                  <a:gd name="connsiteX1" fmla="*/ 0 w 664701"/>
                  <a:gd name="connsiteY1" fmla="*/ 0 h 2423957"/>
                </a:gdLst>
                <a:ahLst/>
                <a:cxnLst>
                  <a:cxn ang="0">
                    <a:pos x="connsiteX0" y="connsiteY0"/>
                  </a:cxn>
                  <a:cxn ang="0">
                    <a:pos x="connsiteX1" y="connsiteY1"/>
                  </a:cxn>
                </a:cxnLst>
                <a:rect l="l" t="t" r="r" b="b"/>
                <a:pathLst>
                  <a:path w="664701" h="2423957">
                    <a:moveTo>
                      <a:pt x="664702" y="2423958"/>
                    </a:moveTo>
                    <a:cubicBezTo>
                      <a:pt x="555044" y="2423958"/>
                      <a:pt x="0" y="1782880"/>
                      <a:pt x="0" y="0"/>
                    </a:cubicBezTo>
                  </a:path>
                </a:pathLst>
              </a:custGeom>
              <a:noFill/>
              <a:ln w="6350" cap="rnd">
                <a:gradFill>
                  <a:gsLst>
                    <a:gs pos="41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10" name="Freeform: Shape 409">
                <a:extLst>
                  <a:ext uri="{FF2B5EF4-FFF2-40B4-BE49-F238E27FC236}">
                    <a16:creationId xmlns:a16="http://schemas.microsoft.com/office/drawing/2014/main" id="{E3588240-FECF-00D9-B547-4889619F7AD6}"/>
                  </a:ext>
                  <a:ext uri="{C183D7F6-B498-43B3-948B-1728B52AA6E4}">
                    <adec:decorative xmlns:adec="http://schemas.microsoft.com/office/drawing/2017/decorative" val="1"/>
                  </a:ext>
                </a:extLst>
              </p:cNvPr>
              <p:cNvSpPr/>
              <p:nvPr/>
            </p:nvSpPr>
            <p:spPr>
              <a:xfrm>
                <a:off x="14701414" y="11154466"/>
                <a:ext cx="1660193" cy="2459736"/>
              </a:xfrm>
              <a:custGeom>
                <a:avLst/>
                <a:gdLst>
                  <a:gd name="connsiteX0" fmla="*/ 1660195 w 1660194"/>
                  <a:gd name="connsiteY0" fmla="*/ 2423958 h 2423957"/>
                  <a:gd name="connsiteX1" fmla="*/ 0 w 1660194"/>
                  <a:gd name="connsiteY1" fmla="*/ 0 h 2423957"/>
                </a:gdLst>
                <a:ahLst/>
                <a:cxnLst>
                  <a:cxn ang="0">
                    <a:pos x="connsiteX0" y="connsiteY0"/>
                  </a:cxn>
                  <a:cxn ang="0">
                    <a:pos x="connsiteX1" y="connsiteY1"/>
                  </a:cxn>
                </a:cxnLst>
                <a:rect l="l" t="t" r="r" b="b"/>
                <a:pathLst>
                  <a:path w="1660194" h="2423957">
                    <a:moveTo>
                      <a:pt x="1660195" y="2423958"/>
                    </a:moveTo>
                    <a:cubicBezTo>
                      <a:pt x="1378256" y="2423958"/>
                      <a:pt x="0" y="1681723"/>
                      <a:pt x="0" y="0"/>
                    </a:cubicBezTo>
                  </a:path>
                </a:pathLst>
              </a:custGeom>
              <a:noFill/>
              <a:ln w="6350" cap="rnd">
                <a:gradFill>
                  <a:gsLst>
                    <a:gs pos="51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11" name="Freeform: Shape 410">
                <a:extLst>
                  <a:ext uri="{FF2B5EF4-FFF2-40B4-BE49-F238E27FC236}">
                    <a16:creationId xmlns:a16="http://schemas.microsoft.com/office/drawing/2014/main" id="{EF04B82E-B1AA-2734-6045-88AEE2441FCF}"/>
                  </a:ext>
                  <a:ext uri="{C183D7F6-B498-43B3-948B-1728B52AA6E4}">
                    <adec:decorative xmlns:adec="http://schemas.microsoft.com/office/drawing/2017/decorative" val="1"/>
                  </a:ext>
                </a:extLst>
              </p:cNvPr>
              <p:cNvSpPr/>
              <p:nvPr/>
            </p:nvSpPr>
            <p:spPr>
              <a:xfrm>
                <a:off x="15349422" y="11126203"/>
                <a:ext cx="1889906" cy="2459735"/>
              </a:xfrm>
              <a:custGeom>
                <a:avLst/>
                <a:gdLst>
                  <a:gd name="connsiteX0" fmla="*/ 1889904 w 1889904"/>
                  <a:gd name="connsiteY0" fmla="*/ 2423958 h 2423957"/>
                  <a:gd name="connsiteX1" fmla="*/ 0 w 1889904"/>
                  <a:gd name="connsiteY1" fmla="*/ 0 h 2423957"/>
                </a:gdLst>
                <a:ahLst/>
                <a:cxnLst>
                  <a:cxn ang="0">
                    <a:pos x="connsiteX0" y="connsiteY0"/>
                  </a:cxn>
                  <a:cxn ang="0">
                    <a:pos x="connsiteX1" y="connsiteY1"/>
                  </a:cxn>
                </a:cxnLst>
                <a:rect l="l" t="t" r="r" b="b"/>
                <a:pathLst>
                  <a:path w="1889904" h="2423957">
                    <a:moveTo>
                      <a:pt x="1889904" y="2423958"/>
                    </a:moveTo>
                    <a:cubicBezTo>
                      <a:pt x="1781286" y="2423958"/>
                      <a:pt x="0" y="1782880"/>
                      <a:pt x="0" y="0"/>
                    </a:cubicBezTo>
                  </a:path>
                </a:pathLst>
              </a:custGeom>
              <a:noFill/>
              <a:ln w="6350" cap="rnd">
                <a:gradFill>
                  <a:gsLst>
                    <a:gs pos="9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12" name="Freeform: Shape 411">
                <a:extLst>
                  <a:ext uri="{FF2B5EF4-FFF2-40B4-BE49-F238E27FC236}">
                    <a16:creationId xmlns:a16="http://schemas.microsoft.com/office/drawing/2014/main" id="{A499ABDD-5AE6-E9F9-0B4C-00724D3A0122}"/>
                  </a:ext>
                  <a:ext uri="{C183D7F6-B498-43B3-948B-1728B52AA6E4}">
                    <adec:decorative xmlns:adec="http://schemas.microsoft.com/office/drawing/2017/decorative" val="1"/>
                  </a:ext>
                </a:extLst>
              </p:cNvPr>
              <p:cNvSpPr/>
              <p:nvPr/>
            </p:nvSpPr>
            <p:spPr>
              <a:xfrm>
                <a:off x="15643900" y="10702090"/>
                <a:ext cx="997054" cy="2459736"/>
              </a:xfrm>
              <a:custGeom>
                <a:avLst/>
                <a:gdLst>
                  <a:gd name="connsiteX0" fmla="*/ 0 w 997052"/>
                  <a:gd name="connsiteY0" fmla="*/ 0 h 2415612"/>
                  <a:gd name="connsiteX1" fmla="*/ 997052 w 997052"/>
                  <a:gd name="connsiteY1" fmla="*/ 2415612 h 2415612"/>
                </a:gdLst>
                <a:ahLst/>
                <a:cxnLst>
                  <a:cxn ang="0">
                    <a:pos x="connsiteX0" y="connsiteY0"/>
                  </a:cxn>
                  <a:cxn ang="0">
                    <a:pos x="connsiteX1" y="connsiteY1"/>
                  </a:cxn>
                </a:cxnLst>
                <a:rect l="l" t="t" r="r" b="b"/>
                <a:pathLst>
                  <a:path w="997052" h="2415612">
                    <a:moveTo>
                      <a:pt x="0" y="0"/>
                    </a:moveTo>
                    <a:cubicBezTo>
                      <a:pt x="0" y="1580567"/>
                      <a:pt x="701601" y="2415612"/>
                      <a:pt x="997052" y="2415612"/>
                    </a:cubicBezTo>
                  </a:path>
                </a:pathLst>
              </a:custGeom>
              <a:noFill/>
              <a:ln w="6350" cap="rnd">
                <a:gradFill>
                  <a:gsLst>
                    <a:gs pos="35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13" name="Freeform: Shape 412">
                <a:extLst>
                  <a:ext uri="{FF2B5EF4-FFF2-40B4-BE49-F238E27FC236}">
                    <a16:creationId xmlns:a16="http://schemas.microsoft.com/office/drawing/2014/main" id="{2EBA19E4-E01A-335C-4FB9-9F4D854E7AEC}"/>
                  </a:ext>
                  <a:ext uri="{C183D7F6-B498-43B3-948B-1728B52AA6E4}">
                    <adec:decorative xmlns:adec="http://schemas.microsoft.com/office/drawing/2017/decorative" val="1"/>
                  </a:ext>
                </a:extLst>
              </p:cNvPr>
              <p:cNvSpPr/>
              <p:nvPr/>
            </p:nvSpPr>
            <p:spPr>
              <a:xfrm>
                <a:off x="16809981" y="10721329"/>
                <a:ext cx="333648" cy="2459735"/>
              </a:xfrm>
              <a:custGeom>
                <a:avLst/>
                <a:gdLst>
                  <a:gd name="connsiteX0" fmla="*/ 0 w 333649"/>
                  <a:gd name="connsiteY0" fmla="*/ 0 h 2415612"/>
                  <a:gd name="connsiteX1" fmla="*/ 333650 w 333649"/>
                  <a:gd name="connsiteY1" fmla="*/ 2415612 h 2415612"/>
                </a:gdLst>
                <a:ahLst/>
                <a:cxnLst>
                  <a:cxn ang="0">
                    <a:pos x="connsiteX0" y="connsiteY0"/>
                  </a:cxn>
                  <a:cxn ang="0">
                    <a:pos x="connsiteX1" y="connsiteY1"/>
                  </a:cxn>
                </a:cxnLst>
                <a:rect l="l" t="t" r="r" b="b"/>
                <a:pathLst>
                  <a:path w="333649" h="2415612">
                    <a:moveTo>
                      <a:pt x="0" y="0"/>
                    </a:moveTo>
                    <a:cubicBezTo>
                      <a:pt x="0" y="1279121"/>
                      <a:pt x="210220" y="2415612"/>
                      <a:pt x="333650" y="2415612"/>
                    </a:cubicBezTo>
                  </a:path>
                </a:pathLst>
              </a:custGeom>
              <a:noFill/>
              <a:ln w="6350" cap="rnd">
                <a:gradFill>
                  <a:gsLst>
                    <a:gs pos="49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14" name="Freeform: Shape 413">
                <a:extLst>
                  <a:ext uri="{FF2B5EF4-FFF2-40B4-BE49-F238E27FC236}">
                    <a16:creationId xmlns:a16="http://schemas.microsoft.com/office/drawing/2014/main" id="{8B21C968-FC04-7020-FF10-1985850ECA82}"/>
                  </a:ext>
                  <a:ext uri="{C183D7F6-B498-43B3-948B-1728B52AA6E4}">
                    <adec:decorative xmlns:adec="http://schemas.microsoft.com/office/drawing/2017/decorative" val="1"/>
                  </a:ext>
                </a:extLst>
              </p:cNvPr>
              <p:cNvSpPr/>
              <p:nvPr/>
            </p:nvSpPr>
            <p:spPr>
              <a:xfrm>
                <a:off x="17622277" y="11387744"/>
                <a:ext cx="157211" cy="2459736"/>
              </a:xfrm>
              <a:custGeom>
                <a:avLst/>
                <a:gdLst>
                  <a:gd name="connsiteX0" fmla="*/ 0 w 157210"/>
                  <a:gd name="connsiteY0" fmla="*/ 0 h 2415612"/>
                  <a:gd name="connsiteX1" fmla="*/ 157211 w 157210"/>
                  <a:gd name="connsiteY1" fmla="*/ 2415612 h 2415612"/>
                </a:gdLst>
                <a:ahLst/>
                <a:cxnLst>
                  <a:cxn ang="0">
                    <a:pos x="connsiteX0" y="connsiteY0"/>
                  </a:cxn>
                  <a:cxn ang="0">
                    <a:pos x="connsiteX1" y="connsiteY1"/>
                  </a:cxn>
                </a:cxnLst>
                <a:rect l="l" t="t" r="r" b="b"/>
                <a:pathLst>
                  <a:path w="157210" h="2415612">
                    <a:moveTo>
                      <a:pt x="0" y="0"/>
                    </a:moveTo>
                    <a:cubicBezTo>
                      <a:pt x="0" y="1279121"/>
                      <a:pt x="33521" y="2415612"/>
                      <a:pt x="157211" y="2415612"/>
                    </a:cubicBezTo>
                  </a:path>
                </a:pathLst>
              </a:custGeom>
              <a:noFill/>
              <a:ln w="6350" cap="rnd">
                <a:gradFill>
                  <a:gsLst>
                    <a:gs pos="38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15" name="Freeform: Shape 414">
                <a:extLst>
                  <a:ext uri="{FF2B5EF4-FFF2-40B4-BE49-F238E27FC236}">
                    <a16:creationId xmlns:a16="http://schemas.microsoft.com/office/drawing/2014/main" id="{855029E6-B9C3-E8D1-A7EC-DB3C4E628568}"/>
                  </a:ext>
                  <a:ext uri="{C183D7F6-B498-43B3-948B-1728B52AA6E4}">
                    <adec:decorative xmlns:adec="http://schemas.microsoft.com/office/drawing/2017/decorative" val="1"/>
                  </a:ext>
                </a:extLst>
              </p:cNvPr>
              <p:cNvSpPr/>
              <p:nvPr/>
            </p:nvSpPr>
            <p:spPr>
              <a:xfrm>
                <a:off x="14844253" y="11161554"/>
                <a:ext cx="3046245" cy="2459736"/>
              </a:xfrm>
              <a:custGeom>
                <a:avLst/>
                <a:gdLst>
                  <a:gd name="connsiteX0" fmla="*/ 0 w 3046245"/>
                  <a:gd name="connsiteY0" fmla="*/ 2423958 h 2423957"/>
                  <a:gd name="connsiteX1" fmla="*/ 3046246 w 3046245"/>
                  <a:gd name="connsiteY1" fmla="*/ 0 h 2423957"/>
                </a:gdLst>
                <a:ahLst/>
                <a:cxnLst>
                  <a:cxn ang="0">
                    <a:pos x="connsiteX0" y="connsiteY0"/>
                  </a:cxn>
                  <a:cxn ang="0">
                    <a:pos x="connsiteX1" y="connsiteY1"/>
                  </a:cxn>
                </a:cxnLst>
                <a:rect l="l" t="t" r="r" b="b"/>
                <a:pathLst>
                  <a:path w="3046245" h="2423957">
                    <a:moveTo>
                      <a:pt x="0" y="2423958"/>
                    </a:moveTo>
                    <a:cubicBezTo>
                      <a:pt x="1746986" y="2423958"/>
                      <a:pt x="3046246" y="1223738"/>
                      <a:pt x="3046246" y="0"/>
                    </a:cubicBezTo>
                  </a:path>
                </a:pathLst>
              </a:custGeom>
              <a:noFill/>
              <a:ln w="6350" cap="rnd">
                <a:gradFill>
                  <a:gsLst>
                    <a:gs pos="42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16" name="Freeform: Shape 415">
                <a:extLst>
                  <a:ext uri="{FF2B5EF4-FFF2-40B4-BE49-F238E27FC236}">
                    <a16:creationId xmlns:a16="http://schemas.microsoft.com/office/drawing/2014/main" id="{A2700483-BCE2-6BC7-C7E5-C1EFEDEEEFB0}"/>
                  </a:ext>
                  <a:ext uri="{C183D7F6-B498-43B3-948B-1728B52AA6E4}">
                    <adec:decorative xmlns:adec="http://schemas.microsoft.com/office/drawing/2017/decorative" val="1"/>
                  </a:ext>
                </a:extLst>
              </p:cNvPr>
              <p:cNvSpPr/>
              <p:nvPr/>
            </p:nvSpPr>
            <p:spPr>
              <a:xfrm>
                <a:off x="14251998" y="10702090"/>
                <a:ext cx="3046246" cy="2459736"/>
              </a:xfrm>
              <a:custGeom>
                <a:avLst/>
                <a:gdLst>
                  <a:gd name="connsiteX0" fmla="*/ 0 w 3046246"/>
                  <a:gd name="connsiteY0" fmla="*/ 2423958 h 2423957"/>
                  <a:gd name="connsiteX1" fmla="*/ 3046246 w 3046246"/>
                  <a:gd name="connsiteY1" fmla="*/ 0 h 2423957"/>
                </a:gdLst>
                <a:ahLst/>
                <a:cxnLst>
                  <a:cxn ang="0">
                    <a:pos x="connsiteX0" y="connsiteY0"/>
                  </a:cxn>
                  <a:cxn ang="0">
                    <a:pos x="connsiteX1" y="connsiteY1"/>
                  </a:cxn>
                </a:cxnLst>
                <a:rect l="l" t="t" r="r" b="b"/>
                <a:pathLst>
                  <a:path w="3046246" h="2423957">
                    <a:moveTo>
                      <a:pt x="0" y="2423958"/>
                    </a:moveTo>
                    <a:cubicBezTo>
                      <a:pt x="1746986" y="2423958"/>
                      <a:pt x="3046246" y="1223738"/>
                      <a:pt x="3046246" y="0"/>
                    </a:cubicBezTo>
                  </a:path>
                </a:pathLst>
              </a:custGeom>
              <a:noFill/>
              <a:ln w="6350" cap="rnd">
                <a:gradFill>
                  <a:gsLst>
                    <a:gs pos="52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17" name="Freeform: Shape 416">
                <a:extLst>
                  <a:ext uri="{FF2B5EF4-FFF2-40B4-BE49-F238E27FC236}">
                    <a16:creationId xmlns:a16="http://schemas.microsoft.com/office/drawing/2014/main" id="{5F3926D3-F3E5-1E1A-FE08-E43779040CB8}"/>
                  </a:ext>
                  <a:ext uri="{C183D7F6-B498-43B3-948B-1728B52AA6E4}">
                    <adec:decorative xmlns:adec="http://schemas.microsoft.com/office/drawing/2017/decorative" val="1"/>
                  </a:ext>
                </a:extLst>
              </p:cNvPr>
              <p:cNvSpPr/>
              <p:nvPr/>
            </p:nvSpPr>
            <p:spPr>
              <a:xfrm>
                <a:off x="17026154" y="10983872"/>
                <a:ext cx="2353221" cy="2459736"/>
              </a:xfrm>
              <a:custGeom>
                <a:avLst/>
                <a:gdLst>
                  <a:gd name="connsiteX0" fmla="*/ 0 w 2353220"/>
                  <a:gd name="connsiteY0" fmla="*/ 2423958 h 2423957"/>
                  <a:gd name="connsiteX1" fmla="*/ 2353221 w 2353220"/>
                  <a:gd name="connsiteY1" fmla="*/ 0 h 2423957"/>
                </a:gdLst>
                <a:ahLst/>
                <a:cxnLst>
                  <a:cxn ang="0">
                    <a:pos x="connsiteX0" y="connsiteY0"/>
                  </a:cxn>
                  <a:cxn ang="0">
                    <a:pos x="connsiteX1" y="connsiteY1"/>
                  </a:cxn>
                </a:cxnLst>
                <a:rect l="l" t="t" r="r" b="b"/>
                <a:pathLst>
                  <a:path w="2353220" h="2423957">
                    <a:moveTo>
                      <a:pt x="0" y="2423958"/>
                    </a:moveTo>
                    <a:cubicBezTo>
                      <a:pt x="1300560" y="2423958"/>
                      <a:pt x="2353221" y="1227532"/>
                      <a:pt x="2353221" y="0"/>
                    </a:cubicBezTo>
                  </a:path>
                </a:pathLst>
              </a:custGeom>
              <a:noFill/>
              <a:ln w="6350" cap="rnd">
                <a:gradFill>
                  <a:gsLst>
                    <a:gs pos="44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18" name="Freeform: Shape 417">
                <a:extLst>
                  <a:ext uri="{FF2B5EF4-FFF2-40B4-BE49-F238E27FC236}">
                    <a16:creationId xmlns:a16="http://schemas.microsoft.com/office/drawing/2014/main" id="{25B33319-C9B9-0F3D-85B1-E4374CCD1116}"/>
                  </a:ext>
                  <a:ext uri="{C183D7F6-B498-43B3-948B-1728B52AA6E4}">
                    <adec:decorative xmlns:adec="http://schemas.microsoft.com/office/drawing/2017/decorative" val="1"/>
                  </a:ext>
                </a:extLst>
              </p:cNvPr>
              <p:cNvSpPr/>
              <p:nvPr/>
            </p:nvSpPr>
            <p:spPr>
              <a:xfrm>
                <a:off x="18062209" y="10702090"/>
                <a:ext cx="1660194"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gradFill>
                  <a:gsLst>
                    <a:gs pos="46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19" name="Freeform: Shape 418">
                <a:extLst>
                  <a:ext uri="{FF2B5EF4-FFF2-40B4-BE49-F238E27FC236}">
                    <a16:creationId xmlns:a16="http://schemas.microsoft.com/office/drawing/2014/main" id="{4DE9B889-359C-85E8-692C-57162A951CF8}"/>
                  </a:ext>
                  <a:ext uri="{C183D7F6-B498-43B3-948B-1728B52AA6E4}">
                    <adec:decorative xmlns:adec="http://schemas.microsoft.com/office/drawing/2017/decorative" val="1"/>
                  </a:ext>
                </a:extLst>
              </p:cNvPr>
              <p:cNvSpPr/>
              <p:nvPr/>
            </p:nvSpPr>
            <p:spPr>
              <a:xfrm>
                <a:off x="19850531" y="10702090"/>
                <a:ext cx="1660193" cy="2459736"/>
              </a:xfrm>
              <a:custGeom>
                <a:avLst/>
                <a:gdLst>
                  <a:gd name="connsiteX0" fmla="*/ 0 w 1660194"/>
                  <a:gd name="connsiteY0" fmla="*/ 2423958 h 2423957"/>
                  <a:gd name="connsiteX1" fmla="*/ 1660195 w 1660194"/>
                  <a:gd name="connsiteY1" fmla="*/ 0 h 2423957"/>
                </a:gdLst>
                <a:ahLst/>
                <a:cxnLst>
                  <a:cxn ang="0">
                    <a:pos x="connsiteX0" y="connsiteY0"/>
                  </a:cxn>
                  <a:cxn ang="0">
                    <a:pos x="connsiteX1" y="connsiteY1"/>
                  </a:cxn>
                </a:cxnLst>
                <a:rect l="l" t="t" r="r" b="b"/>
                <a:pathLst>
                  <a:path w="1660194" h="2423957">
                    <a:moveTo>
                      <a:pt x="0" y="2423958"/>
                    </a:moveTo>
                    <a:cubicBezTo>
                      <a:pt x="281939" y="2423958"/>
                      <a:pt x="1660195" y="1681723"/>
                      <a:pt x="1660195" y="0"/>
                    </a:cubicBezTo>
                  </a:path>
                </a:pathLst>
              </a:custGeom>
              <a:noFill/>
              <a:ln w="6350" cap="rnd">
                <a:gradFill>
                  <a:gsLst>
                    <a:gs pos="3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20" name="Freeform: Shape 419">
                <a:extLst>
                  <a:ext uri="{FF2B5EF4-FFF2-40B4-BE49-F238E27FC236}">
                    <a16:creationId xmlns:a16="http://schemas.microsoft.com/office/drawing/2014/main" id="{8A961CF2-9604-0CF0-48B1-015A6CF23B3A}"/>
                  </a:ext>
                  <a:ext uri="{C183D7F6-B498-43B3-948B-1728B52AA6E4}">
                    <adec:decorative xmlns:adec="http://schemas.microsoft.com/office/drawing/2017/decorative" val="1"/>
                  </a:ext>
                </a:extLst>
              </p:cNvPr>
              <p:cNvSpPr/>
              <p:nvPr/>
            </p:nvSpPr>
            <p:spPr>
              <a:xfrm>
                <a:off x="20085938" y="11154466"/>
                <a:ext cx="665482" cy="2459736"/>
              </a:xfrm>
              <a:custGeom>
                <a:avLst/>
                <a:gdLst>
                  <a:gd name="connsiteX0" fmla="*/ 0 w 665481"/>
                  <a:gd name="connsiteY0" fmla="*/ 2423958 h 2423957"/>
                  <a:gd name="connsiteX1" fmla="*/ 665481 w 665481"/>
                  <a:gd name="connsiteY1" fmla="*/ 0 h 2423957"/>
                </a:gdLst>
                <a:ahLst/>
                <a:cxnLst>
                  <a:cxn ang="0">
                    <a:pos x="connsiteX0" y="connsiteY0"/>
                  </a:cxn>
                  <a:cxn ang="0">
                    <a:pos x="connsiteX1" y="connsiteY1"/>
                  </a:cxn>
                </a:cxnLst>
                <a:rect l="l" t="t" r="r" b="b"/>
                <a:pathLst>
                  <a:path w="665481" h="2423957">
                    <a:moveTo>
                      <a:pt x="0" y="2423958"/>
                    </a:moveTo>
                    <a:cubicBezTo>
                      <a:pt x="109658" y="2423958"/>
                      <a:pt x="665481" y="1782880"/>
                      <a:pt x="665481" y="0"/>
                    </a:cubicBezTo>
                  </a:path>
                </a:pathLst>
              </a:custGeom>
              <a:noFill/>
              <a:ln w="6350" cap="rnd">
                <a:gradFill>
                  <a:gsLst>
                    <a:gs pos="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21" name="Freeform: Shape 420">
                <a:extLst>
                  <a:ext uri="{FF2B5EF4-FFF2-40B4-BE49-F238E27FC236}">
                    <a16:creationId xmlns:a16="http://schemas.microsoft.com/office/drawing/2014/main" id="{3C7B0C57-481E-377C-2AC8-63D5DD24D5DD}"/>
                  </a:ext>
                  <a:ext uri="{C183D7F6-B498-43B3-948B-1728B52AA6E4}">
                    <adec:decorative xmlns:adec="http://schemas.microsoft.com/office/drawing/2017/decorative" val="1"/>
                  </a:ext>
                </a:extLst>
              </p:cNvPr>
              <p:cNvSpPr/>
              <p:nvPr/>
            </p:nvSpPr>
            <p:spPr>
              <a:xfrm>
                <a:off x="18500058" y="11126203"/>
                <a:ext cx="1889906" cy="2459736"/>
              </a:xfrm>
              <a:custGeom>
                <a:avLst/>
                <a:gdLst>
                  <a:gd name="connsiteX0" fmla="*/ 0 w 1889904"/>
                  <a:gd name="connsiteY0" fmla="*/ 2423958 h 2423957"/>
                  <a:gd name="connsiteX1" fmla="*/ 1889905 w 1889904"/>
                  <a:gd name="connsiteY1" fmla="*/ 0 h 2423957"/>
                </a:gdLst>
                <a:ahLst/>
                <a:cxnLst>
                  <a:cxn ang="0">
                    <a:pos x="connsiteX0" y="connsiteY0"/>
                  </a:cxn>
                  <a:cxn ang="0">
                    <a:pos x="connsiteX1" y="connsiteY1"/>
                  </a:cxn>
                </a:cxnLst>
                <a:rect l="l" t="t" r="r" b="b"/>
                <a:pathLst>
                  <a:path w="1889904" h="2423957">
                    <a:moveTo>
                      <a:pt x="0" y="2423958"/>
                    </a:moveTo>
                    <a:cubicBezTo>
                      <a:pt x="109658" y="2423958"/>
                      <a:pt x="1889905" y="1782880"/>
                      <a:pt x="1889905" y="0"/>
                    </a:cubicBezTo>
                  </a:path>
                </a:pathLst>
              </a:custGeom>
              <a:noFill/>
              <a:ln w="6350" cap="rnd">
                <a:gradFill>
                  <a:gsLst>
                    <a:gs pos="15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22" name="Freeform: Shape 421">
                <a:extLst>
                  <a:ext uri="{FF2B5EF4-FFF2-40B4-BE49-F238E27FC236}">
                    <a16:creationId xmlns:a16="http://schemas.microsoft.com/office/drawing/2014/main" id="{467A1B07-6716-F01F-53A7-E6225BA2F3C4}"/>
                  </a:ext>
                  <a:ext uri="{C183D7F6-B498-43B3-948B-1728B52AA6E4}">
                    <adec:decorative xmlns:adec="http://schemas.microsoft.com/office/drawing/2017/decorative" val="1"/>
                  </a:ext>
                </a:extLst>
              </p:cNvPr>
              <p:cNvSpPr/>
              <p:nvPr/>
            </p:nvSpPr>
            <p:spPr>
              <a:xfrm>
                <a:off x="18752896" y="10702090"/>
                <a:ext cx="1328623" cy="2459736"/>
              </a:xfrm>
              <a:custGeom>
                <a:avLst/>
                <a:gdLst>
                  <a:gd name="connsiteX0" fmla="*/ 1328623 w 1328623"/>
                  <a:gd name="connsiteY0" fmla="*/ 0 h 2415612"/>
                  <a:gd name="connsiteX1" fmla="*/ 0 w 1328623"/>
                  <a:gd name="connsiteY1" fmla="*/ 2415612 h 2415612"/>
                </a:gdLst>
                <a:ahLst/>
                <a:cxnLst>
                  <a:cxn ang="0">
                    <a:pos x="connsiteX0" y="connsiteY0"/>
                  </a:cxn>
                  <a:cxn ang="0">
                    <a:pos x="connsiteX1" y="connsiteY1"/>
                  </a:cxn>
                </a:cxnLst>
                <a:rect l="l" t="t" r="r" b="b"/>
                <a:pathLst>
                  <a:path w="1328623" h="2415612">
                    <a:moveTo>
                      <a:pt x="1328623" y="0"/>
                    </a:moveTo>
                    <a:cubicBezTo>
                      <a:pt x="1328623" y="1454122"/>
                      <a:pt x="427976" y="2415612"/>
                      <a:pt x="0" y="2415612"/>
                    </a:cubicBezTo>
                  </a:path>
                </a:pathLst>
              </a:custGeom>
              <a:noFill/>
              <a:ln w="6350" cap="rnd">
                <a:gradFill>
                  <a:gsLst>
                    <a:gs pos="37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23" name="Freeform: Shape 422">
                <a:extLst>
                  <a:ext uri="{FF2B5EF4-FFF2-40B4-BE49-F238E27FC236}">
                    <a16:creationId xmlns:a16="http://schemas.microsoft.com/office/drawing/2014/main" id="{515AE98D-3524-44BA-8ADC-C223AF2109AC}"/>
                  </a:ext>
                  <a:ext uri="{C183D7F6-B498-43B3-948B-1728B52AA6E4}">
                    <adec:decorative xmlns:adec="http://schemas.microsoft.com/office/drawing/2017/decorative" val="1"/>
                  </a:ext>
                </a:extLst>
              </p:cNvPr>
              <p:cNvSpPr/>
              <p:nvPr/>
            </p:nvSpPr>
            <p:spPr>
              <a:xfrm>
                <a:off x="18200449" y="11387744"/>
                <a:ext cx="157211" cy="2459736"/>
              </a:xfrm>
              <a:custGeom>
                <a:avLst/>
                <a:gdLst>
                  <a:gd name="connsiteX0" fmla="*/ 157211 w 157210"/>
                  <a:gd name="connsiteY0" fmla="*/ 0 h 2415612"/>
                  <a:gd name="connsiteX1" fmla="*/ 0 w 157210"/>
                  <a:gd name="connsiteY1" fmla="*/ 2415612 h 2415612"/>
                </a:gdLst>
                <a:ahLst/>
                <a:cxnLst>
                  <a:cxn ang="0">
                    <a:pos x="connsiteX0" y="connsiteY0"/>
                  </a:cxn>
                  <a:cxn ang="0">
                    <a:pos x="connsiteX1" y="connsiteY1"/>
                  </a:cxn>
                </a:cxnLst>
                <a:rect l="l" t="t" r="r" b="b"/>
                <a:pathLst>
                  <a:path w="157210" h="2415612">
                    <a:moveTo>
                      <a:pt x="157211" y="0"/>
                    </a:moveTo>
                    <a:cubicBezTo>
                      <a:pt x="157211" y="1279121"/>
                      <a:pt x="123690" y="2415612"/>
                      <a:pt x="0" y="2415612"/>
                    </a:cubicBezTo>
                  </a:path>
                </a:pathLst>
              </a:custGeom>
              <a:noFill/>
              <a:ln w="6350" cap="rnd">
                <a:gradFill>
                  <a:gsLst>
                    <a:gs pos="48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24" name="Freeform: Shape 423">
                <a:extLst>
                  <a:ext uri="{FF2B5EF4-FFF2-40B4-BE49-F238E27FC236}">
                    <a16:creationId xmlns:a16="http://schemas.microsoft.com/office/drawing/2014/main" id="{D20C8169-6F21-11E2-29E9-29D071A7034F}"/>
                  </a:ext>
                  <a:ext uri="{C183D7F6-B498-43B3-948B-1728B52AA6E4}">
                    <adec:decorative xmlns:adec="http://schemas.microsoft.com/office/drawing/2017/decorative" val="1"/>
                  </a:ext>
                </a:extLst>
              </p:cNvPr>
              <p:cNvSpPr/>
              <p:nvPr/>
            </p:nvSpPr>
            <p:spPr>
              <a:xfrm>
                <a:off x="18102801" y="11161554"/>
                <a:ext cx="3045987" cy="2459736"/>
              </a:xfrm>
              <a:custGeom>
                <a:avLst/>
                <a:gdLst>
                  <a:gd name="connsiteX0" fmla="*/ 3045987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7" y="2423958"/>
                    </a:moveTo>
                    <a:cubicBezTo>
                      <a:pt x="1299260" y="2423958"/>
                      <a:pt x="0" y="1223738"/>
                      <a:pt x="0" y="0"/>
                    </a:cubicBezTo>
                  </a:path>
                </a:pathLst>
              </a:custGeom>
              <a:noFill/>
              <a:ln w="6350" cap="rnd">
                <a:gradFill>
                  <a:gsLst>
                    <a:gs pos="49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sp>
            <p:nvSpPr>
              <p:cNvPr id="425" name="Freeform: Shape 424">
                <a:extLst>
                  <a:ext uri="{FF2B5EF4-FFF2-40B4-BE49-F238E27FC236}">
                    <a16:creationId xmlns:a16="http://schemas.microsoft.com/office/drawing/2014/main" id="{A9A47CEA-46E6-7481-E921-CF5FE4B88F59}"/>
                  </a:ext>
                  <a:ext uri="{C183D7F6-B498-43B3-948B-1728B52AA6E4}">
                    <adec:decorative xmlns:adec="http://schemas.microsoft.com/office/drawing/2017/decorative" val="1"/>
                  </a:ext>
                </a:extLst>
              </p:cNvPr>
              <p:cNvSpPr/>
              <p:nvPr/>
            </p:nvSpPr>
            <p:spPr>
              <a:xfrm>
                <a:off x="18680916" y="10702090"/>
                <a:ext cx="3045986" cy="2459736"/>
              </a:xfrm>
              <a:custGeom>
                <a:avLst/>
                <a:gdLst>
                  <a:gd name="connsiteX0" fmla="*/ 3045986 w 3045986"/>
                  <a:gd name="connsiteY0" fmla="*/ 2423958 h 2423957"/>
                  <a:gd name="connsiteX1" fmla="*/ 0 w 3045986"/>
                  <a:gd name="connsiteY1" fmla="*/ 0 h 2423957"/>
                </a:gdLst>
                <a:ahLst/>
                <a:cxnLst>
                  <a:cxn ang="0">
                    <a:pos x="connsiteX0" y="connsiteY0"/>
                  </a:cxn>
                  <a:cxn ang="0">
                    <a:pos x="connsiteX1" y="connsiteY1"/>
                  </a:cxn>
                </a:cxnLst>
                <a:rect l="l" t="t" r="r" b="b"/>
                <a:pathLst>
                  <a:path w="3045986" h="2423957">
                    <a:moveTo>
                      <a:pt x="3045986" y="2423958"/>
                    </a:moveTo>
                    <a:cubicBezTo>
                      <a:pt x="1299000" y="2423958"/>
                      <a:pt x="0" y="1223738"/>
                      <a:pt x="0" y="0"/>
                    </a:cubicBezTo>
                  </a:path>
                </a:pathLst>
              </a:custGeom>
              <a:noFill/>
              <a:ln w="6350" cap="rnd">
                <a:gradFill>
                  <a:gsLst>
                    <a:gs pos="54000">
                      <a:srgbClr val="402614">
                        <a:alpha val="0"/>
                      </a:srgbClr>
                    </a:gs>
                    <a:gs pos="79000">
                      <a:srgbClr val="402614"/>
                    </a:gs>
                    <a:gs pos="100000">
                      <a:srgbClr val="FFE9B6">
                        <a:alpha val="0"/>
                      </a:srgbClr>
                    </a:gs>
                    <a:gs pos="86000">
                      <a:srgbClr val="CF6E42"/>
                    </a:gs>
                  </a:gsLst>
                  <a:lin ang="5400000" scaled="1"/>
                </a:gradFill>
                <a:prstDash val="solid"/>
                <a:round/>
              </a:ln>
            </p:spPr>
            <p:txBody>
              <a:bodyPr rtlCol="0" anchor="ctr"/>
              <a:lstStyle/>
              <a:p>
                <a:pPr defTabSz="579282">
                  <a:defRPr/>
                </a:pPr>
                <a:endParaRPr lang="en-US" sz="1140" kern="0">
                  <a:solidFill>
                    <a:srgbClr val="FFFFFF"/>
                  </a:solidFill>
                  <a:latin typeface="Segoe Sans Display" pitchFamily="2" charset="0"/>
                </a:endParaRPr>
              </a:p>
            </p:txBody>
          </p:sp>
        </p:grpSp>
        <p:sp>
          <p:nvSpPr>
            <p:cNvPr id="426" name="Oval 425">
              <a:extLst>
                <a:ext uri="{FF2B5EF4-FFF2-40B4-BE49-F238E27FC236}">
                  <a16:creationId xmlns:a16="http://schemas.microsoft.com/office/drawing/2014/main" id="{C8174FD4-3555-9E70-10D3-FCE26038521F}"/>
                </a:ext>
                <a:ext uri="{C183D7F6-B498-43B3-948B-1728B52AA6E4}">
                  <adec:decorative xmlns:adec="http://schemas.microsoft.com/office/drawing/2017/decorative" val="1"/>
                </a:ext>
              </a:extLst>
            </p:cNvPr>
            <p:cNvSpPr>
              <a:spLocks noChangeAspect="1"/>
            </p:cNvSpPr>
            <p:nvPr/>
          </p:nvSpPr>
          <p:spPr bwMode="auto">
            <a:xfrm>
              <a:off x="8166197" y="4280635"/>
              <a:ext cx="44292" cy="44292"/>
            </a:xfrm>
            <a:prstGeom prst="ellipse">
              <a:avLst/>
            </a:prstGeom>
            <a:gradFill flip="none" rotWithShape="1">
              <a:gsLst>
                <a:gs pos="0">
                  <a:srgbClr val="92C2E2"/>
                </a:gs>
                <a:gs pos="75000">
                  <a:srgbClr val="FFA273"/>
                </a:gs>
                <a:gs pos="35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27" name="Oval 426">
              <a:extLst>
                <a:ext uri="{FF2B5EF4-FFF2-40B4-BE49-F238E27FC236}">
                  <a16:creationId xmlns:a16="http://schemas.microsoft.com/office/drawing/2014/main" id="{03757F1A-2759-57AF-22D6-B52121CBB455}"/>
                </a:ext>
                <a:ext uri="{C183D7F6-B498-43B3-948B-1728B52AA6E4}">
                  <adec:decorative xmlns:adec="http://schemas.microsoft.com/office/drawing/2017/decorative" val="1"/>
                </a:ext>
              </a:extLst>
            </p:cNvPr>
            <p:cNvSpPr>
              <a:spLocks noChangeAspect="1"/>
            </p:cNvSpPr>
            <p:nvPr/>
          </p:nvSpPr>
          <p:spPr bwMode="auto">
            <a:xfrm>
              <a:off x="7703495" y="4235890"/>
              <a:ext cx="44292" cy="44292"/>
            </a:xfrm>
            <a:prstGeom prst="ellipse">
              <a:avLst/>
            </a:prstGeom>
            <a:gradFill flip="none" rotWithShape="1">
              <a:gsLst>
                <a:gs pos="0">
                  <a:srgbClr val="92C2E2"/>
                </a:gs>
                <a:gs pos="75000">
                  <a:srgbClr val="FFA273"/>
                </a:gs>
                <a:gs pos="35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28" name="Oval 427">
              <a:extLst>
                <a:ext uri="{FF2B5EF4-FFF2-40B4-BE49-F238E27FC236}">
                  <a16:creationId xmlns:a16="http://schemas.microsoft.com/office/drawing/2014/main" id="{211AF4B5-E54B-B45F-0468-954C5038CD48}"/>
                </a:ext>
                <a:ext uri="{C183D7F6-B498-43B3-948B-1728B52AA6E4}">
                  <adec:decorative xmlns:adec="http://schemas.microsoft.com/office/drawing/2017/decorative" val="1"/>
                </a:ext>
              </a:extLst>
            </p:cNvPr>
            <p:cNvSpPr>
              <a:spLocks noChangeAspect="1"/>
            </p:cNvSpPr>
            <p:nvPr/>
          </p:nvSpPr>
          <p:spPr bwMode="auto">
            <a:xfrm>
              <a:off x="7849889" y="4164323"/>
              <a:ext cx="44292" cy="44292"/>
            </a:xfrm>
            <a:prstGeom prst="ellipse">
              <a:avLst/>
            </a:prstGeom>
            <a:gradFill flip="none" rotWithShape="1">
              <a:gsLst>
                <a:gs pos="0">
                  <a:srgbClr val="92C2E2"/>
                </a:gs>
                <a:gs pos="75000">
                  <a:srgbClr val="FFA273"/>
                </a:gs>
                <a:gs pos="35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29" name="Oval 428">
              <a:extLst>
                <a:ext uri="{FF2B5EF4-FFF2-40B4-BE49-F238E27FC236}">
                  <a16:creationId xmlns:a16="http://schemas.microsoft.com/office/drawing/2014/main" id="{7CD04B7F-6100-62D9-D25A-AD8852752166}"/>
                </a:ext>
                <a:ext uri="{C183D7F6-B498-43B3-948B-1728B52AA6E4}">
                  <adec:decorative xmlns:adec="http://schemas.microsoft.com/office/drawing/2017/decorative" val="1"/>
                </a:ext>
              </a:extLst>
            </p:cNvPr>
            <p:cNvSpPr>
              <a:spLocks noChangeAspect="1"/>
            </p:cNvSpPr>
            <p:nvPr/>
          </p:nvSpPr>
          <p:spPr bwMode="auto">
            <a:xfrm>
              <a:off x="8332124" y="4239477"/>
              <a:ext cx="44292" cy="44292"/>
            </a:xfrm>
            <a:prstGeom prst="ellipse">
              <a:avLst/>
            </a:prstGeom>
            <a:gradFill flip="none" rotWithShape="1">
              <a:gsLst>
                <a:gs pos="0">
                  <a:srgbClr val="92C2E2"/>
                </a:gs>
                <a:gs pos="75000">
                  <a:srgbClr val="FFA273"/>
                </a:gs>
                <a:gs pos="35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30" name="Oval 429">
              <a:extLst>
                <a:ext uri="{FF2B5EF4-FFF2-40B4-BE49-F238E27FC236}">
                  <a16:creationId xmlns:a16="http://schemas.microsoft.com/office/drawing/2014/main" id="{CCADE87E-1A88-6A1E-13D7-42C1AA20DBFC}"/>
                </a:ext>
                <a:ext uri="{C183D7F6-B498-43B3-948B-1728B52AA6E4}">
                  <adec:decorative xmlns:adec="http://schemas.microsoft.com/office/drawing/2017/decorative" val="1"/>
                </a:ext>
              </a:extLst>
            </p:cNvPr>
            <p:cNvSpPr>
              <a:spLocks noChangeAspect="1"/>
            </p:cNvSpPr>
            <p:nvPr/>
          </p:nvSpPr>
          <p:spPr bwMode="auto">
            <a:xfrm>
              <a:off x="7923309" y="4342636"/>
              <a:ext cx="44292" cy="44292"/>
            </a:xfrm>
            <a:prstGeom prst="ellipse">
              <a:avLst/>
            </a:prstGeom>
            <a:gradFill flip="none" rotWithShape="1">
              <a:gsLst>
                <a:gs pos="0">
                  <a:srgbClr val="92C2E2"/>
                </a:gs>
                <a:gs pos="75000">
                  <a:srgbClr val="FFA273"/>
                </a:gs>
                <a:gs pos="35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31" name="Oval 430">
              <a:extLst>
                <a:ext uri="{FF2B5EF4-FFF2-40B4-BE49-F238E27FC236}">
                  <a16:creationId xmlns:a16="http://schemas.microsoft.com/office/drawing/2014/main" id="{4A9A7BDC-1248-6698-4965-B50F422B4003}"/>
                </a:ext>
                <a:ext uri="{C183D7F6-B498-43B3-948B-1728B52AA6E4}">
                  <adec:decorative xmlns:adec="http://schemas.microsoft.com/office/drawing/2017/decorative" val="1"/>
                </a:ext>
              </a:extLst>
            </p:cNvPr>
            <p:cNvSpPr>
              <a:spLocks noChangeAspect="1"/>
            </p:cNvSpPr>
            <p:nvPr/>
          </p:nvSpPr>
          <p:spPr bwMode="auto">
            <a:xfrm>
              <a:off x="7705432" y="4098133"/>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32" name="Oval 431">
              <a:extLst>
                <a:ext uri="{FF2B5EF4-FFF2-40B4-BE49-F238E27FC236}">
                  <a16:creationId xmlns:a16="http://schemas.microsoft.com/office/drawing/2014/main" id="{E3D44FFE-E9C7-3435-1C32-65E186DA3707}"/>
                </a:ext>
                <a:ext uri="{C183D7F6-B498-43B3-948B-1728B52AA6E4}">
                  <adec:decorative xmlns:adec="http://schemas.microsoft.com/office/drawing/2017/decorative" val="1"/>
                </a:ext>
              </a:extLst>
            </p:cNvPr>
            <p:cNvSpPr>
              <a:spLocks noChangeAspect="1"/>
            </p:cNvSpPr>
            <p:nvPr/>
          </p:nvSpPr>
          <p:spPr bwMode="auto">
            <a:xfrm>
              <a:off x="8511347" y="4206462"/>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33" name="Oval 432">
              <a:extLst>
                <a:ext uri="{FF2B5EF4-FFF2-40B4-BE49-F238E27FC236}">
                  <a16:creationId xmlns:a16="http://schemas.microsoft.com/office/drawing/2014/main" id="{A3AB2FBC-093E-2D80-199C-85EB02D3A1B5}"/>
                </a:ext>
                <a:ext uri="{C183D7F6-B498-43B3-948B-1728B52AA6E4}">
                  <adec:decorative xmlns:adec="http://schemas.microsoft.com/office/drawing/2017/decorative" val="1"/>
                </a:ext>
              </a:extLst>
            </p:cNvPr>
            <p:cNvSpPr>
              <a:spLocks noChangeAspect="1"/>
            </p:cNvSpPr>
            <p:nvPr/>
          </p:nvSpPr>
          <p:spPr bwMode="auto">
            <a:xfrm>
              <a:off x="7567311" y="4221011"/>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34" name="Oval 433">
              <a:extLst>
                <a:ext uri="{FF2B5EF4-FFF2-40B4-BE49-F238E27FC236}">
                  <a16:creationId xmlns:a16="http://schemas.microsoft.com/office/drawing/2014/main" id="{885DFA71-875B-0187-984E-6C0668916582}"/>
                </a:ext>
                <a:ext uri="{C183D7F6-B498-43B3-948B-1728B52AA6E4}">
                  <adec:decorative xmlns:adec="http://schemas.microsoft.com/office/drawing/2017/decorative" val="1"/>
                </a:ext>
              </a:extLst>
            </p:cNvPr>
            <p:cNvSpPr>
              <a:spLocks noChangeAspect="1"/>
            </p:cNvSpPr>
            <p:nvPr/>
          </p:nvSpPr>
          <p:spPr bwMode="auto">
            <a:xfrm>
              <a:off x="8312580" y="4151872"/>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35" name="Oval 434">
              <a:extLst>
                <a:ext uri="{FF2B5EF4-FFF2-40B4-BE49-F238E27FC236}">
                  <a16:creationId xmlns:a16="http://schemas.microsoft.com/office/drawing/2014/main" id="{7B190CEA-72DF-5B67-5759-CF42A57FEA5B}"/>
                </a:ext>
                <a:ext uri="{C183D7F6-B498-43B3-948B-1728B52AA6E4}">
                  <adec:decorative xmlns:adec="http://schemas.microsoft.com/office/drawing/2017/decorative" val="1"/>
                </a:ext>
              </a:extLst>
            </p:cNvPr>
            <p:cNvSpPr>
              <a:spLocks noChangeAspect="1"/>
            </p:cNvSpPr>
            <p:nvPr/>
          </p:nvSpPr>
          <p:spPr bwMode="auto">
            <a:xfrm>
              <a:off x="8582860" y="4117764"/>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36" name="Oval 435">
              <a:extLst>
                <a:ext uri="{FF2B5EF4-FFF2-40B4-BE49-F238E27FC236}">
                  <a16:creationId xmlns:a16="http://schemas.microsoft.com/office/drawing/2014/main" id="{9AE0BAA9-71AF-CF3F-D900-0885F2244E11}"/>
                </a:ext>
                <a:ext uri="{C183D7F6-B498-43B3-948B-1728B52AA6E4}">
                  <adec:decorative xmlns:adec="http://schemas.microsoft.com/office/drawing/2017/decorative" val="1"/>
                </a:ext>
              </a:extLst>
            </p:cNvPr>
            <p:cNvSpPr>
              <a:spLocks noChangeAspect="1"/>
            </p:cNvSpPr>
            <p:nvPr/>
          </p:nvSpPr>
          <p:spPr bwMode="auto">
            <a:xfrm>
              <a:off x="8256454" y="4244070"/>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37" name="Oval 436">
              <a:extLst>
                <a:ext uri="{FF2B5EF4-FFF2-40B4-BE49-F238E27FC236}">
                  <a16:creationId xmlns:a16="http://schemas.microsoft.com/office/drawing/2014/main" id="{FD6B24A7-07D3-7EFE-A1EB-98C31CC7200F}"/>
                </a:ext>
                <a:ext uri="{C183D7F6-B498-43B3-948B-1728B52AA6E4}">
                  <adec:decorative xmlns:adec="http://schemas.microsoft.com/office/drawing/2017/decorative" val="1"/>
                </a:ext>
              </a:extLst>
            </p:cNvPr>
            <p:cNvSpPr>
              <a:spLocks noChangeAspect="1"/>
            </p:cNvSpPr>
            <p:nvPr/>
          </p:nvSpPr>
          <p:spPr bwMode="auto">
            <a:xfrm>
              <a:off x="7644401" y="4097657"/>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pic>
          <p:nvPicPr>
            <p:cNvPr id="438" name="Firmware Layer">
              <a:extLst>
                <a:ext uri="{FF2B5EF4-FFF2-40B4-BE49-F238E27FC236}">
                  <a16:creationId xmlns:a16="http://schemas.microsoft.com/office/drawing/2014/main" id="{76BBFC1C-71E1-861A-5F92-F4DEFC243DC5}"/>
                </a:ext>
              </a:extLst>
            </p:cNvPr>
            <p:cNvPicPr>
              <a:picLocks noChangeAspect="1"/>
            </p:cNvPicPr>
            <p:nvPr/>
          </p:nvPicPr>
          <p:blipFill>
            <a:blip r:embed="rId6"/>
            <a:srcRect/>
            <a:stretch/>
          </p:blipFill>
          <p:spPr>
            <a:xfrm>
              <a:off x="6329375" y="2911445"/>
              <a:ext cx="3586365" cy="1485763"/>
            </a:xfrm>
            <a:prstGeom prst="rect">
              <a:avLst/>
            </a:prstGeom>
          </p:spPr>
        </p:pic>
        <p:sp>
          <p:nvSpPr>
            <p:cNvPr id="445" name="Oval 444">
              <a:extLst>
                <a:ext uri="{FF2B5EF4-FFF2-40B4-BE49-F238E27FC236}">
                  <a16:creationId xmlns:a16="http://schemas.microsoft.com/office/drawing/2014/main" id="{141F4F6A-F886-1ED9-8ED1-C96FBDE30AAF}"/>
                </a:ext>
                <a:ext uri="{C183D7F6-B498-43B3-948B-1728B52AA6E4}">
                  <adec:decorative xmlns:adec="http://schemas.microsoft.com/office/drawing/2017/decorative" val="1"/>
                </a:ext>
              </a:extLst>
            </p:cNvPr>
            <p:cNvSpPr>
              <a:spLocks noChangeAspect="1"/>
            </p:cNvSpPr>
            <p:nvPr/>
          </p:nvSpPr>
          <p:spPr bwMode="auto">
            <a:xfrm>
              <a:off x="8195883" y="3509760"/>
              <a:ext cx="44292" cy="44292"/>
            </a:xfrm>
            <a:prstGeom prst="ellipse">
              <a:avLst/>
            </a:prstGeom>
            <a:gradFill flip="none" rotWithShape="1">
              <a:gsLst>
                <a:gs pos="0">
                  <a:srgbClr val="92C2E2"/>
                </a:gs>
                <a:gs pos="100000">
                  <a:srgbClr val="F0CAB6"/>
                </a:gs>
                <a:gs pos="50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46" name="Oval 445">
              <a:extLst>
                <a:ext uri="{FF2B5EF4-FFF2-40B4-BE49-F238E27FC236}">
                  <a16:creationId xmlns:a16="http://schemas.microsoft.com/office/drawing/2014/main" id="{B0A4162E-6680-212B-234D-1B18305D2CC4}"/>
                </a:ext>
                <a:ext uri="{C183D7F6-B498-43B3-948B-1728B52AA6E4}">
                  <adec:decorative xmlns:adec="http://schemas.microsoft.com/office/drawing/2017/decorative" val="1"/>
                </a:ext>
              </a:extLst>
            </p:cNvPr>
            <p:cNvSpPr>
              <a:spLocks noChangeAspect="1"/>
            </p:cNvSpPr>
            <p:nvPr/>
          </p:nvSpPr>
          <p:spPr bwMode="auto">
            <a:xfrm>
              <a:off x="8020629" y="3579453"/>
              <a:ext cx="44292" cy="44292"/>
            </a:xfrm>
            <a:prstGeom prst="ellipse">
              <a:avLst/>
            </a:prstGeom>
            <a:gradFill flip="none" rotWithShape="1">
              <a:gsLst>
                <a:gs pos="0">
                  <a:srgbClr val="92C2E2"/>
                </a:gs>
                <a:gs pos="100000">
                  <a:srgbClr val="F0CAB6"/>
                </a:gs>
                <a:gs pos="50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47" name="Oval 446">
              <a:extLst>
                <a:ext uri="{FF2B5EF4-FFF2-40B4-BE49-F238E27FC236}">
                  <a16:creationId xmlns:a16="http://schemas.microsoft.com/office/drawing/2014/main" id="{3AE593DE-24B3-ECA3-C8DA-51B471BDB481}"/>
                </a:ext>
                <a:ext uri="{C183D7F6-B498-43B3-948B-1728B52AA6E4}">
                  <adec:decorative xmlns:adec="http://schemas.microsoft.com/office/drawing/2017/decorative" val="1"/>
                </a:ext>
              </a:extLst>
            </p:cNvPr>
            <p:cNvSpPr>
              <a:spLocks noChangeAspect="1"/>
            </p:cNvSpPr>
            <p:nvPr/>
          </p:nvSpPr>
          <p:spPr bwMode="auto">
            <a:xfrm>
              <a:off x="8195714" y="3462538"/>
              <a:ext cx="44292" cy="44292"/>
            </a:xfrm>
            <a:prstGeom prst="ellipse">
              <a:avLst/>
            </a:prstGeom>
            <a:gradFill>
              <a:gsLst>
                <a:gs pos="100000">
                  <a:srgbClr val="FFA273"/>
                </a:gs>
                <a:gs pos="28728">
                  <a:schemeClr val="bg2">
                    <a:lumMod val="10000"/>
                  </a:schemeClr>
                </a:gs>
                <a:gs pos="0">
                  <a:schemeClr val="bg2">
                    <a:lumMod val="90000"/>
                  </a:schemeClr>
                </a:gs>
                <a:gs pos="57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48" name="Oval 447">
              <a:extLst>
                <a:ext uri="{FF2B5EF4-FFF2-40B4-BE49-F238E27FC236}">
                  <a16:creationId xmlns:a16="http://schemas.microsoft.com/office/drawing/2014/main" id="{7FDC0531-8A97-7C89-9BA1-5211DDF5C443}"/>
                </a:ext>
                <a:ext uri="{C183D7F6-B498-43B3-948B-1728B52AA6E4}">
                  <adec:decorative xmlns:adec="http://schemas.microsoft.com/office/drawing/2017/decorative" val="1"/>
                </a:ext>
              </a:extLst>
            </p:cNvPr>
            <p:cNvSpPr>
              <a:spLocks noChangeAspect="1"/>
            </p:cNvSpPr>
            <p:nvPr/>
          </p:nvSpPr>
          <p:spPr bwMode="auto">
            <a:xfrm>
              <a:off x="8018604" y="3411652"/>
              <a:ext cx="44292" cy="44292"/>
            </a:xfrm>
            <a:prstGeom prst="ellipse">
              <a:avLst/>
            </a:prstGeom>
            <a:gradFill>
              <a:gsLst>
                <a:gs pos="100000">
                  <a:srgbClr val="FFA273"/>
                </a:gs>
                <a:gs pos="28728">
                  <a:schemeClr val="bg2">
                    <a:lumMod val="10000"/>
                  </a:schemeClr>
                </a:gs>
                <a:gs pos="0">
                  <a:schemeClr val="bg2">
                    <a:lumMod val="90000"/>
                  </a:schemeClr>
                </a:gs>
                <a:gs pos="57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49" name="Oval 448">
              <a:extLst>
                <a:ext uri="{FF2B5EF4-FFF2-40B4-BE49-F238E27FC236}">
                  <a16:creationId xmlns:a16="http://schemas.microsoft.com/office/drawing/2014/main" id="{E04974B2-66AC-0AA5-1701-E489544A29C1}"/>
                </a:ext>
                <a:ext uri="{C183D7F6-B498-43B3-948B-1728B52AA6E4}">
                  <adec:decorative xmlns:adec="http://schemas.microsoft.com/office/drawing/2017/decorative" val="1"/>
                </a:ext>
              </a:extLst>
            </p:cNvPr>
            <p:cNvSpPr>
              <a:spLocks noChangeAspect="1"/>
            </p:cNvSpPr>
            <p:nvPr/>
          </p:nvSpPr>
          <p:spPr bwMode="auto">
            <a:xfrm>
              <a:off x="7933626" y="3403904"/>
              <a:ext cx="44292" cy="44292"/>
            </a:xfrm>
            <a:prstGeom prst="ellipse">
              <a:avLst/>
            </a:prstGeom>
            <a:gradFill>
              <a:gsLst>
                <a:gs pos="100000">
                  <a:srgbClr val="FFA273"/>
                </a:gs>
                <a:gs pos="28728">
                  <a:schemeClr val="bg2">
                    <a:lumMod val="10000"/>
                  </a:schemeClr>
                </a:gs>
                <a:gs pos="0">
                  <a:schemeClr val="bg2">
                    <a:lumMod val="90000"/>
                  </a:schemeClr>
                </a:gs>
                <a:gs pos="57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50" name="Oval 449">
              <a:extLst>
                <a:ext uri="{FF2B5EF4-FFF2-40B4-BE49-F238E27FC236}">
                  <a16:creationId xmlns:a16="http://schemas.microsoft.com/office/drawing/2014/main" id="{F874993E-1D39-1C1A-D525-DEEF8861DFD8}"/>
                </a:ext>
                <a:ext uri="{C183D7F6-B498-43B3-948B-1728B52AA6E4}">
                  <adec:decorative xmlns:adec="http://schemas.microsoft.com/office/drawing/2017/decorative" val="1"/>
                </a:ext>
              </a:extLst>
            </p:cNvPr>
            <p:cNvSpPr>
              <a:spLocks noChangeAspect="1"/>
            </p:cNvSpPr>
            <p:nvPr/>
          </p:nvSpPr>
          <p:spPr bwMode="auto">
            <a:xfrm>
              <a:off x="8282174" y="3523649"/>
              <a:ext cx="44292" cy="44292"/>
            </a:xfrm>
            <a:prstGeom prst="ellipse">
              <a:avLst/>
            </a:prstGeom>
            <a:gradFill>
              <a:gsLst>
                <a:gs pos="100000">
                  <a:srgbClr val="FFA273"/>
                </a:gs>
                <a:gs pos="28728">
                  <a:schemeClr val="bg2">
                    <a:lumMod val="10000"/>
                  </a:schemeClr>
                </a:gs>
                <a:gs pos="0">
                  <a:schemeClr val="bg2">
                    <a:lumMod val="90000"/>
                  </a:schemeClr>
                </a:gs>
                <a:gs pos="57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51" name="Oval 450">
              <a:extLst>
                <a:ext uri="{FF2B5EF4-FFF2-40B4-BE49-F238E27FC236}">
                  <a16:creationId xmlns:a16="http://schemas.microsoft.com/office/drawing/2014/main" id="{C807217B-1057-243D-9706-24F766C8D77D}"/>
                </a:ext>
                <a:ext uri="{C183D7F6-B498-43B3-948B-1728B52AA6E4}">
                  <adec:decorative xmlns:adec="http://schemas.microsoft.com/office/drawing/2017/decorative" val="1"/>
                </a:ext>
              </a:extLst>
            </p:cNvPr>
            <p:cNvSpPr>
              <a:spLocks noChangeAspect="1"/>
            </p:cNvSpPr>
            <p:nvPr/>
          </p:nvSpPr>
          <p:spPr bwMode="auto">
            <a:xfrm>
              <a:off x="8102935" y="3638949"/>
              <a:ext cx="44292" cy="44292"/>
            </a:xfrm>
            <a:prstGeom prst="ellipse">
              <a:avLst/>
            </a:prstGeom>
            <a:gradFill>
              <a:gsLst>
                <a:gs pos="100000">
                  <a:srgbClr val="FFA273"/>
                </a:gs>
                <a:gs pos="28728">
                  <a:schemeClr val="bg2">
                    <a:lumMod val="10000"/>
                  </a:schemeClr>
                </a:gs>
                <a:gs pos="0">
                  <a:schemeClr val="bg2">
                    <a:lumMod val="90000"/>
                  </a:schemeClr>
                </a:gs>
                <a:gs pos="57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52" name="Oval 451">
              <a:extLst>
                <a:ext uri="{FF2B5EF4-FFF2-40B4-BE49-F238E27FC236}">
                  <a16:creationId xmlns:a16="http://schemas.microsoft.com/office/drawing/2014/main" id="{06660C4D-09B3-4B41-6076-7148A32C8B1E}"/>
                </a:ext>
                <a:ext uri="{C183D7F6-B498-43B3-948B-1728B52AA6E4}">
                  <adec:decorative xmlns:adec="http://schemas.microsoft.com/office/drawing/2017/decorative" val="1"/>
                </a:ext>
              </a:extLst>
            </p:cNvPr>
            <p:cNvSpPr>
              <a:spLocks noChangeAspect="1"/>
            </p:cNvSpPr>
            <p:nvPr/>
          </p:nvSpPr>
          <p:spPr bwMode="auto">
            <a:xfrm>
              <a:off x="7933795" y="3464112"/>
              <a:ext cx="44292" cy="44292"/>
            </a:xfrm>
            <a:prstGeom prst="ellipse">
              <a:avLst/>
            </a:prstGeom>
            <a:gradFill flip="none" rotWithShape="1">
              <a:gsLst>
                <a:gs pos="0">
                  <a:srgbClr val="92C2E2"/>
                </a:gs>
                <a:gs pos="100000">
                  <a:srgbClr val="F0CAB6"/>
                </a:gs>
                <a:gs pos="50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53" name="Oval 452">
              <a:extLst>
                <a:ext uri="{FF2B5EF4-FFF2-40B4-BE49-F238E27FC236}">
                  <a16:creationId xmlns:a16="http://schemas.microsoft.com/office/drawing/2014/main" id="{72E372C5-9CF6-8471-A8E9-38D9B726615C}"/>
                </a:ext>
                <a:ext uri="{C183D7F6-B498-43B3-948B-1728B52AA6E4}">
                  <adec:decorative xmlns:adec="http://schemas.microsoft.com/office/drawing/2017/decorative" val="1"/>
                </a:ext>
              </a:extLst>
            </p:cNvPr>
            <p:cNvSpPr>
              <a:spLocks noChangeAspect="1"/>
            </p:cNvSpPr>
            <p:nvPr/>
          </p:nvSpPr>
          <p:spPr bwMode="auto">
            <a:xfrm>
              <a:off x="8282342" y="3488006"/>
              <a:ext cx="44292" cy="44292"/>
            </a:xfrm>
            <a:prstGeom prst="ellipse">
              <a:avLst/>
            </a:prstGeom>
            <a:gradFill flip="none" rotWithShape="1">
              <a:gsLst>
                <a:gs pos="0">
                  <a:srgbClr val="92C2E2"/>
                </a:gs>
                <a:gs pos="100000">
                  <a:srgbClr val="F0CAB6"/>
                </a:gs>
                <a:gs pos="50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54" name="Oval 453">
              <a:extLst>
                <a:ext uri="{FF2B5EF4-FFF2-40B4-BE49-F238E27FC236}">
                  <a16:creationId xmlns:a16="http://schemas.microsoft.com/office/drawing/2014/main" id="{B073ED62-7D85-5A4C-9F98-50360636E7B3}"/>
                </a:ext>
                <a:ext uri="{C183D7F6-B498-43B3-948B-1728B52AA6E4}">
                  <adec:decorative xmlns:adec="http://schemas.microsoft.com/office/drawing/2017/decorative" val="1"/>
                </a:ext>
              </a:extLst>
            </p:cNvPr>
            <p:cNvSpPr>
              <a:spLocks noChangeAspect="1"/>
            </p:cNvSpPr>
            <p:nvPr/>
          </p:nvSpPr>
          <p:spPr bwMode="auto">
            <a:xfrm>
              <a:off x="8103103" y="3613816"/>
              <a:ext cx="44292" cy="44292"/>
            </a:xfrm>
            <a:prstGeom prst="ellipse">
              <a:avLst/>
            </a:prstGeom>
            <a:gradFill flip="none" rotWithShape="1">
              <a:gsLst>
                <a:gs pos="0">
                  <a:srgbClr val="92C2E2"/>
                </a:gs>
                <a:gs pos="100000">
                  <a:srgbClr val="F0CAB6"/>
                </a:gs>
                <a:gs pos="50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pic>
          <p:nvPicPr>
            <p:cNvPr id="455" name="OS layer">
              <a:extLst>
                <a:ext uri="{FF2B5EF4-FFF2-40B4-BE49-F238E27FC236}">
                  <a16:creationId xmlns:a16="http://schemas.microsoft.com/office/drawing/2014/main" id="{611901DB-3661-AE3D-BCB9-811FF0A45625}"/>
                </a:ext>
              </a:extLst>
            </p:cNvPr>
            <p:cNvPicPr>
              <a:picLocks noChangeAspect="1"/>
            </p:cNvPicPr>
            <p:nvPr/>
          </p:nvPicPr>
          <p:blipFill>
            <a:blip r:embed="rId7"/>
            <a:srcRect/>
            <a:stretch/>
          </p:blipFill>
          <p:spPr>
            <a:xfrm>
              <a:off x="6329374" y="2079318"/>
              <a:ext cx="3590114" cy="1487316"/>
            </a:xfrm>
            <a:prstGeom prst="rect">
              <a:avLst/>
            </a:prstGeom>
          </p:spPr>
        </p:pic>
        <p:sp>
          <p:nvSpPr>
            <p:cNvPr id="462" name="Oval 461">
              <a:extLst>
                <a:ext uri="{FF2B5EF4-FFF2-40B4-BE49-F238E27FC236}">
                  <a16:creationId xmlns:a16="http://schemas.microsoft.com/office/drawing/2014/main" id="{AF7FB51A-B8AD-F5FC-8DF4-78D167B90797}"/>
                </a:ext>
                <a:ext uri="{C183D7F6-B498-43B3-948B-1728B52AA6E4}">
                  <adec:decorative xmlns:adec="http://schemas.microsoft.com/office/drawing/2017/decorative" val="1"/>
                </a:ext>
              </a:extLst>
            </p:cNvPr>
            <p:cNvSpPr>
              <a:spLocks noChangeAspect="1"/>
            </p:cNvSpPr>
            <p:nvPr/>
          </p:nvSpPr>
          <p:spPr bwMode="auto">
            <a:xfrm>
              <a:off x="8194642" y="2664741"/>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63" name="Oval 462">
              <a:extLst>
                <a:ext uri="{FF2B5EF4-FFF2-40B4-BE49-F238E27FC236}">
                  <a16:creationId xmlns:a16="http://schemas.microsoft.com/office/drawing/2014/main" id="{1431110A-7470-B959-5FB8-04124660D499}"/>
                </a:ext>
                <a:ext uri="{C183D7F6-B498-43B3-948B-1728B52AA6E4}">
                  <adec:decorative xmlns:adec="http://schemas.microsoft.com/office/drawing/2017/decorative" val="1"/>
                </a:ext>
              </a:extLst>
            </p:cNvPr>
            <p:cNvSpPr>
              <a:spLocks noChangeAspect="1"/>
            </p:cNvSpPr>
            <p:nvPr/>
          </p:nvSpPr>
          <p:spPr bwMode="auto">
            <a:xfrm>
              <a:off x="8195067" y="2676526"/>
              <a:ext cx="44292" cy="44292"/>
            </a:xfrm>
            <a:prstGeom prst="ellipse">
              <a:avLst/>
            </a:prstGeom>
            <a:gradFill>
              <a:gsLst>
                <a:gs pos="100000">
                  <a:srgbClr val="FFA273"/>
                </a:gs>
                <a:gs pos="28728">
                  <a:schemeClr val="bg2">
                    <a:lumMod val="10000"/>
                  </a:schemeClr>
                </a:gs>
                <a:gs pos="0">
                  <a:schemeClr val="bg2">
                    <a:lumMod val="90000"/>
                  </a:schemeClr>
                </a:gs>
                <a:gs pos="57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64" name="Oval 463">
              <a:extLst>
                <a:ext uri="{FF2B5EF4-FFF2-40B4-BE49-F238E27FC236}">
                  <a16:creationId xmlns:a16="http://schemas.microsoft.com/office/drawing/2014/main" id="{02EDB0DD-14CC-5FA4-E878-16AE162CB27E}"/>
                </a:ext>
                <a:ext uri="{C183D7F6-B498-43B3-948B-1728B52AA6E4}">
                  <adec:decorative xmlns:adec="http://schemas.microsoft.com/office/drawing/2017/decorative" val="1"/>
                </a:ext>
              </a:extLst>
            </p:cNvPr>
            <p:cNvSpPr>
              <a:spLocks noChangeAspect="1"/>
            </p:cNvSpPr>
            <p:nvPr/>
          </p:nvSpPr>
          <p:spPr bwMode="auto">
            <a:xfrm>
              <a:off x="8019813" y="2751788"/>
              <a:ext cx="44292" cy="44292"/>
            </a:xfrm>
            <a:prstGeom prst="ellipse">
              <a:avLst/>
            </a:prstGeom>
            <a:gradFill>
              <a:gsLst>
                <a:gs pos="100000">
                  <a:srgbClr val="FFA273"/>
                </a:gs>
                <a:gs pos="28728">
                  <a:schemeClr val="bg2">
                    <a:lumMod val="10000"/>
                  </a:schemeClr>
                </a:gs>
                <a:gs pos="0">
                  <a:schemeClr val="bg2">
                    <a:lumMod val="90000"/>
                  </a:schemeClr>
                </a:gs>
                <a:gs pos="57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65" name="Oval 464">
              <a:extLst>
                <a:ext uri="{FF2B5EF4-FFF2-40B4-BE49-F238E27FC236}">
                  <a16:creationId xmlns:a16="http://schemas.microsoft.com/office/drawing/2014/main" id="{CB2E69CC-ADBD-88D5-E0FA-5512697F9E48}"/>
                </a:ext>
                <a:ext uri="{C183D7F6-B498-43B3-948B-1728B52AA6E4}">
                  <adec:decorative xmlns:adec="http://schemas.microsoft.com/office/drawing/2017/decorative" val="1"/>
                </a:ext>
              </a:extLst>
            </p:cNvPr>
            <p:cNvSpPr>
              <a:spLocks noChangeAspect="1"/>
            </p:cNvSpPr>
            <p:nvPr/>
          </p:nvSpPr>
          <p:spPr bwMode="auto">
            <a:xfrm>
              <a:off x="7934408" y="2556016"/>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66" name="Oval 465">
              <a:extLst>
                <a:ext uri="{FF2B5EF4-FFF2-40B4-BE49-F238E27FC236}">
                  <a16:creationId xmlns:a16="http://schemas.microsoft.com/office/drawing/2014/main" id="{30E0BF88-75A7-716A-6DC7-9D838C0890E2}"/>
                </a:ext>
                <a:ext uri="{C183D7F6-B498-43B3-948B-1728B52AA6E4}">
                  <adec:decorative xmlns:adec="http://schemas.microsoft.com/office/drawing/2017/decorative" val="1"/>
                </a:ext>
              </a:extLst>
            </p:cNvPr>
            <p:cNvSpPr>
              <a:spLocks noChangeAspect="1"/>
            </p:cNvSpPr>
            <p:nvPr/>
          </p:nvSpPr>
          <p:spPr bwMode="auto">
            <a:xfrm>
              <a:off x="7932980" y="2586355"/>
              <a:ext cx="44292" cy="44292"/>
            </a:xfrm>
            <a:prstGeom prst="ellipse">
              <a:avLst/>
            </a:prstGeom>
            <a:gradFill>
              <a:gsLst>
                <a:gs pos="100000">
                  <a:srgbClr val="FFA273"/>
                </a:gs>
                <a:gs pos="28728">
                  <a:schemeClr val="bg2">
                    <a:lumMod val="10000"/>
                  </a:schemeClr>
                </a:gs>
                <a:gs pos="0">
                  <a:schemeClr val="bg2">
                    <a:lumMod val="90000"/>
                  </a:schemeClr>
                </a:gs>
                <a:gs pos="57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67" name="Oval 466">
              <a:extLst>
                <a:ext uri="{FF2B5EF4-FFF2-40B4-BE49-F238E27FC236}">
                  <a16:creationId xmlns:a16="http://schemas.microsoft.com/office/drawing/2014/main" id="{102C48B7-D07A-F629-C8D7-90CEC998E667}"/>
                </a:ext>
                <a:ext uri="{C183D7F6-B498-43B3-948B-1728B52AA6E4}">
                  <adec:decorative xmlns:adec="http://schemas.microsoft.com/office/drawing/2017/decorative" val="1"/>
                </a:ext>
              </a:extLst>
            </p:cNvPr>
            <p:cNvSpPr>
              <a:spLocks noChangeAspect="1"/>
            </p:cNvSpPr>
            <p:nvPr/>
          </p:nvSpPr>
          <p:spPr bwMode="auto">
            <a:xfrm>
              <a:off x="8281527" y="2660340"/>
              <a:ext cx="44292" cy="44292"/>
            </a:xfrm>
            <a:prstGeom prst="ellipse">
              <a:avLst/>
            </a:prstGeom>
            <a:gradFill>
              <a:gsLst>
                <a:gs pos="100000">
                  <a:srgbClr val="FFA273"/>
                </a:gs>
                <a:gs pos="28728">
                  <a:schemeClr val="bg2">
                    <a:lumMod val="10000"/>
                  </a:schemeClr>
                </a:gs>
                <a:gs pos="0">
                  <a:schemeClr val="bg2">
                    <a:lumMod val="90000"/>
                  </a:schemeClr>
                </a:gs>
                <a:gs pos="57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68" name="Oval 467">
              <a:extLst>
                <a:ext uri="{FF2B5EF4-FFF2-40B4-BE49-F238E27FC236}">
                  <a16:creationId xmlns:a16="http://schemas.microsoft.com/office/drawing/2014/main" id="{0F69CC2F-1DBB-8B59-C298-69F861AC8150}"/>
                </a:ext>
                <a:ext uri="{C183D7F6-B498-43B3-948B-1728B52AA6E4}">
                  <adec:decorative xmlns:adec="http://schemas.microsoft.com/office/drawing/2017/decorative" val="1"/>
                </a:ext>
              </a:extLst>
            </p:cNvPr>
            <p:cNvSpPr>
              <a:spLocks noChangeAspect="1"/>
            </p:cNvSpPr>
            <p:nvPr/>
          </p:nvSpPr>
          <p:spPr bwMode="auto">
            <a:xfrm>
              <a:off x="8104144" y="2817689"/>
              <a:ext cx="44292" cy="44292"/>
            </a:xfrm>
            <a:prstGeom prst="ellipse">
              <a:avLst/>
            </a:prstGeom>
            <a:gradFill>
              <a:gsLst>
                <a:gs pos="100000">
                  <a:srgbClr val="FFA273"/>
                </a:gs>
                <a:gs pos="28728">
                  <a:schemeClr val="bg2">
                    <a:lumMod val="10000"/>
                  </a:schemeClr>
                </a:gs>
                <a:gs pos="0">
                  <a:schemeClr val="bg2">
                    <a:lumMod val="90000"/>
                  </a:schemeClr>
                </a:gs>
                <a:gs pos="57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69" name="Oval 468">
              <a:extLst>
                <a:ext uri="{FF2B5EF4-FFF2-40B4-BE49-F238E27FC236}">
                  <a16:creationId xmlns:a16="http://schemas.microsoft.com/office/drawing/2014/main" id="{5A03545B-585D-1AFF-7C71-F6A94DDCBE32}"/>
                </a:ext>
                <a:ext uri="{C183D7F6-B498-43B3-948B-1728B52AA6E4}">
                  <adec:decorative xmlns:adec="http://schemas.microsoft.com/office/drawing/2017/decorative" val="1"/>
                </a:ext>
              </a:extLst>
            </p:cNvPr>
            <p:cNvSpPr>
              <a:spLocks noChangeAspect="1"/>
            </p:cNvSpPr>
            <p:nvPr/>
          </p:nvSpPr>
          <p:spPr bwMode="auto">
            <a:xfrm>
              <a:off x="7932030" y="2615025"/>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70" name="Oval 469">
              <a:extLst>
                <a:ext uri="{FF2B5EF4-FFF2-40B4-BE49-F238E27FC236}">
                  <a16:creationId xmlns:a16="http://schemas.microsoft.com/office/drawing/2014/main" id="{078D9245-928C-688E-6382-0CCC21A7536A}"/>
                </a:ext>
                <a:ext uri="{C183D7F6-B498-43B3-948B-1728B52AA6E4}">
                  <adec:decorative xmlns:adec="http://schemas.microsoft.com/office/drawing/2017/decorative" val="1"/>
                </a:ext>
              </a:extLst>
            </p:cNvPr>
            <p:cNvSpPr>
              <a:spLocks noChangeAspect="1"/>
            </p:cNvSpPr>
            <p:nvPr/>
          </p:nvSpPr>
          <p:spPr bwMode="auto">
            <a:xfrm>
              <a:off x="8279245" y="2620726"/>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71" name="Oval 470">
              <a:extLst>
                <a:ext uri="{FF2B5EF4-FFF2-40B4-BE49-F238E27FC236}">
                  <a16:creationId xmlns:a16="http://schemas.microsoft.com/office/drawing/2014/main" id="{8D3B654C-C1B8-8FA4-9CCE-971B01487F07}"/>
                </a:ext>
                <a:ext uri="{C183D7F6-B498-43B3-948B-1728B52AA6E4}">
                  <adec:decorative xmlns:adec="http://schemas.microsoft.com/office/drawing/2017/decorative" val="1"/>
                </a:ext>
              </a:extLst>
            </p:cNvPr>
            <p:cNvSpPr>
              <a:spLocks noChangeAspect="1"/>
            </p:cNvSpPr>
            <p:nvPr/>
          </p:nvSpPr>
          <p:spPr bwMode="auto">
            <a:xfrm>
              <a:off x="8020072" y="2662375"/>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pic>
          <p:nvPicPr>
            <p:cNvPr id="472" name="Apps layer">
              <a:extLst>
                <a:ext uri="{FF2B5EF4-FFF2-40B4-BE49-F238E27FC236}">
                  <a16:creationId xmlns:a16="http://schemas.microsoft.com/office/drawing/2014/main" id="{83461193-38B1-6D93-DDD8-634E03806231}"/>
                </a:ext>
              </a:extLst>
            </p:cNvPr>
            <p:cNvPicPr>
              <a:picLocks noChangeAspect="1"/>
            </p:cNvPicPr>
            <p:nvPr/>
          </p:nvPicPr>
          <p:blipFill>
            <a:blip r:embed="rId8"/>
            <a:srcRect/>
            <a:stretch/>
          </p:blipFill>
          <p:spPr>
            <a:xfrm>
              <a:off x="6329374" y="1252024"/>
              <a:ext cx="3590114" cy="1487316"/>
            </a:xfrm>
            <a:prstGeom prst="rect">
              <a:avLst/>
            </a:prstGeom>
          </p:spPr>
        </p:pic>
        <p:sp>
          <p:nvSpPr>
            <p:cNvPr id="479" name="Oval 478">
              <a:extLst>
                <a:ext uri="{FF2B5EF4-FFF2-40B4-BE49-F238E27FC236}">
                  <a16:creationId xmlns:a16="http://schemas.microsoft.com/office/drawing/2014/main" id="{41864681-46A3-988F-3AD1-E66F3688E1DB}"/>
                </a:ext>
                <a:ext uri="{C183D7F6-B498-43B3-948B-1728B52AA6E4}">
                  <adec:decorative xmlns:adec="http://schemas.microsoft.com/office/drawing/2017/decorative" val="1"/>
                </a:ext>
              </a:extLst>
            </p:cNvPr>
            <p:cNvSpPr>
              <a:spLocks noChangeAspect="1"/>
            </p:cNvSpPr>
            <p:nvPr/>
          </p:nvSpPr>
          <p:spPr bwMode="auto">
            <a:xfrm>
              <a:off x="8195264" y="1776896"/>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80" name="Oval 479">
              <a:extLst>
                <a:ext uri="{FF2B5EF4-FFF2-40B4-BE49-F238E27FC236}">
                  <a16:creationId xmlns:a16="http://schemas.microsoft.com/office/drawing/2014/main" id="{A637080A-3466-8986-DA2A-255D6E72CDDC}"/>
                </a:ext>
                <a:ext uri="{C183D7F6-B498-43B3-948B-1728B52AA6E4}">
                  <adec:decorative xmlns:adec="http://schemas.microsoft.com/office/drawing/2017/decorative" val="1"/>
                </a:ext>
              </a:extLst>
            </p:cNvPr>
            <p:cNvSpPr>
              <a:spLocks noChangeAspect="1"/>
            </p:cNvSpPr>
            <p:nvPr/>
          </p:nvSpPr>
          <p:spPr bwMode="auto">
            <a:xfrm>
              <a:off x="8018361" y="1876622"/>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81" name="Oval 480">
              <a:extLst>
                <a:ext uri="{FF2B5EF4-FFF2-40B4-BE49-F238E27FC236}">
                  <a16:creationId xmlns:a16="http://schemas.microsoft.com/office/drawing/2014/main" id="{361E45D5-0326-EF50-28AF-3FA4A92A2A94}"/>
                </a:ext>
                <a:ext uri="{C183D7F6-B498-43B3-948B-1728B52AA6E4}">
                  <adec:decorative xmlns:adec="http://schemas.microsoft.com/office/drawing/2017/decorative" val="1"/>
                </a:ext>
              </a:extLst>
            </p:cNvPr>
            <p:cNvSpPr>
              <a:spLocks noChangeAspect="1"/>
            </p:cNvSpPr>
            <p:nvPr/>
          </p:nvSpPr>
          <p:spPr bwMode="auto">
            <a:xfrm>
              <a:off x="7933933" y="1735866"/>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82" name="Oval 481">
              <a:extLst>
                <a:ext uri="{FF2B5EF4-FFF2-40B4-BE49-F238E27FC236}">
                  <a16:creationId xmlns:a16="http://schemas.microsoft.com/office/drawing/2014/main" id="{2B92D67F-A9EE-189F-29A1-9F444CA29985}"/>
                </a:ext>
                <a:ext uri="{C183D7F6-B498-43B3-948B-1728B52AA6E4}">
                  <adec:decorative xmlns:adec="http://schemas.microsoft.com/office/drawing/2017/decorative" val="1"/>
                </a:ext>
              </a:extLst>
            </p:cNvPr>
            <p:cNvSpPr>
              <a:spLocks noChangeAspect="1"/>
            </p:cNvSpPr>
            <p:nvPr/>
          </p:nvSpPr>
          <p:spPr bwMode="auto">
            <a:xfrm>
              <a:off x="8278769" y="1769860"/>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83" name="Oval 482">
              <a:extLst>
                <a:ext uri="{FF2B5EF4-FFF2-40B4-BE49-F238E27FC236}">
                  <a16:creationId xmlns:a16="http://schemas.microsoft.com/office/drawing/2014/main" id="{F7476E52-ED50-FAFF-9585-BEC0992E149C}"/>
                </a:ext>
                <a:ext uri="{C183D7F6-B498-43B3-948B-1728B52AA6E4}">
                  <adec:decorative xmlns:adec="http://schemas.microsoft.com/office/drawing/2017/decorative" val="1"/>
                </a:ext>
              </a:extLst>
            </p:cNvPr>
            <p:cNvSpPr>
              <a:spLocks noChangeAspect="1"/>
            </p:cNvSpPr>
            <p:nvPr/>
          </p:nvSpPr>
          <p:spPr bwMode="auto">
            <a:xfrm>
              <a:off x="8105097" y="2001632"/>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84" name="Oval 483">
              <a:extLst>
                <a:ext uri="{FF2B5EF4-FFF2-40B4-BE49-F238E27FC236}">
                  <a16:creationId xmlns:a16="http://schemas.microsoft.com/office/drawing/2014/main" id="{23FD065A-ABC1-1290-B43C-4DA0BA179F74}"/>
                </a:ext>
                <a:ext uri="{C183D7F6-B498-43B3-948B-1728B52AA6E4}">
                  <adec:decorative xmlns:adec="http://schemas.microsoft.com/office/drawing/2017/decorative" val="1"/>
                </a:ext>
              </a:extLst>
            </p:cNvPr>
            <p:cNvSpPr>
              <a:spLocks noChangeAspect="1"/>
            </p:cNvSpPr>
            <p:nvPr/>
          </p:nvSpPr>
          <p:spPr bwMode="auto">
            <a:xfrm>
              <a:off x="7689459" y="5381063"/>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85" name="Oval 484">
              <a:extLst>
                <a:ext uri="{FF2B5EF4-FFF2-40B4-BE49-F238E27FC236}">
                  <a16:creationId xmlns:a16="http://schemas.microsoft.com/office/drawing/2014/main" id="{6010EBE7-DC7D-E39F-F013-DFF6BC975C1F}"/>
                </a:ext>
                <a:ext uri="{C183D7F6-B498-43B3-948B-1728B52AA6E4}">
                  <adec:decorative xmlns:adec="http://schemas.microsoft.com/office/drawing/2017/decorative" val="1"/>
                </a:ext>
              </a:extLst>
            </p:cNvPr>
            <p:cNvSpPr>
              <a:spLocks noChangeAspect="1"/>
            </p:cNvSpPr>
            <p:nvPr/>
          </p:nvSpPr>
          <p:spPr bwMode="auto">
            <a:xfrm>
              <a:off x="8982856" y="5331378"/>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86" name="Oval 485">
              <a:extLst>
                <a:ext uri="{FF2B5EF4-FFF2-40B4-BE49-F238E27FC236}">
                  <a16:creationId xmlns:a16="http://schemas.microsoft.com/office/drawing/2014/main" id="{DF3BCE29-20E0-72DC-312E-16D1EC303349}"/>
                </a:ext>
                <a:ext uri="{C183D7F6-B498-43B3-948B-1728B52AA6E4}">
                  <adec:decorative xmlns:adec="http://schemas.microsoft.com/office/drawing/2017/decorative" val="1"/>
                </a:ext>
              </a:extLst>
            </p:cNvPr>
            <p:cNvSpPr>
              <a:spLocks noChangeAspect="1"/>
            </p:cNvSpPr>
            <p:nvPr/>
          </p:nvSpPr>
          <p:spPr bwMode="auto">
            <a:xfrm>
              <a:off x="7887291" y="5533945"/>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87" name="Oval 486">
              <a:extLst>
                <a:ext uri="{FF2B5EF4-FFF2-40B4-BE49-F238E27FC236}">
                  <a16:creationId xmlns:a16="http://schemas.microsoft.com/office/drawing/2014/main" id="{036F067A-64F1-BEF4-B28B-47ABFF1457EA}"/>
                </a:ext>
                <a:ext uri="{C183D7F6-B498-43B3-948B-1728B52AA6E4}">
                  <adec:decorative xmlns:adec="http://schemas.microsoft.com/office/drawing/2017/decorative" val="1"/>
                </a:ext>
              </a:extLst>
            </p:cNvPr>
            <p:cNvSpPr>
              <a:spLocks noChangeAspect="1"/>
            </p:cNvSpPr>
            <p:nvPr/>
          </p:nvSpPr>
          <p:spPr bwMode="auto">
            <a:xfrm>
              <a:off x="7940436" y="5296044"/>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88" name="Oval 487">
              <a:extLst>
                <a:ext uri="{FF2B5EF4-FFF2-40B4-BE49-F238E27FC236}">
                  <a16:creationId xmlns:a16="http://schemas.microsoft.com/office/drawing/2014/main" id="{1A4D2930-1D06-8CC5-4F00-20E49CB51CCE}"/>
                </a:ext>
                <a:ext uri="{C183D7F6-B498-43B3-948B-1728B52AA6E4}">
                  <adec:decorative xmlns:adec="http://schemas.microsoft.com/office/drawing/2017/decorative" val="1"/>
                </a:ext>
              </a:extLst>
            </p:cNvPr>
            <p:cNvSpPr>
              <a:spLocks noChangeAspect="1"/>
            </p:cNvSpPr>
            <p:nvPr/>
          </p:nvSpPr>
          <p:spPr bwMode="auto">
            <a:xfrm>
              <a:off x="8512117" y="5281362"/>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89" name="Oval 488">
              <a:extLst>
                <a:ext uri="{FF2B5EF4-FFF2-40B4-BE49-F238E27FC236}">
                  <a16:creationId xmlns:a16="http://schemas.microsoft.com/office/drawing/2014/main" id="{18FC2CD2-173E-2D8B-114C-20059E306446}"/>
                </a:ext>
                <a:ext uri="{C183D7F6-B498-43B3-948B-1728B52AA6E4}">
                  <adec:decorative xmlns:adec="http://schemas.microsoft.com/office/drawing/2017/decorative" val="1"/>
                </a:ext>
              </a:extLst>
            </p:cNvPr>
            <p:cNvSpPr>
              <a:spLocks noChangeAspect="1"/>
            </p:cNvSpPr>
            <p:nvPr/>
          </p:nvSpPr>
          <p:spPr bwMode="auto">
            <a:xfrm>
              <a:off x="8856261" y="5415963"/>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90" name="Oval 489">
              <a:extLst>
                <a:ext uri="{FF2B5EF4-FFF2-40B4-BE49-F238E27FC236}">
                  <a16:creationId xmlns:a16="http://schemas.microsoft.com/office/drawing/2014/main" id="{6CB66D8E-C35E-5573-0DF7-1142216E8AAD}"/>
                </a:ext>
                <a:ext uri="{C183D7F6-B498-43B3-948B-1728B52AA6E4}">
                  <adec:decorative xmlns:adec="http://schemas.microsoft.com/office/drawing/2017/decorative" val="1"/>
                </a:ext>
              </a:extLst>
            </p:cNvPr>
            <p:cNvSpPr>
              <a:spLocks noChangeAspect="1"/>
            </p:cNvSpPr>
            <p:nvPr/>
          </p:nvSpPr>
          <p:spPr bwMode="auto">
            <a:xfrm>
              <a:off x="7570682" y="5281362"/>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ea typeface="Segoe UI" pitchFamily="34" charset="0"/>
                <a:cs typeface="Segoe Sans Display" pitchFamily="2" charset="0"/>
              </a:endParaRPr>
            </a:p>
          </p:txBody>
        </p:sp>
        <p:sp>
          <p:nvSpPr>
            <p:cNvPr id="491" name="Oval 490">
              <a:extLst>
                <a:ext uri="{FF2B5EF4-FFF2-40B4-BE49-F238E27FC236}">
                  <a16:creationId xmlns:a16="http://schemas.microsoft.com/office/drawing/2014/main" id="{CD79F03C-C470-CDB2-67E3-4A953D7A40D2}"/>
                </a:ext>
                <a:ext uri="{C183D7F6-B498-43B3-948B-1728B52AA6E4}">
                  <adec:decorative xmlns:adec="http://schemas.microsoft.com/office/drawing/2017/decorative" val="1"/>
                </a:ext>
              </a:extLst>
            </p:cNvPr>
            <p:cNvSpPr>
              <a:spLocks noChangeAspect="1"/>
            </p:cNvSpPr>
            <p:nvPr/>
          </p:nvSpPr>
          <p:spPr bwMode="auto">
            <a:xfrm>
              <a:off x="8193021" y="1853378"/>
              <a:ext cx="44292" cy="44292"/>
            </a:xfrm>
            <a:prstGeom prst="ellipse">
              <a:avLst/>
            </a:prstGeom>
            <a:gradFill>
              <a:gsLst>
                <a:gs pos="100000">
                  <a:srgbClr val="FFA273"/>
                </a:gs>
                <a:gs pos="28728">
                  <a:schemeClr val="bg2">
                    <a:lumMod val="10000"/>
                  </a:schemeClr>
                </a:gs>
                <a:gs pos="0">
                  <a:schemeClr val="bg2">
                    <a:lumMod val="90000"/>
                  </a:schemeClr>
                </a:gs>
                <a:gs pos="64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92" name="Oval 491">
              <a:extLst>
                <a:ext uri="{FF2B5EF4-FFF2-40B4-BE49-F238E27FC236}">
                  <a16:creationId xmlns:a16="http://schemas.microsoft.com/office/drawing/2014/main" id="{4EEAA4EF-30A3-161B-A209-2294BE41C977}"/>
                </a:ext>
                <a:ext uri="{C183D7F6-B498-43B3-948B-1728B52AA6E4}">
                  <adec:decorative xmlns:adec="http://schemas.microsoft.com/office/drawing/2017/decorative" val="1"/>
                </a:ext>
              </a:extLst>
            </p:cNvPr>
            <p:cNvSpPr>
              <a:spLocks noChangeAspect="1"/>
            </p:cNvSpPr>
            <p:nvPr/>
          </p:nvSpPr>
          <p:spPr bwMode="auto">
            <a:xfrm>
              <a:off x="8017767" y="1928639"/>
              <a:ext cx="44292" cy="44292"/>
            </a:xfrm>
            <a:prstGeom prst="ellipse">
              <a:avLst/>
            </a:prstGeom>
            <a:gradFill>
              <a:gsLst>
                <a:gs pos="100000">
                  <a:srgbClr val="FFA273"/>
                </a:gs>
                <a:gs pos="28728">
                  <a:schemeClr val="bg2">
                    <a:lumMod val="10000"/>
                  </a:schemeClr>
                </a:gs>
                <a:gs pos="0">
                  <a:schemeClr val="bg2">
                    <a:lumMod val="90000"/>
                  </a:schemeClr>
                </a:gs>
                <a:gs pos="64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93" name="Oval 492">
              <a:extLst>
                <a:ext uri="{FF2B5EF4-FFF2-40B4-BE49-F238E27FC236}">
                  <a16:creationId xmlns:a16="http://schemas.microsoft.com/office/drawing/2014/main" id="{E79C9C77-7D7B-E783-E703-2D298ADF373D}"/>
                </a:ext>
                <a:ext uri="{C183D7F6-B498-43B3-948B-1728B52AA6E4}">
                  <adec:decorative xmlns:adec="http://schemas.microsoft.com/office/drawing/2017/decorative" val="1"/>
                </a:ext>
              </a:extLst>
            </p:cNvPr>
            <p:cNvSpPr>
              <a:spLocks noChangeAspect="1"/>
            </p:cNvSpPr>
            <p:nvPr/>
          </p:nvSpPr>
          <p:spPr bwMode="auto">
            <a:xfrm>
              <a:off x="7932789" y="1761350"/>
              <a:ext cx="44292" cy="44292"/>
            </a:xfrm>
            <a:prstGeom prst="ellipse">
              <a:avLst/>
            </a:prstGeom>
            <a:gradFill>
              <a:gsLst>
                <a:gs pos="100000">
                  <a:srgbClr val="FFA273"/>
                </a:gs>
                <a:gs pos="28728">
                  <a:schemeClr val="bg2">
                    <a:lumMod val="10000"/>
                  </a:schemeClr>
                </a:gs>
                <a:gs pos="0">
                  <a:schemeClr val="bg2">
                    <a:lumMod val="90000"/>
                  </a:schemeClr>
                </a:gs>
                <a:gs pos="64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94" name="Oval 493">
              <a:extLst>
                <a:ext uri="{FF2B5EF4-FFF2-40B4-BE49-F238E27FC236}">
                  <a16:creationId xmlns:a16="http://schemas.microsoft.com/office/drawing/2014/main" id="{E5F04D6A-4270-5EEE-E66D-EEDDB7E9A597}"/>
                </a:ext>
                <a:ext uri="{C183D7F6-B498-43B3-948B-1728B52AA6E4}">
                  <adec:decorative xmlns:adec="http://schemas.microsoft.com/office/drawing/2017/decorative" val="1"/>
                </a:ext>
              </a:extLst>
            </p:cNvPr>
            <p:cNvSpPr>
              <a:spLocks noChangeAspect="1"/>
            </p:cNvSpPr>
            <p:nvPr/>
          </p:nvSpPr>
          <p:spPr bwMode="auto">
            <a:xfrm>
              <a:off x="8279482" y="1837191"/>
              <a:ext cx="44292" cy="44292"/>
            </a:xfrm>
            <a:prstGeom prst="ellipse">
              <a:avLst/>
            </a:prstGeom>
            <a:gradFill>
              <a:gsLst>
                <a:gs pos="100000">
                  <a:srgbClr val="FFA273"/>
                </a:gs>
                <a:gs pos="28728">
                  <a:schemeClr val="bg2">
                    <a:lumMod val="10000"/>
                  </a:schemeClr>
                </a:gs>
                <a:gs pos="0">
                  <a:schemeClr val="bg2">
                    <a:lumMod val="90000"/>
                  </a:schemeClr>
                </a:gs>
                <a:gs pos="64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495" name="Oval 494">
              <a:extLst>
                <a:ext uri="{FF2B5EF4-FFF2-40B4-BE49-F238E27FC236}">
                  <a16:creationId xmlns:a16="http://schemas.microsoft.com/office/drawing/2014/main" id="{355DBBDF-596E-7019-3F22-2CB6423D4116}"/>
                </a:ext>
                <a:ext uri="{C183D7F6-B498-43B3-948B-1728B52AA6E4}">
                  <adec:decorative xmlns:adec="http://schemas.microsoft.com/office/drawing/2017/decorative" val="1"/>
                </a:ext>
              </a:extLst>
            </p:cNvPr>
            <p:cNvSpPr>
              <a:spLocks noChangeAspect="1"/>
            </p:cNvSpPr>
            <p:nvPr/>
          </p:nvSpPr>
          <p:spPr bwMode="auto">
            <a:xfrm>
              <a:off x="8103954" y="1946304"/>
              <a:ext cx="44292" cy="44292"/>
            </a:xfrm>
            <a:prstGeom prst="ellipse">
              <a:avLst/>
            </a:prstGeom>
            <a:gradFill>
              <a:gsLst>
                <a:gs pos="100000">
                  <a:srgbClr val="FFA273"/>
                </a:gs>
                <a:gs pos="28728">
                  <a:schemeClr val="bg2">
                    <a:lumMod val="10000"/>
                  </a:schemeClr>
                </a:gs>
                <a:gs pos="0">
                  <a:schemeClr val="bg2">
                    <a:lumMod val="90000"/>
                  </a:schemeClr>
                </a:gs>
                <a:gs pos="64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pic>
          <p:nvPicPr>
            <p:cNvPr id="496" name="Azure">
              <a:extLst>
                <a:ext uri="{FF2B5EF4-FFF2-40B4-BE49-F238E27FC236}">
                  <a16:creationId xmlns:a16="http://schemas.microsoft.com/office/drawing/2014/main" id="{EA79CBFE-A018-9DD1-7AD9-787AC5711B8B}"/>
                </a:ext>
              </a:extLst>
            </p:cNvPr>
            <p:cNvPicPr>
              <a:picLocks noChangeAspect="1"/>
            </p:cNvPicPr>
            <p:nvPr/>
          </p:nvPicPr>
          <p:blipFill>
            <a:blip r:embed="rId9"/>
            <a:srcRect/>
            <a:stretch/>
          </p:blipFill>
          <p:spPr>
            <a:xfrm>
              <a:off x="6326863" y="424730"/>
              <a:ext cx="3590114" cy="1487316"/>
            </a:xfrm>
            <a:prstGeom prst="rect">
              <a:avLst/>
            </a:prstGeom>
          </p:spPr>
        </p:pic>
        <p:sp>
          <p:nvSpPr>
            <p:cNvPr id="521" name="Oval 520">
              <a:extLst>
                <a:ext uri="{FF2B5EF4-FFF2-40B4-BE49-F238E27FC236}">
                  <a16:creationId xmlns:a16="http://schemas.microsoft.com/office/drawing/2014/main" id="{743DB313-0C82-4479-F36D-F865796CA81F}"/>
                </a:ext>
                <a:ext uri="{C183D7F6-B498-43B3-948B-1728B52AA6E4}">
                  <adec:decorative xmlns:adec="http://schemas.microsoft.com/office/drawing/2017/decorative" val="1"/>
                </a:ext>
              </a:extLst>
            </p:cNvPr>
            <p:cNvSpPr>
              <a:spLocks noChangeAspect="1"/>
            </p:cNvSpPr>
            <p:nvPr/>
          </p:nvSpPr>
          <p:spPr bwMode="auto">
            <a:xfrm>
              <a:off x="8676769" y="5424969"/>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grpSp>
          <p:nvGrpSpPr>
            <p:cNvPr id="9" name="Group 8">
              <a:extLst>
                <a:ext uri="{FF2B5EF4-FFF2-40B4-BE49-F238E27FC236}">
                  <a16:creationId xmlns:a16="http://schemas.microsoft.com/office/drawing/2014/main" id="{598FD8A6-A59C-AB32-6E1D-307E7F87526D}"/>
                </a:ext>
              </a:extLst>
            </p:cNvPr>
            <p:cNvGrpSpPr/>
            <p:nvPr/>
          </p:nvGrpSpPr>
          <p:grpSpPr>
            <a:xfrm>
              <a:off x="7949242" y="4547"/>
              <a:ext cx="346770" cy="1520081"/>
              <a:chOff x="8112464" y="770138"/>
              <a:chExt cx="346770" cy="1520081"/>
            </a:xfrm>
          </p:grpSpPr>
          <p:cxnSp>
            <p:nvCxnSpPr>
              <p:cNvPr id="3" name="Straight Connector 67">
                <a:extLst>
                  <a:ext uri="{FF2B5EF4-FFF2-40B4-BE49-F238E27FC236}">
                    <a16:creationId xmlns:a16="http://schemas.microsoft.com/office/drawing/2014/main" id="{10C00199-D21A-947C-BD12-2B09B3DFAC08}"/>
                  </a:ext>
                  <a:ext uri="{C183D7F6-B498-43B3-948B-1728B52AA6E4}">
                    <adec:decorative xmlns:adec="http://schemas.microsoft.com/office/drawing/2017/decorative" val="1"/>
                  </a:ext>
                </a:extLst>
              </p:cNvPr>
              <p:cNvCxnSpPr>
                <a:cxnSpLocks/>
              </p:cNvCxnSpPr>
              <p:nvPr/>
            </p:nvCxnSpPr>
            <p:spPr>
              <a:xfrm flipV="1">
                <a:off x="8112464" y="770138"/>
                <a:ext cx="0" cy="1385683"/>
              </a:xfrm>
              <a:prstGeom prst="straightConnector1">
                <a:avLst/>
              </a:prstGeom>
              <a:noFill/>
              <a:ln w="9525" cap="rnd">
                <a:gradFill flip="none" rotWithShape="1">
                  <a:gsLst>
                    <a:gs pos="40000">
                      <a:srgbClr val="92C2E2"/>
                    </a:gs>
                    <a:gs pos="64000">
                      <a:srgbClr val="21334D"/>
                    </a:gs>
                    <a:gs pos="22000">
                      <a:srgbClr val="92C2E2">
                        <a:alpha val="0"/>
                      </a:srgbClr>
                    </a:gs>
                    <a:gs pos="100000">
                      <a:srgbClr val="92C2E2"/>
                    </a:gs>
                  </a:gsLst>
                  <a:path path="circle">
                    <a:fillToRect l="100000" b="100000"/>
                  </a:path>
                  <a:tileRect t="-100000" r="-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4" name="Straight Connector 67">
                <a:extLst>
                  <a:ext uri="{FF2B5EF4-FFF2-40B4-BE49-F238E27FC236}">
                    <a16:creationId xmlns:a16="http://schemas.microsoft.com/office/drawing/2014/main" id="{1EE0172B-CA3C-4A3E-F044-D9AE615458E8}"/>
                  </a:ext>
                  <a:ext uri="{C183D7F6-B498-43B3-948B-1728B52AA6E4}">
                    <adec:decorative xmlns:adec="http://schemas.microsoft.com/office/drawing/2017/decorative" val="1"/>
                  </a:ext>
                </a:extLst>
              </p:cNvPr>
              <p:cNvCxnSpPr>
                <a:cxnSpLocks/>
              </p:cNvCxnSpPr>
              <p:nvPr/>
            </p:nvCxnSpPr>
            <p:spPr>
              <a:xfrm flipV="1">
                <a:off x="8199157" y="770138"/>
                <a:ext cx="0" cy="1385684"/>
              </a:xfrm>
              <a:prstGeom prst="straightConnector1">
                <a:avLst/>
              </a:prstGeom>
              <a:noFill/>
              <a:ln w="9525" cap="rnd">
                <a:gradFill flip="none" rotWithShape="1">
                  <a:gsLst>
                    <a:gs pos="40000">
                      <a:srgbClr val="92C2E2"/>
                    </a:gs>
                    <a:gs pos="64000">
                      <a:srgbClr val="21334D"/>
                    </a:gs>
                    <a:gs pos="22000">
                      <a:srgbClr val="92C2E2">
                        <a:alpha val="0"/>
                      </a:srgbClr>
                    </a:gs>
                    <a:gs pos="100000">
                      <a:srgbClr val="92C2E2"/>
                    </a:gs>
                  </a:gsLst>
                  <a:path path="circle">
                    <a:fillToRect l="100000" b="100000"/>
                  </a:path>
                  <a:tileRect t="-100000" r="-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5" name="Straight Connector 67">
                <a:extLst>
                  <a:ext uri="{FF2B5EF4-FFF2-40B4-BE49-F238E27FC236}">
                    <a16:creationId xmlns:a16="http://schemas.microsoft.com/office/drawing/2014/main" id="{221A67D2-8F5E-F9D5-529F-925B6CB2D334}"/>
                  </a:ext>
                  <a:ext uri="{C183D7F6-B498-43B3-948B-1728B52AA6E4}">
                    <adec:decorative xmlns:adec="http://schemas.microsoft.com/office/drawing/2017/decorative" val="1"/>
                  </a:ext>
                </a:extLst>
              </p:cNvPr>
              <p:cNvCxnSpPr>
                <a:cxnSpLocks/>
              </p:cNvCxnSpPr>
              <p:nvPr/>
            </p:nvCxnSpPr>
            <p:spPr>
              <a:xfrm flipV="1">
                <a:off x="8285850" y="770138"/>
                <a:ext cx="0" cy="1520081"/>
              </a:xfrm>
              <a:prstGeom prst="straightConnector1">
                <a:avLst/>
              </a:prstGeom>
              <a:noFill/>
              <a:ln w="9525" cap="rnd">
                <a:gradFill flip="none" rotWithShape="1">
                  <a:gsLst>
                    <a:gs pos="40000">
                      <a:srgbClr val="92C2E2"/>
                    </a:gs>
                    <a:gs pos="64000">
                      <a:srgbClr val="21334D"/>
                    </a:gs>
                    <a:gs pos="22000">
                      <a:srgbClr val="92C2E2">
                        <a:alpha val="0"/>
                      </a:srgbClr>
                    </a:gs>
                    <a:gs pos="100000">
                      <a:srgbClr val="92C2E2"/>
                    </a:gs>
                  </a:gsLst>
                  <a:path path="circle">
                    <a:fillToRect l="100000" b="100000"/>
                  </a:path>
                  <a:tileRect t="-100000" r="-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7" name="Straight Connector 67">
                <a:extLst>
                  <a:ext uri="{FF2B5EF4-FFF2-40B4-BE49-F238E27FC236}">
                    <a16:creationId xmlns:a16="http://schemas.microsoft.com/office/drawing/2014/main" id="{6D87A7C2-ECAB-E4D1-454E-F4A5D61B07C4}"/>
                  </a:ext>
                  <a:ext uri="{C183D7F6-B498-43B3-948B-1728B52AA6E4}">
                    <adec:decorative xmlns:adec="http://schemas.microsoft.com/office/drawing/2017/decorative" val="1"/>
                  </a:ext>
                </a:extLst>
              </p:cNvPr>
              <p:cNvCxnSpPr>
                <a:cxnSpLocks/>
              </p:cNvCxnSpPr>
              <p:nvPr/>
            </p:nvCxnSpPr>
            <p:spPr>
              <a:xfrm flipV="1">
                <a:off x="8372543" y="770138"/>
                <a:ext cx="0" cy="1385684"/>
              </a:xfrm>
              <a:prstGeom prst="straightConnector1">
                <a:avLst/>
              </a:prstGeom>
              <a:noFill/>
              <a:ln w="9525" cap="rnd">
                <a:gradFill flip="none" rotWithShape="1">
                  <a:gsLst>
                    <a:gs pos="40000">
                      <a:srgbClr val="92C2E2"/>
                    </a:gs>
                    <a:gs pos="64000">
                      <a:srgbClr val="21334D"/>
                    </a:gs>
                    <a:gs pos="22000">
                      <a:srgbClr val="92C2E2">
                        <a:alpha val="0"/>
                      </a:srgbClr>
                    </a:gs>
                    <a:gs pos="100000">
                      <a:srgbClr val="92C2E2"/>
                    </a:gs>
                  </a:gsLst>
                  <a:path path="circle">
                    <a:fillToRect l="100000" b="100000"/>
                  </a:path>
                  <a:tileRect t="-100000" r="-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cxnSp>
            <p:nvCxnSpPr>
              <p:cNvPr id="8" name="Straight Connector 67">
                <a:extLst>
                  <a:ext uri="{FF2B5EF4-FFF2-40B4-BE49-F238E27FC236}">
                    <a16:creationId xmlns:a16="http://schemas.microsoft.com/office/drawing/2014/main" id="{0D2491D1-163C-C569-86E9-58C00A4EDF75}"/>
                  </a:ext>
                  <a:ext uri="{C183D7F6-B498-43B3-948B-1728B52AA6E4}">
                    <adec:decorative xmlns:adec="http://schemas.microsoft.com/office/drawing/2017/decorative" val="1"/>
                  </a:ext>
                </a:extLst>
              </p:cNvPr>
              <p:cNvCxnSpPr>
                <a:cxnSpLocks/>
              </p:cNvCxnSpPr>
              <p:nvPr/>
            </p:nvCxnSpPr>
            <p:spPr>
              <a:xfrm flipV="1">
                <a:off x="8459234" y="770138"/>
                <a:ext cx="0" cy="1385683"/>
              </a:xfrm>
              <a:prstGeom prst="straightConnector1">
                <a:avLst/>
              </a:prstGeom>
              <a:noFill/>
              <a:ln w="9525" cap="rnd">
                <a:gradFill flip="none" rotWithShape="1">
                  <a:gsLst>
                    <a:gs pos="40000">
                      <a:srgbClr val="92C2E2"/>
                    </a:gs>
                    <a:gs pos="64000">
                      <a:srgbClr val="21334D"/>
                    </a:gs>
                    <a:gs pos="22000">
                      <a:srgbClr val="92C2E2">
                        <a:alpha val="0"/>
                      </a:srgbClr>
                    </a:gs>
                    <a:gs pos="100000">
                      <a:srgbClr val="92C2E2"/>
                    </a:gs>
                  </a:gsLst>
                  <a:path path="circle">
                    <a:fillToRect l="100000" b="100000"/>
                  </a:path>
                  <a:tileRect t="-100000" r="-100000"/>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sp>
          <p:nvSpPr>
            <p:cNvPr id="503" name="Oval 502">
              <a:extLst>
                <a:ext uri="{FF2B5EF4-FFF2-40B4-BE49-F238E27FC236}">
                  <a16:creationId xmlns:a16="http://schemas.microsoft.com/office/drawing/2014/main" id="{4E3E5881-9F9F-B377-52BA-BDD58FDE391A}"/>
                </a:ext>
                <a:ext uri="{C183D7F6-B498-43B3-948B-1728B52AA6E4}">
                  <adec:decorative xmlns:adec="http://schemas.microsoft.com/office/drawing/2017/decorative" val="1"/>
                </a:ext>
              </a:extLst>
            </p:cNvPr>
            <p:cNvSpPr>
              <a:spLocks noChangeAspect="1"/>
            </p:cNvSpPr>
            <p:nvPr/>
          </p:nvSpPr>
          <p:spPr bwMode="auto">
            <a:xfrm>
              <a:off x="8189185" y="714078"/>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504" name="Oval 503">
              <a:extLst>
                <a:ext uri="{FF2B5EF4-FFF2-40B4-BE49-F238E27FC236}">
                  <a16:creationId xmlns:a16="http://schemas.microsoft.com/office/drawing/2014/main" id="{C375281D-7360-5D9F-DB8B-47FE281DE4C4}"/>
                </a:ext>
                <a:ext uri="{C183D7F6-B498-43B3-948B-1728B52AA6E4}">
                  <adec:decorative xmlns:adec="http://schemas.microsoft.com/office/drawing/2017/decorative" val="1"/>
                </a:ext>
              </a:extLst>
            </p:cNvPr>
            <p:cNvSpPr>
              <a:spLocks noChangeAspect="1"/>
            </p:cNvSpPr>
            <p:nvPr/>
          </p:nvSpPr>
          <p:spPr bwMode="auto">
            <a:xfrm>
              <a:off x="8013930" y="789338"/>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505" name="Oval 504">
              <a:extLst>
                <a:ext uri="{FF2B5EF4-FFF2-40B4-BE49-F238E27FC236}">
                  <a16:creationId xmlns:a16="http://schemas.microsoft.com/office/drawing/2014/main" id="{487C0AB9-A460-3252-B11E-DF4B282D76BC}"/>
                </a:ext>
                <a:ext uri="{C183D7F6-B498-43B3-948B-1728B52AA6E4}">
                  <adec:decorative xmlns:adec="http://schemas.microsoft.com/office/drawing/2017/decorative" val="1"/>
                </a:ext>
              </a:extLst>
            </p:cNvPr>
            <p:cNvSpPr>
              <a:spLocks noChangeAspect="1"/>
            </p:cNvSpPr>
            <p:nvPr/>
          </p:nvSpPr>
          <p:spPr bwMode="auto">
            <a:xfrm>
              <a:off x="7927096" y="620195"/>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506" name="Oval 505">
              <a:extLst>
                <a:ext uri="{FF2B5EF4-FFF2-40B4-BE49-F238E27FC236}">
                  <a16:creationId xmlns:a16="http://schemas.microsoft.com/office/drawing/2014/main" id="{6B55B301-A251-ECE5-E5CB-5AF5324B9280}"/>
                </a:ext>
                <a:ext uri="{C183D7F6-B498-43B3-948B-1728B52AA6E4}">
                  <adec:decorative xmlns:adec="http://schemas.microsoft.com/office/drawing/2017/decorative" val="1"/>
                </a:ext>
              </a:extLst>
            </p:cNvPr>
            <p:cNvSpPr>
              <a:spLocks noChangeAspect="1"/>
            </p:cNvSpPr>
            <p:nvPr/>
          </p:nvSpPr>
          <p:spPr bwMode="auto">
            <a:xfrm>
              <a:off x="8275644" y="697891"/>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507" name="Oval 506">
              <a:extLst>
                <a:ext uri="{FF2B5EF4-FFF2-40B4-BE49-F238E27FC236}">
                  <a16:creationId xmlns:a16="http://schemas.microsoft.com/office/drawing/2014/main" id="{064CDA4D-09D5-F268-A937-5D03F3929D74}"/>
                </a:ext>
                <a:ext uri="{C183D7F6-B498-43B3-948B-1728B52AA6E4}">
                  <adec:decorative xmlns:adec="http://schemas.microsoft.com/office/drawing/2017/decorative" val="1"/>
                </a:ext>
              </a:extLst>
            </p:cNvPr>
            <p:cNvSpPr>
              <a:spLocks noChangeAspect="1"/>
            </p:cNvSpPr>
            <p:nvPr/>
          </p:nvSpPr>
          <p:spPr bwMode="auto">
            <a:xfrm>
              <a:off x="8101765" y="855240"/>
              <a:ext cx="44292" cy="44292"/>
            </a:xfrm>
            <a:prstGeom prst="ellipse">
              <a:avLst/>
            </a:prstGeom>
            <a:gradFill flip="none" rotWithShape="1">
              <a:gsLst>
                <a:gs pos="0">
                  <a:srgbClr val="92C2E2"/>
                </a:gs>
                <a:gs pos="100000">
                  <a:srgbClr val="92C2E2"/>
                </a:gs>
                <a:gs pos="57000">
                  <a:srgbClr val="21334D"/>
                </a:gs>
              </a:gsLst>
              <a:path path="circle">
                <a:fillToRect r="100000" b="100000"/>
              </a:path>
              <a:tileRect l="-100000" t="-100000"/>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514" name="Oval 513">
              <a:extLst>
                <a:ext uri="{FF2B5EF4-FFF2-40B4-BE49-F238E27FC236}">
                  <a16:creationId xmlns:a16="http://schemas.microsoft.com/office/drawing/2014/main" id="{9C97C91A-1916-4E88-C23F-17F9526A77E7}"/>
                </a:ext>
                <a:ext uri="{C183D7F6-B498-43B3-948B-1728B52AA6E4}">
                  <adec:decorative xmlns:adec="http://schemas.microsoft.com/office/drawing/2017/decorative" val="1"/>
                </a:ext>
              </a:extLst>
            </p:cNvPr>
            <p:cNvSpPr>
              <a:spLocks noChangeAspect="1"/>
            </p:cNvSpPr>
            <p:nvPr/>
          </p:nvSpPr>
          <p:spPr bwMode="auto">
            <a:xfrm>
              <a:off x="8190078" y="393753"/>
              <a:ext cx="44292" cy="44292"/>
            </a:xfrm>
            <a:prstGeom prst="ellipse">
              <a:avLst/>
            </a:prstGeom>
            <a:gradFill>
              <a:gsLst>
                <a:gs pos="100000">
                  <a:srgbClr val="FFA273"/>
                </a:gs>
                <a:gs pos="28728">
                  <a:schemeClr val="bg2">
                    <a:lumMod val="10000"/>
                  </a:schemeClr>
                </a:gs>
                <a:gs pos="0">
                  <a:schemeClr val="bg2">
                    <a:lumMod val="90000"/>
                  </a:schemeClr>
                </a:gs>
                <a:gs pos="71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515" name="Oval 514">
              <a:extLst>
                <a:ext uri="{FF2B5EF4-FFF2-40B4-BE49-F238E27FC236}">
                  <a16:creationId xmlns:a16="http://schemas.microsoft.com/office/drawing/2014/main" id="{4DAECA2B-EA35-1F66-8B97-1446B2CDE26E}"/>
                </a:ext>
                <a:ext uri="{C183D7F6-B498-43B3-948B-1728B52AA6E4}">
                  <adec:decorative xmlns:adec="http://schemas.microsoft.com/office/drawing/2017/decorative" val="1"/>
                </a:ext>
              </a:extLst>
            </p:cNvPr>
            <p:cNvSpPr>
              <a:spLocks noChangeAspect="1"/>
            </p:cNvSpPr>
            <p:nvPr/>
          </p:nvSpPr>
          <p:spPr bwMode="auto">
            <a:xfrm>
              <a:off x="8016056" y="70972"/>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516" name="Oval 515">
              <a:extLst>
                <a:ext uri="{FF2B5EF4-FFF2-40B4-BE49-F238E27FC236}">
                  <a16:creationId xmlns:a16="http://schemas.microsoft.com/office/drawing/2014/main" id="{0149A166-F0F5-A133-7B04-DF5ACF990ED4}"/>
                </a:ext>
                <a:ext uri="{C183D7F6-B498-43B3-948B-1728B52AA6E4}">
                  <adec:decorative xmlns:adec="http://schemas.microsoft.com/office/drawing/2017/decorative" val="1"/>
                </a:ext>
              </a:extLst>
            </p:cNvPr>
            <p:cNvSpPr>
              <a:spLocks noChangeAspect="1"/>
            </p:cNvSpPr>
            <p:nvPr/>
          </p:nvSpPr>
          <p:spPr bwMode="auto">
            <a:xfrm>
              <a:off x="7928941" y="222924"/>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517" name="Oval 516">
              <a:extLst>
                <a:ext uri="{FF2B5EF4-FFF2-40B4-BE49-F238E27FC236}">
                  <a16:creationId xmlns:a16="http://schemas.microsoft.com/office/drawing/2014/main" id="{E4374211-FFFD-62E0-3D85-5F1B52567156}"/>
                </a:ext>
                <a:ext uri="{C183D7F6-B498-43B3-948B-1728B52AA6E4}">
                  <adec:decorative xmlns:adec="http://schemas.microsoft.com/office/drawing/2017/decorative" val="1"/>
                </a:ext>
              </a:extLst>
            </p:cNvPr>
            <p:cNvSpPr>
              <a:spLocks noChangeAspect="1"/>
            </p:cNvSpPr>
            <p:nvPr/>
          </p:nvSpPr>
          <p:spPr bwMode="auto">
            <a:xfrm>
              <a:off x="8276261" y="550450"/>
              <a:ext cx="44292" cy="44292"/>
            </a:xfrm>
            <a:prstGeom prst="ellipse">
              <a:avLst/>
            </a:prstGeom>
            <a:gradFill>
              <a:gsLst>
                <a:gs pos="100000">
                  <a:srgbClr val="FFA273"/>
                </a:gs>
                <a:gs pos="28728">
                  <a:schemeClr val="bg2">
                    <a:lumMod val="10000"/>
                  </a:schemeClr>
                </a:gs>
                <a:gs pos="0">
                  <a:schemeClr val="bg2">
                    <a:lumMod val="90000"/>
                  </a:schemeClr>
                </a:gs>
                <a:gs pos="71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518" name="Oval 517">
              <a:extLst>
                <a:ext uri="{FF2B5EF4-FFF2-40B4-BE49-F238E27FC236}">
                  <a16:creationId xmlns:a16="http://schemas.microsoft.com/office/drawing/2014/main" id="{8704102A-4709-27E4-8142-74F4D52FC610}"/>
                </a:ext>
                <a:ext uri="{C183D7F6-B498-43B3-948B-1728B52AA6E4}">
                  <adec:decorative xmlns:adec="http://schemas.microsoft.com/office/drawing/2017/decorative" val="1"/>
                </a:ext>
              </a:extLst>
            </p:cNvPr>
            <p:cNvSpPr>
              <a:spLocks noChangeAspect="1"/>
            </p:cNvSpPr>
            <p:nvPr/>
          </p:nvSpPr>
          <p:spPr bwMode="auto">
            <a:xfrm>
              <a:off x="8276261" y="189177"/>
              <a:ext cx="44292" cy="44292"/>
            </a:xfrm>
            <a:prstGeom prst="ellipse">
              <a:avLst/>
            </a:prstGeom>
            <a:gradFill>
              <a:gsLst>
                <a:gs pos="0">
                  <a:srgbClr val="F0CAB6"/>
                </a:gs>
                <a:gs pos="100000">
                  <a:srgbClr val="FFA273"/>
                </a:gs>
                <a:gs pos="35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519" name="Oval 518">
              <a:extLst>
                <a:ext uri="{FF2B5EF4-FFF2-40B4-BE49-F238E27FC236}">
                  <a16:creationId xmlns:a16="http://schemas.microsoft.com/office/drawing/2014/main" id="{BE009F92-D705-CAD8-8F91-4EB0E8BE9617}"/>
                </a:ext>
                <a:ext uri="{C183D7F6-B498-43B3-948B-1728B52AA6E4}">
                  <adec:decorative xmlns:adec="http://schemas.microsoft.com/office/drawing/2017/decorative" val="1"/>
                </a:ext>
              </a:extLst>
            </p:cNvPr>
            <p:cNvSpPr>
              <a:spLocks noChangeAspect="1"/>
            </p:cNvSpPr>
            <p:nvPr/>
          </p:nvSpPr>
          <p:spPr bwMode="auto">
            <a:xfrm>
              <a:off x="8104137" y="632831"/>
              <a:ext cx="44292" cy="44292"/>
            </a:xfrm>
            <a:prstGeom prst="ellipse">
              <a:avLst/>
            </a:prstGeom>
            <a:gradFill>
              <a:gsLst>
                <a:gs pos="100000">
                  <a:srgbClr val="FFA273"/>
                </a:gs>
                <a:gs pos="28728">
                  <a:schemeClr val="bg2">
                    <a:lumMod val="10000"/>
                  </a:schemeClr>
                </a:gs>
                <a:gs pos="0">
                  <a:schemeClr val="bg2">
                    <a:lumMod val="90000"/>
                  </a:schemeClr>
                </a:gs>
                <a:gs pos="71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sp>
          <p:nvSpPr>
            <p:cNvPr id="520" name="Oval 519">
              <a:extLst>
                <a:ext uri="{FF2B5EF4-FFF2-40B4-BE49-F238E27FC236}">
                  <a16:creationId xmlns:a16="http://schemas.microsoft.com/office/drawing/2014/main" id="{F7957C13-6558-D0AA-7EF2-0CDADB4B05C4}"/>
                </a:ext>
                <a:ext uri="{C183D7F6-B498-43B3-948B-1728B52AA6E4}">
                  <adec:decorative xmlns:adec="http://schemas.microsoft.com/office/drawing/2017/decorative" val="1"/>
                </a:ext>
              </a:extLst>
            </p:cNvPr>
            <p:cNvSpPr>
              <a:spLocks noChangeAspect="1"/>
            </p:cNvSpPr>
            <p:nvPr/>
          </p:nvSpPr>
          <p:spPr bwMode="auto">
            <a:xfrm>
              <a:off x="8016056" y="478385"/>
              <a:ext cx="44292" cy="44292"/>
            </a:xfrm>
            <a:prstGeom prst="ellipse">
              <a:avLst/>
            </a:prstGeom>
            <a:gradFill>
              <a:gsLst>
                <a:gs pos="100000">
                  <a:srgbClr val="FFA273"/>
                </a:gs>
                <a:gs pos="28728">
                  <a:schemeClr val="bg2">
                    <a:lumMod val="10000"/>
                  </a:schemeClr>
                </a:gs>
                <a:gs pos="0">
                  <a:schemeClr val="bg2">
                    <a:lumMod val="90000"/>
                  </a:schemeClr>
                </a:gs>
                <a:gs pos="71000">
                  <a:srgbClr val="402614"/>
                </a:gs>
              </a:gsLst>
              <a:path path="circle">
                <a:fillToRect r="100000" b="100000"/>
              </a:path>
            </a:gradFill>
            <a:ln w="9525" cap="flat" cmpd="sng" algn="ctr">
              <a:noFill/>
              <a:prstDash val="solid"/>
              <a:headEnd type="none" w="med" len="med"/>
              <a:tailEnd type="none" w="med" len="med"/>
            </a:ln>
            <a:effectLst>
              <a:outerShdw blurRad="63500" dist="63500" dir="2700000" algn="tl" rotWithShape="0">
                <a:srgbClr val="737373">
                  <a:alpha val="20000"/>
                </a:srgbClr>
              </a:outerShdw>
            </a:effectLst>
          </p:spPr>
          <p:txBody>
            <a:bodyPr rot="0" spcFirstLastPara="0" vertOverflow="overflow" horzOverflow="overflow" vert="horz" wrap="square" lIns="57931" tIns="46345" rIns="57931" bIns="46345" numCol="1" spcCol="0" rtlCol="0" fromWordArt="0" anchor="t" anchorCtr="0" forceAA="0" compatLnSpc="1">
              <a:prstTxWarp prst="textNoShape">
                <a:avLst/>
              </a:prstTxWarp>
              <a:noAutofit/>
            </a:bodyPr>
            <a:lstStyle/>
            <a:p>
              <a:pPr defTabSz="295366" fontAlgn="base">
                <a:spcBef>
                  <a:spcPct val="0"/>
                </a:spcBef>
                <a:spcAft>
                  <a:spcPct val="0"/>
                </a:spcAft>
                <a:defRPr/>
              </a:pPr>
              <a:endParaRPr lang="en-US" sz="634" kern="0">
                <a:solidFill>
                  <a:srgbClr val="FFFFFF"/>
                </a:solidFill>
                <a:latin typeface="Segoe Sans Display" pitchFamily="2" charset="0"/>
                <a:cs typeface="Segoe Sans Display" pitchFamily="2" charset="0"/>
              </a:endParaRPr>
            </a:p>
          </p:txBody>
        </p:sp>
      </p:grpSp>
      <p:sp>
        <p:nvSpPr>
          <p:cNvPr id="11" name="Graphic 118">
            <a:extLst>
              <a:ext uri="{FF2B5EF4-FFF2-40B4-BE49-F238E27FC236}">
                <a16:creationId xmlns:a16="http://schemas.microsoft.com/office/drawing/2014/main" id="{6AE0410B-620F-C594-7EA3-EF39276EC07A}"/>
              </a:ext>
              <a:ext uri="{C183D7F6-B498-43B3-948B-1728B52AA6E4}">
                <adec:decorative xmlns:adec="http://schemas.microsoft.com/office/drawing/2017/decorative" val="1"/>
              </a:ext>
            </a:extLst>
          </p:cNvPr>
          <p:cNvSpPr>
            <a:spLocks/>
          </p:cNvSpPr>
          <p:nvPr/>
        </p:nvSpPr>
        <p:spPr>
          <a:xfrm>
            <a:off x="1290140" y="1931538"/>
            <a:ext cx="320216" cy="288194"/>
          </a:xfrm>
          <a:custGeom>
            <a:avLst/>
            <a:gdLst>
              <a:gd name="connsiteX0" fmla="*/ 109736 w 292630"/>
              <a:gd name="connsiteY0" fmla="*/ 93416 h 263367"/>
              <a:gd name="connsiteX1" fmla="*/ 109736 w 292630"/>
              <a:gd name="connsiteY1" fmla="*/ 169962 h 263367"/>
              <a:gd name="connsiteX2" fmla="*/ 125973 w 292630"/>
              <a:gd name="connsiteY2" fmla="*/ 179591 h 263367"/>
              <a:gd name="connsiteX3" fmla="*/ 196002 w 292630"/>
              <a:gd name="connsiteY3" fmla="*/ 141314 h 263367"/>
              <a:gd name="connsiteX4" fmla="*/ 196001 w 292630"/>
              <a:gd name="connsiteY4" fmla="*/ 122055 h 263367"/>
              <a:gd name="connsiteX5" fmla="*/ 125973 w 292630"/>
              <a:gd name="connsiteY5" fmla="*/ 83786 h 263367"/>
              <a:gd name="connsiteX6" fmla="*/ 109736 w 292630"/>
              <a:gd name="connsiteY6" fmla="*/ 93416 h 263367"/>
              <a:gd name="connsiteX7" fmla="*/ 47552 w 292630"/>
              <a:gd name="connsiteY7" fmla="*/ 0 h 263367"/>
              <a:gd name="connsiteX8" fmla="*/ 0 w 292630"/>
              <a:gd name="connsiteY8" fmla="*/ 47552 h 263367"/>
              <a:gd name="connsiteX9" fmla="*/ 0 w 292630"/>
              <a:gd name="connsiteY9" fmla="*/ 215815 h 263367"/>
              <a:gd name="connsiteX10" fmla="*/ 47552 w 292630"/>
              <a:gd name="connsiteY10" fmla="*/ 263367 h 263367"/>
              <a:gd name="connsiteX11" fmla="*/ 245078 w 292630"/>
              <a:gd name="connsiteY11" fmla="*/ 263367 h 263367"/>
              <a:gd name="connsiteX12" fmla="*/ 292630 w 292630"/>
              <a:gd name="connsiteY12" fmla="*/ 215815 h 263367"/>
              <a:gd name="connsiteX13" fmla="*/ 292630 w 292630"/>
              <a:gd name="connsiteY13" fmla="*/ 47552 h 263367"/>
              <a:gd name="connsiteX14" fmla="*/ 245078 w 292630"/>
              <a:gd name="connsiteY14" fmla="*/ 0 h 263367"/>
              <a:gd name="connsiteX15" fmla="*/ 47552 w 292630"/>
              <a:gd name="connsiteY15" fmla="*/ 0 h 263367"/>
              <a:gd name="connsiteX16" fmla="*/ 21947 w 292630"/>
              <a:gd name="connsiteY16" fmla="*/ 47552 h 263367"/>
              <a:gd name="connsiteX17" fmla="*/ 47552 w 292630"/>
              <a:gd name="connsiteY17" fmla="*/ 21947 h 263367"/>
              <a:gd name="connsiteX18" fmla="*/ 245078 w 292630"/>
              <a:gd name="connsiteY18" fmla="*/ 21947 h 263367"/>
              <a:gd name="connsiteX19" fmla="*/ 270683 w 292630"/>
              <a:gd name="connsiteY19" fmla="*/ 47552 h 263367"/>
              <a:gd name="connsiteX20" fmla="*/ 270683 w 292630"/>
              <a:gd name="connsiteY20" fmla="*/ 215815 h 263367"/>
              <a:gd name="connsiteX21" fmla="*/ 245078 w 292630"/>
              <a:gd name="connsiteY21" fmla="*/ 241420 h 263367"/>
              <a:gd name="connsiteX22" fmla="*/ 47552 w 292630"/>
              <a:gd name="connsiteY22" fmla="*/ 241420 h 263367"/>
              <a:gd name="connsiteX23" fmla="*/ 21947 w 292630"/>
              <a:gd name="connsiteY23" fmla="*/ 215815 h 263367"/>
              <a:gd name="connsiteX24" fmla="*/ 21947 w 292630"/>
              <a:gd name="connsiteY24" fmla="*/ 47552 h 2633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2630" h="263367">
                <a:moveTo>
                  <a:pt x="109736" y="93416"/>
                </a:moveTo>
                <a:lnTo>
                  <a:pt x="109736" y="169962"/>
                </a:lnTo>
                <a:cubicBezTo>
                  <a:pt x="109736" y="178297"/>
                  <a:pt x="118660" y="183589"/>
                  <a:pt x="125973" y="179591"/>
                </a:cubicBezTo>
                <a:lnTo>
                  <a:pt x="196002" y="141314"/>
                </a:lnTo>
                <a:cubicBezTo>
                  <a:pt x="203616" y="137151"/>
                  <a:pt x="203615" y="126216"/>
                  <a:pt x="196001" y="122055"/>
                </a:cubicBezTo>
                <a:lnTo>
                  <a:pt x="125973" y="83786"/>
                </a:lnTo>
                <a:cubicBezTo>
                  <a:pt x="118660" y="79790"/>
                  <a:pt x="109736" y="85082"/>
                  <a:pt x="109736" y="93416"/>
                </a:cubicBezTo>
                <a:close/>
                <a:moveTo>
                  <a:pt x="47552" y="0"/>
                </a:moveTo>
                <a:cubicBezTo>
                  <a:pt x="21290" y="0"/>
                  <a:pt x="0" y="21290"/>
                  <a:pt x="0" y="47552"/>
                </a:cubicBezTo>
                <a:lnTo>
                  <a:pt x="0" y="215815"/>
                </a:lnTo>
                <a:cubicBezTo>
                  <a:pt x="0" y="242077"/>
                  <a:pt x="21290" y="263367"/>
                  <a:pt x="47552" y="263367"/>
                </a:cubicBezTo>
                <a:lnTo>
                  <a:pt x="245078" y="263367"/>
                </a:lnTo>
                <a:cubicBezTo>
                  <a:pt x="271340" y="263367"/>
                  <a:pt x="292630" y="242077"/>
                  <a:pt x="292630" y="215815"/>
                </a:cubicBezTo>
                <a:lnTo>
                  <a:pt x="292630" y="47552"/>
                </a:lnTo>
                <a:cubicBezTo>
                  <a:pt x="292630" y="21290"/>
                  <a:pt x="271340" y="0"/>
                  <a:pt x="245078" y="0"/>
                </a:cubicBezTo>
                <a:lnTo>
                  <a:pt x="47552" y="0"/>
                </a:lnTo>
                <a:close/>
                <a:moveTo>
                  <a:pt x="21947" y="47552"/>
                </a:moveTo>
                <a:cubicBezTo>
                  <a:pt x="21947" y="33411"/>
                  <a:pt x="33411" y="21947"/>
                  <a:pt x="47552" y="21947"/>
                </a:cubicBezTo>
                <a:lnTo>
                  <a:pt x="245078" y="21947"/>
                </a:lnTo>
                <a:cubicBezTo>
                  <a:pt x="259219" y="21947"/>
                  <a:pt x="270683" y="33411"/>
                  <a:pt x="270683" y="47552"/>
                </a:cubicBezTo>
                <a:lnTo>
                  <a:pt x="270683" y="215815"/>
                </a:lnTo>
                <a:cubicBezTo>
                  <a:pt x="270683" y="229956"/>
                  <a:pt x="259219" y="241420"/>
                  <a:pt x="245078" y="241420"/>
                </a:cubicBezTo>
                <a:lnTo>
                  <a:pt x="47552" y="241420"/>
                </a:lnTo>
                <a:cubicBezTo>
                  <a:pt x="33411" y="241420"/>
                  <a:pt x="21947" y="229956"/>
                  <a:pt x="21947" y="215815"/>
                </a:cubicBezTo>
                <a:lnTo>
                  <a:pt x="21947" y="47552"/>
                </a:lnTo>
                <a:close/>
              </a:path>
            </a:pathLst>
          </a:custGeom>
          <a:solidFill>
            <a:srgbClr val="0078D4"/>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pic>
        <p:nvPicPr>
          <p:cNvPr id="13" name="Picture 2" descr="Cloud with solid fill">
            <a:extLst>
              <a:ext uri="{FF2B5EF4-FFF2-40B4-BE49-F238E27FC236}">
                <a16:creationId xmlns:a16="http://schemas.microsoft.com/office/drawing/2014/main" id="{86C4767F-C107-B630-52AF-4701573CBF04}"/>
              </a:ext>
              <a:ext uri="{C183D7F6-B498-43B3-948B-1728B52AA6E4}">
                <adec:decorative xmlns:adec="http://schemas.microsoft.com/office/drawing/2017/decorative" val="1"/>
              </a:ext>
            </a:extLst>
          </p:cNvPr>
          <p:cNvPicPr>
            <a:picLocks noChangeArrowheads="1"/>
          </p:cNvPicPr>
          <p:nvPr/>
        </p:nvPicPr>
        <p:blipFill>
          <a:blip r:embed="rId10">
            <a:extLst>
              <a:ext uri="{96DAC541-7B7A-43D3-8B79-37D633B846F1}">
                <asvg:svgBlip xmlns:asvg="http://schemas.microsoft.com/office/drawing/2016/SVG/main" r:embed="rId11"/>
              </a:ext>
            </a:extLst>
          </a:blip>
          <a:srcRect t="2938" b="2938"/>
          <a:stretch/>
        </p:blipFill>
        <p:spPr bwMode="auto">
          <a:xfrm>
            <a:off x="1199135" y="2664647"/>
            <a:ext cx="493776" cy="493776"/>
          </a:xfrm>
          <a:prstGeom prst="rect">
            <a:avLst/>
          </a:prstGeom>
          <a:extLst>
            <a:ext uri="{909E8E84-426E-40DD-AFC4-6F175D3DCCD1}">
              <a14:hiddenFill xmlns:a14="http://schemas.microsoft.com/office/drawing/2010/main">
                <a:solidFill>
                  <a:srgbClr val="FFFFFF"/>
                </a:solidFill>
              </a14:hiddenFill>
            </a:ext>
          </a:extLst>
        </p:spPr>
      </p:pic>
      <p:sp>
        <p:nvSpPr>
          <p:cNvPr id="14" name="Graphic 11">
            <a:extLst>
              <a:ext uri="{FF2B5EF4-FFF2-40B4-BE49-F238E27FC236}">
                <a16:creationId xmlns:a16="http://schemas.microsoft.com/office/drawing/2014/main" id="{ACD3CD18-8186-EAE6-6527-8238ECBC0AD9}"/>
              </a:ext>
              <a:ext uri="{C183D7F6-B498-43B3-948B-1728B52AA6E4}">
                <adec:decorative xmlns:adec="http://schemas.microsoft.com/office/drawing/2017/decorative" val="1"/>
              </a:ext>
            </a:extLst>
          </p:cNvPr>
          <p:cNvSpPr>
            <a:spLocks noChangeAspect="1"/>
          </p:cNvSpPr>
          <p:nvPr/>
        </p:nvSpPr>
        <p:spPr>
          <a:xfrm>
            <a:off x="1289660" y="3601784"/>
            <a:ext cx="312725" cy="312725"/>
          </a:xfrm>
          <a:custGeom>
            <a:avLst/>
            <a:gdLst>
              <a:gd name="connsiteX0" fmla="*/ 89260 w 191272"/>
              <a:gd name="connsiteY0" fmla="*/ 89260 h 191272"/>
              <a:gd name="connsiteX1" fmla="*/ 0 w 191272"/>
              <a:gd name="connsiteY1" fmla="*/ 89260 h 191272"/>
              <a:gd name="connsiteX2" fmla="*/ 0 w 191272"/>
              <a:gd name="connsiteY2" fmla="*/ 0 h 191272"/>
              <a:gd name="connsiteX3" fmla="*/ 89260 w 191272"/>
              <a:gd name="connsiteY3" fmla="*/ 0 h 191272"/>
              <a:gd name="connsiteX4" fmla="*/ 89260 w 191272"/>
              <a:gd name="connsiteY4" fmla="*/ 89260 h 191272"/>
              <a:gd name="connsiteX5" fmla="*/ 191272 w 191272"/>
              <a:gd name="connsiteY5" fmla="*/ 89260 h 191272"/>
              <a:gd name="connsiteX6" fmla="*/ 102012 w 191272"/>
              <a:gd name="connsiteY6" fmla="*/ 89260 h 191272"/>
              <a:gd name="connsiteX7" fmla="*/ 102012 w 191272"/>
              <a:gd name="connsiteY7" fmla="*/ 0 h 191272"/>
              <a:gd name="connsiteX8" fmla="*/ 191272 w 191272"/>
              <a:gd name="connsiteY8" fmla="*/ 0 h 191272"/>
              <a:gd name="connsiteX9" fmla="*/ 191272 w 191272"/>
              <a:gd name="connsiteY9" fmla="*/ 89260 h 191272"/>
              <a:gd name="connsiteX10" fmla="*/ 89260 w 191272"/>
              <a:gd name="connsiteY10" fmla="*/ 191272 h 191272"/>
              <a:gd name="connsiteX11" fmla="*/ 0 w 191272"/>
              <a:gd name="connsiteY11" fmla="*/ 191272 h 191272"/>
              <a:gd name="connsiteX12" fmla="*/ 0 w 191272"/>
              <a:gd name="connsiteY12" fmla="*/ 102012 h 191272"/>
              <a:gd name="connsiteX13" fmla="*/ 89260 w 191272"/>
              <a:gd name="connsiteY13" fmla="*/ 102012 h 191272"/>
              <a:gd name="connsiteX14" fmla="*/ 89260 w 191272"/>
              <a:gd name="connsiteY14" fmla="*/ 191272 h 191272"/>
              <a:gd name="connsiteX15" fmla="*/ 191272 w 191272"/>
              <a:gd name="connsiteY15" fmla="*/ 191272 h 191272"/>
              <a:gd name="connsiteX16" fmla="*/ 102012 w 191272"/>
              <a:gd name="connsiteY16" fmla="*/ 191272 h 191272"/>
              <a:gd name="connsiteX17" fmla="*/ 102012 w 191272"/>
              <a:gd name="connsiteY17" fmla="*/ 102012 h 191272"/>
              <a:gd name="connsiteX18" fmla="*/ 191272 w 191272"/>
              <a:gd name="connsiteY18" fmla="*/ 102012 h 191272"/>
              <a:gd name="connsiteX19" fmla="*/ 191272 w 191272"/>
              <a:gd name="connsiteY19" fmla="*/ 191272 h 1912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1272" h="191272">
                <a:moveTo>
                  <a:pt x="89260" y="89260"/>
                </a:moveTo>
                <a:lnTo>
                  <a:pt x="0" y="89260"/>
                </a:lnTo>
                <a:lnTo>
                  <a:pt x="0" y="0"/>
                </a:lnTo>
                <a:lnTo>
                  <a:pt x="89260" y="0"/>
                </a:lnTo>
                <a:lnTo>
                  <a:pt x="89260" y="89260"/>
                </a:lnTo>
                <a:close/>
                <a:moveTo>
                  <a:pt x="191272" y="89260"/>
                </a:moveTo>
                <a:lnTo>
                  <a:pt x="102012" y="89260"/>
                </a:lnTo>
                <a:lnTo>
                  <a:pt x="102012" y="0"/>
                </a:lnTo>
                <a:lnTo>
                  <a:pt x="191272" y="0"/>
                </a:lnTo>
                <a:lnTo>
                  <a:pt x="191272" y="89260"/>
                </a:lnTo>
                <a:close/>
                <a:moveTo>
                  <a:pt x="89260" y="191272"/>
                </a:moveTo>
                <a:lnTo>
                  <a:pt x="0" y="191272"/>
                </a:lnTo>
                <a:lnTo>
                  <a:pt x="0" y="102012"/>
                </a:lnTo>
                <a:lnTo>
                  <a:pt x="89260" y="102012"/>
                </a:lnTo>
                <a:lnTo>
                  <a:pt x="89260" y="191272"/>
                </a:lnTo>
                <a:close/>
                <a:moveTo>
                  <a:pt x="191272" y="191272"/>
                </a:moveTo>
                <a:lnTo>
                  <a:pt x="102012" y="191272"/>
                </a:lnTo>
                <a:lnTo>
                  <a:pt x="102012" y="102012"/>
                </a:lnTo>
                <a:lnTo>
                  <a:pt x="191272" y="102012"/>
                </a:lnTo>
                <a:lnTo>
                  <a:pt x="191272" y="191272"/>
                </a:lnTo>
                <a:close/>
              </a:path>
            </a:pathLst>
          </a:custGeom>
          <a:solidFill>
            <a:srgbClr val="0078D4"/>
          </a:solidFill>
          <a:ln w="6145" cap="flat">
            <a:noFill/>
            <a:prstDash val="solid"/>
            <a:miter/>
          </a:ln>
        </p:spPr>
        <p:txBody>
          <a:bodyPr rtlCol="0" anchor="ct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579282">
              <a:defRPr/>
            </a:pPr>
            <a:endParaRPr lang="en-US" sz="1140">
              <a:solidFill>
                <a:srgbClr val="091F2C"/>
              </a:solidFill>
              <a:latin typeface="Segoe Sans Display"/>
            </a:endParaRPr>
          </a:p>
        </p:txBody>
      </p:sp>
      <p:sp>
        <p:nvSpPr>
          <p:cNvPr id="15" name="Freeform: Shape 14">
            <a:extLst>
              <a:ext uri="{FF2B5EF4-FFF2-40B4-BE49-F238E27FC236}">
                <a16:creationId xmlns:a16="http://schemas.microsoft.com/office/drawing/2014/main" id="{F29F02B1-85EF-294E-B1DD-80940F2B2889}"/>
              </a:ext>
              <a:ext uri="{C183D7F6-B498-43B3-948B-1728B52AA6E4}">
                <adec:decorative xmlns:adec="http://schemas.microsoft.com/office/drawing/2017/decorative" val="1"/>
              </a:ext>
            </a:extLst>
          </p:cNvPr>
          <p:cNvSpPr>
            <a:spLocks/>
          </p:cNvSpPr>
          <p:nvPr/>
        </p:nvSpPr>
        <p:spPr>
          <a:xfrm>
            <a:off x="1284889" y="4357872"/>
            <a:ext cx="322267" cy="389558"/>
          </a:xfrm>
          <a:custGeom>
            <a:avLst/>
            <a:gdLst>
              <a:gd name="connsiteX0" fmla="*/ 141060 w 348497"/>
              <a:gd name="connsiteY0" fmla="*/ 240570 h 421268"/>
              <a:gd name="connsiteX1" fmla="*/ 107182 w 348497"/>
              <a:gd name="connsiteY1" fmla="*/ 274931 h 421268"/>
              <a:gd name="connsiteX2" fmla="*/ 140578 w 348497"/>
              <a:gd name="connsiteY2" fmla="*/ 308327 h 421268"/>
              <a:gd name="connsiteX3" fmla="*/ 174939 w 348497"/>
              <a:gd name="connsiteY3" fmla="*/ 274448 h 421268"/>
              <a:gd name="connsiteX4" fmla="*/ 141060 w 348497"/>
              <a:gd name="connsiteY4" fmla="*/ 240570 h 421268"/>
              <a:gd name="connsiteX5" fmla="*/ 141060 w 348497"/>
              <a:gd name="connsiteY5" fmla="*/ 217984 h 421268"/>
              <a:gd name="connsiteX6" fmla="*/ 197525 w 348497"/>
              <a:gd name="connsiteY6" fmla="*/ 274448 h 421268"/>
              <a:gd name="connsiteX7" fmla="*/ 141060 w 348497"/>
              <a:gd name="connsiteY7" fmla="*/ 330913 h 421268"/>
              <a:gd name="connsiteX8" fmla="*/ 84596 w 348497"/>
              <a:gd name="connsiteY8" fmla="*/ 274448 h 421268"/>
              <a:gd name="connsiteX9" fmla="*/ 141060 w 348497"/>
              <a:gd name="connsiteY9" fmla="*/ 217984 h 421268"/>
              <a:gd name="connsiteX10" fmla="*/ 141253 w 348497"/>
              <a:gd name="connsiteY10" fmla="*/ 150227 h 421268"/>
              <a:gd name="connsiteX11" fmla="*/ 120839 w 348497"/>
              <a:gd name="connsiteY11" fmla="*/ 152012 h 421268"/>
              <a:gd name="connsiteX12" fmla="*/ 119343 w 348497"/>
              <a:gd name="connsiteY12" fmla="*/ 165622 h 421268"/>
              <a:gd name="connsiteX13" fmla="*/ 96516 w 348497"/>
              <a:gd name="connsiteY13" fmla="*/ 200321 h 421268"/>
              <a:gd name="connsiteX14" fmla="*/ 58632 w 348497"/>
              <a:gd name="connsiteY14" fmla="*/ 201769 h 421268"/>
              <a:gd name="connsiteX15" fmla="*/ 45120 w 348497"/>
              <a:gd name="connsiteY15" fmla="*/ 195833 h 421268"/>
              <a:gd name="connsiteX16" fmla="*/ 24802 w 348497"/>
              <a:gd name="connsiteY16" fmla="*/ 230725 h 421268"/>
              <a:gd name="connsiteX17" fmla="*/ 35950 w 348497"/>
              <a:gd name="connsiteY17" fmla="*/ 238929 h 421268"/>
              <a:gd name="connsiteX18" fmla="*/ 54578 w 348497"/>
              <a:gd name="connsiteY18" fmla="*/ 276041 h 421268"/>
              <a:gd name="connsiteX19" fmla="*/ 36867 w 348497"/>
              <a:gd name="connsiteY19" fmla="*/ 309533 h 421268"/>
              <a:gd name="connsiteX20" fmla="*/ 24850 w 348497"/>
              <a:gd name="connsiteY20" fmla="*/ 318365 h 421268"/>
              <a:gd name="connsiteX21" fmla="*/ 45168 w 348497"/>
              <a:gd name="connsiteY21" fmla="*/ 353354 h 421268"/>
              <a:gd name="connsiteX22" fmla="*/ 58777 w 348497"/>
              <a:gd name="connsiteY22" fmla="*/ 347369 h 421268"/>
              <a:gd name="connsiteX23" fmla="*/ 115917 w 348497"/>
              <a:gd name="connsiteY23" fmla="*/ 369762 h 421268"/>
              <a:gd name="connsiteX24" fmla="*/ 119247 w 348497"/>
              <a:gd name="connsiteY24" fmla="*/ 382261 h 421268"/>
              <a:gd name="connsiteX25" fmla="*/ 120888 w 348497"/>
              <a:gd name="connsiteY25" fmla="*/ 397077 h 421268"/>
              <a:gd name="connsiteX26" fmla="*/ 161378 w 348497"/>
              <a:gd name="connsiteY26" fmla="*/ 397077 h 421268"/>
              <a:gd name="connsiteX27" fmla="*/ 163019 w 348497"/>
              <a:gd name="connsiteY27" fmla="*/ 382261 h 421268"/>
              <a:gd name="connsiteX28" fmla="*/ 210941 w 348497"/>
              <a:gd name="connsiteY28" fmla="*/ 343943 h 421268"/>
              <a:gd name="connsiteX29" fmla="*/ 223537 w 348497"/>
              <a:gd name="connsiteY29" fmla="*/ 347321 h 421268"/>
              <a:gd name="connsiteX30" fmla="*/ 237146 w 348497"/>
              <a:gd name="connsiteY30" fmla="*/ 353305 h 421268"/>
              <a:gd name="connsiteX31" fmla="*/ 257415 w 348497"/>
              <a:gd name="connsiteY31" fmla="*/ 318413 h 421268"/>
              <a:gd name="connsiteX32" fmla="*/ 245399 w 348497"/>
              <a:gd name="connsiteY32" fmla="*/ 309582 h 421268"/>
              <a:gd name="connsiteX33" fmla="*/ 236133 w 348497"/>
              <a:gd name="connsiteY33" fmla="*/ 248919 h 421268"/>
              <a:gd name="connsiteX34" fmla="*/ 245399 w 348497"/>
              <a:gd name="connsiteY34" fmla="*/ 239653 h 421268"/>
              <a:gd name="connsiteX35" fmla="*/ 257367 w 348497"/>
              <a:gd name="connsiteY35" fmla="*/ 230821 h 421268"/>
              <a:gd name="connsiteX36" fmla="*/ 237050 w 348497"/>
              <a:gd name="connsiteY36" fmla="*/ 195929 h 421268"/>
              <a:gd name="connsiteX37" fmla="*/ 223537 w 348497"/>
              <a:gd name="connsiteY37" fmla="*/ 201865 h 421268"/>
              <a:gd name="connsiteX38" fmla="*/ 166349 w 348497"/>
              <a:gd name="connsiteY38" fmla="*/ 179472 h 421268"/>
              <a:gd name="connsiteX39" fmla="*/ 162970 w 348497"/>
              <a:gd name="connsiteY39" fmla="*/ 166828 h 421268"/>
              <a:gd name="connsiteX40" fmla="*/ 161330 w 348497"/>
              <a:gd name="connsiteY40" fmla="*/ 152109 h 421268"/>
              <a:gd name="connsiteX41" fmla="*/ 141253 w 348497"/>
              <a:gd name="connsiteY41" fmla="*/ 150323 h 421268"/>
              <a:gd name="connsiteX42" fmla="*/ 141109 w 348497"/>
              <a:gd name="connsiteY42" fmla="*/ 127448 h 421268"/>
              <a:gd name="connsiteX43" fmla="*/ 141253 w 348497"/>
              <a:gd name="connsiteY43" fmla="*/ 127641 h 421268"/>
              <a:gd name="connsiteX44" fmla="*/ 173974 w 348497"/>
              <a:gd name="connsiteY44" fmla="*/ 131405 h 421268"/>
              <a:gd name="connsiteX45" fmla="*/ 182854 w 348497"/>
              <a:gd name="connsiteY45" fmla="*/ 141202 h 421268"/>
              <a:gd name="connsiteX46" fmla="*/ 185315 w 348497"/>
              <a:gd name="connsiteY46" fmla="*/ 163498 h 421268"/>
              <a:gd name="connsiteX47" fmla="*/ 194967 w 348497"/>
              <a:gd name="connsiteY47" fmla="*/ 179521 h 421268"/>
              <a:gd name="connsiteX48" fmla="*/ 214416 w 348497"/>
              <a:gd name="connsiteY48" fmla="*/ 180968 h 421268"/>
              <a:gd name="connsiteX49" fmla="*/ 235505 w 348497"/>
              <a:gd name="connsiteY49" fmla="*/ 171703 h 421268"/>
              <a:gd name="connsiteX50" fmla="*/ 248391 w 348497"/>
              <a:gd name="connsiteY50" fmla="*/ 174453 h 421268"/>
              <a:gd name="connsiteX51" fmla="*/ 281449 w 348497"/>
              <a:gd name="connsiteY51" fmla="*/ 231304 h 421268"/>
              <a:gd name="connsiteX52" fmla="*/ 277395 w 348497"/>
              <a:gd name="connsiteY52" fmla="*/ 243851 h 421268"/>
              <a:gd name="connsiteX53" fmla="*/ 258670 w 348497"/>
              <a:gd name="connsiteY53" fmla="*/ 257654 h 421268"/>
              <a:gd name="connsiteX54" fmla="*/ 254230 w 348497"/>
              <a:gd name="connsiteY54" fmla="*/ 286706 h 421268"/>
              <a:gd name="connsiteX55" fmla="*/ 258670 w 348497"/>
              <a:gd name="connsiteY55" fmla="*/ 291146 h 421268"/>
              <a:gd name="connsiteX56" fmla="*/ 277395 w 348497"/>
              <a:gd name="connsiteY56" fmla="*/ 304949 h 421268"/>
              <a:gd name="connsiteX57" fmla="*/ 281449 w 348497"/>
              <a:gd name="connsiteY57" fmla="*/ 317545 h 421268"/>
              <a:gd name="connsiteX58" fmla="*/ 248391 w 348497"/>
              <a:gd name="connsiteY58" fmla="*/ 374395 h 421268"/>
              <a:gd name="connsiteX59" fmla="*/ 235553 w 348497"/>
              <a:gd name="connsiteY59" fmla="*/ 377146 h 421268"/>
              <a:gd name="connsiteX60" fmla="*/ 214995 w 348497"/>
              <a:gd name="connsiteY60" fmla="*/ 368121 h 421268"/>
              <a:gd name="connsiteX61" fmla="*/ 196270 w 348497"/>
              <a:gd name="connsiteY61" fmla="*/ 368459 h 421268"/>
              <a:gd name="connsiteX62" fmla="*/ 185315 w 348497"/>
              <a:gd name="connsiteY62" fmla="*/ 384626 h 421268"/>
              <a:gd name="connsiteX63" fmla="*/ 182757 w 348497"/>
              <a:gd name="connsiteY63" fmla="*/ 407598 h 421268"/>
              <a:gd name="connsiteX64" fmla="*/ 173974 w 348497"/>
              <a:gd name="connsiteY64" fmla="*/ 417395 h 421268"/>
              <a:gd name="connsiteX65" fmla="*/ 107906 w 348497"/>
              <a:gd name="connsiteY65" fmla="*/ 417395 h 421268"/>
              <a:gd name="connsiteX66" fmla="*/ 99171 w 348497"/>
              <a:gd name="connsiteY66" fmla="*/ 407598 h 421268"/>
              <a:gd name="connsiteX67" fmla="*/ 96661 w 348497"/>
              <a:gd name="connsiteY67" fmla="*/ 384626 h 421268"/>
              <a:gd name="connsiteX68" fmla="*/ 73641 w 348497"/>
              <a:gd name="connsiteY68" fmla="*/ 366287 h 421268"/>
              <a:gd name="connsiteX69" fmla="*/ 67657 w 348497"/>
              <a:gd name="connsiteY69" fmla="*/ 367880 h 421268"/>
              <a:gd name="connsiteX70" fmla="*/ 46471 w 348497"/>
              <a:gd name="connsiteY70" fmla="*/ 377146 h 421268"/>
              <a:gd name="connsiteX71" fmla="*/ 33585 w 348497"/>
              <a:gd name="connsiteY71" fmla="*/ 374395 h 421268"/>
              <a:gd name="connsiteX72" fmla="*/ 527 w 348497"/>
              <a:gd name="connsiteY72" fmla="*/ 317448 h 421268"/>
              <a:gd name="connsiteX73" fmla="*/ 4581 w 348497"/>
              <a:gd name="connsiteY73" fmla="*/ 304852 h 421268"/>
              <a:gd name="connsiteX74" fmla="*/ 23306 w 348497"/>
              <a:gd name="connsiteY74" fmla="*/ 291050 h 421268"/>
              <a:gd name="connsiteX75" fmla="*/ 27794 w 348497"/>
              <a:gd name="connsiteY75" fmla="*/ 261997 h 421268"/>
              <a:gd name="connsiteX76" fmla="*/ 23306 w 348497"/>
              <a:gd name="connsiteY76" fmla="*/ 257509 h 421268"/>
              <a:gd name="connsiteX77" fmla="*/ 4581 w 348497"/>
              <a:gd name="connsiteY77" fmla="*/ 243755 h 421268"/>
              <a:gd name="connsiteX78" fmla="*/ 527 w 348497"/>
              <a:gd name="connsiteY78" fmla="*/ 231207 h 421268"/>
              <a:gd name="connsiteX79" fmla="*/ 33585 w 348497"/>
              <a:gd name="connsiteY79" fmla="*/ 174309 h 421268"/>
              <a:gd name="connsiteX80" fmla="*/ 46471 w 348497"/>
              <a:gd name="connsiteY80" fmla="*/ 171558 h 421268"/>
              <a:gd name="connsiteX81" fmla="*/ 67560 w 348497"/>
              <a:gd name="connsiteY81" fmla="*/ 180824 h 421268"/>
              <a:gd name="connsiteX82" fmla="*/ 95020 w 348497"/>
              <a:gd name="connsiteY82" fmla="*/ 169965 h 421268"/>
              <a:gd name="connsiteX83" fmla="*/ 96613 w 348497"/>
              <a:gd name="connsiteY83" fmla="*/ 163981 h 421268"/>
              <a:gd name="connsiteX84" fmla="*/ 99171 w 348497"/>
              <a:gd name="connsiteY84" fmla="*/ 141009 h 421268"/>
              <a:gd name="connsiteX85" fmla="*/ 108099 w 348497"/>
              <a:gd name="connsiteY85" fmla="*/ 131212 h 421268"/>
              <a:gd name="connsiteX86" fmla="*/ 141109 w 348497"/>
              <a:gd name="connsiteY86" fmla="*/ 127448 h 421268"/>
              <a:gd name="connsiteX87" fmla="*/ 257850 w 348497"/>
              <a:gd name="connsiteY87" fmla="*/ 58003 h 421268"/>
              <a:gd name="connsiteX88" fmla="*/ 245544 w 348497"/>
              <a:gd name="connsiteY88" fmla="*/ 87200 h 421268"/>
              <a:gd name="connsiteX89" fmla="*/ 274741 w 348497"/>
              <a:gd name="connsiteY89" fmla="*/ 99555 h 421268"/>
              <a:gd name="connsiteX90" fmla="*/ 287096 w 348497"/>
              <a:gd name="connsiteY90" fmla="*/ 70309 h 421268"/>
              <a:gd name="connsiteX91" fmla="*/ 257850 w 348497"/>
              <a:gd name="connsiteY91" fmla="*/ 58003 h 421268"/>
              <a:gd name="connsiteX92" fmla="*/ 241442 w 348497"/>
              <a:gd name="connsiteY92" fmla="*/ 380 h 421268"/>
              <a:gd name="connsiteX93" fmla="*/ 251432 w 348497"/>
              <a:gd name="connsiteY93" fmla="*/ 4482 h 421268"/>
              <a:gd name="connsiteX94" fmla="*/ 252928 w 348497"/>
              <a:gd name="connsiteY94" fmla="*/ 7185 h 421268"/>
              <a:gd name="connsiteX95" fmla="*/ 258140 w 348497"/>
              <a:gd name="connsiteY95" fmla="*/ 14086 h 421268"/>
              <a:gd name="connsiteX96" fmla="*/ 298823 w 348497"/>
              <a:gd name="connsiteY96" fmla="*/ 13555 h 421268"/>
              <a:gd name="connsiteX97" fmla="*/ 300898 w 348497"/>
              <a:gd name="connsiteY97" fmla="*/ 11432 h 421268"/>
              <a:gd name="connsiteX98" fmla="*/ 311805 w 348497"/>
              <a:gd name="connsiteY98" fmla="*/ 10273 h 421268"/>
              <a:gd name="connsiteX99" fmla="*/ 321602 w 348497"/>
              <a:gd name="connsiteY99" fmla="*/ 17850 h 421268"/>
              <a:gd name="connsiteX100" fmla="*/ 323194 w 348497"/>
              <a:gd name="connsiteY100" fmla="*/ 28709 h 421268"/>
              <a:gd name="connsiteX101" fmla="*/ 321602 w 348497"/>
              <a:gd name="connsiteY101" fmla="*/ 31315 h 421268"/>
              <a:gd name="connsiteX102" fmla="*/ 318223 w 348497"/>
              <a:gd name="connsiteY102" fmla="*/ 39326 h 421268"/>
              <a:gd name="connsiteX103" fmla="*/ 339024 w 348497"/>
              <a:gd name="connsiteY103" fmla="*/ 74218 h 421268"/>
              <a:gd name="connsiteX104" fmla="*/ 342064 w 348497"/>
              <a:gd name="connsiteY104" fmla="*/ 74990 h 421268"/>
              <a:gd name="connsiteX105" fmla="*/ 348482 w 348497"/>
              <a:gd name="connsiteY105" fmla="*/ 83870 h 421268"/>
              <a:gd name="connsiteX106" fmla="*/ 346745 w 348497"/>
              <a:gd name="connsiteY106" fmla="*/ 96176 h 421268"/>
              <a:gd name="connsiteX107" fmla="*/ 338107 w 348497"/>
              <a:gd name="connsiteY107" fmla="*/ 102933 h 421268"/>
              <a:gd name="connsiteX108" fmla="*/ 335018 w 348497"/>
              <a:gd name="connsiteY108" fmla="*/ 102836 h 421268"/>
              <a:gd name="connsiteX109" fmla="*/ 326428 w 348497"/>
              <a:gd name="connsiteY109" fmla="*/ 103898 h 421268"/>
              <a:gd name="connsiteX110" fmla="*/ 306593 w 348497"/>
              <a:gd name="connsiteY110" fmla="*/ 139369 h 421268"/>
              <a:gd name="connsiteX111" fmla="*/ 307461 w 348497"/>
              <a:gd name="connsiteY111" fmla="*/ 142361 h 421268"/>
              <a:gd name="connsiteX112" fmla="*/ 303118 w 348497"/>
              <a:gd name="connsiteY112" fmla="*/ 152303 h 421268"/>
              <a:gd name="connsiteX113" fmla="*/ 291246 w 348497"/>
              <a:gd name="connsiteY113" fmla="*/ 157129 h 421268"/>
              <a:gd name="connsiteX114" fmla="*/ 281208 w 348497"/>
              <a:gd name="connsiteY114" fmla="*/ 153027 h 421268"/>
              <a:gd name="connsiteX115" fmla="*/ 279712 w 348497"/>
              <a:gd name="connsiteY115" fmla="*/ 150276 h 421268"/>
              <a:gd name="connsiteX116" fmla="*/ 274548 w 348497"/>
              <a:gd name="connsiteY116" fmla="*/ 143471 h 421268"/>
              <a:gd name="connsiteX117" fmla="*/ 233865 w 348497"/>
              <a:gd name="connsiteY117" fmla="*/ 143954 h 421268"/>
              <a:gd name="connsiteX118" fmla="*/ 231742 w 348497"/>
              <a:gd name="connsiteY118" fmla="*/ 146126 h 421268"/>
              <a:gd name="connsiteX119" fmla="*/ 220835 w 348497"/>
              <a:gd name="connsiteY119" fmla="*/ 147284 h 421268"/>
              <a:gd name="connsiteX120" fmla="*/ 210990 w 348497"/>
              <a:gd name="connsiteY120" fmla="*/ 139659 h 421268"/>
              <a:gd name="connsiteX121" fmla="*/ 209397 w 348497"/>
              <a:gd name="connsiteY121" fmla="*/ 128800 h 421268"/>
              <a:gd name="connsiteX122" fmla="*/ 210990 w 348497"/>
              <a:gd name="connsiteY122" fmla="*/ 126194 h 421268"/>
              <a:gd name="connsiteX123" fmla="*/ 214368 w 348497"/>
              <a:gd name="connsiteY123" fmla="*/ 118183 h 421268"/>
              <a:gd name="connsiteX124" fmla="*/ 193568 w 348497"/>
              <a:gd name="connsiteY124" fmla="*/ 83291 h 421268"/>
              <a:gd name="connsiteX125" fmla="*/ 190576 w 348497"/>
              <a:gd name="connsiteY125" fmla="*/ 82519 h 421268"/>
              <a:gd name="connsiteX126" fmla="*/ 184157 w 348497"/>
              <a:gd name="connsiteY126" fmla="*/ 73639 h 421268"/>
              <a:gd name="connsiteX127" fmla="*/ 185895 w 348497"/>
              <a:gd name="connsiteY127" fmla="*/ 61333 h 421268"/>
              <a:gd name="connsiteX128" fmla="*/ 194485 w 348497"/>
              <a:gd name="connsiteY128" fmla="*/ 54576 h 421268"/>
              <a:gd name="connsiteX129" fmla="*/ 197525 w 348497"/>
              <a:gd name="connsiteY129" fmla="*/ 54673 h 421268"/>
              <a:gd name="connsiteX130" fmla="*/ 209011 w 348497"/>
              <a:gd name="connsiteY130" fmla="*/ 52646 h 421268"/>
              <a:gd name="connsiteX131" fmla="*/ 225854 w 348497"/>
              <a:gd name="connsiteY131" fmla="*/ 17512 h 421268"/>
              <a:gd name="connsiteX132" fmla="*/ 225178 w 348497"/>
              <a:gd name="connsiteY132" fmla="*/ 15148 h 421268"/>
              <a:gd name="connsiteX133" fmla="*/ 229473 w 348497"/>
              <a:gd name="connsiteY133" fmla="*/ 5254 h 421268"/>
              <a:gd name="connsiteX134" fmla="*/ 235409 w 348497"/>
              <a:gd name="connsiteY134" fmla="*/ 2503 h 421268"/>
              <a:gd name="connsiteX135" fmla="*/ 241442 w 348497"/>
              <a:gd name="connsiteY135" fmla="*/ 380 h 4212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Lst>
            <a:rect l="l" t="t" r="r" b="b"/>
            <a:pathLst>
              <a:path w="348497" h="421268">
                <a:moveTo>
                  <a:pt x="141060" y="240570"/>
                </a:moveTo>
                <a:cubicBezTo>
                  <a:pt x="122191" y="240570"/>
                  <a:pt x="106892" y="256013"/>
                  <a:pt x="107182" y="274931"/>
                </a:cubicBezTo>
                <a:cubicBezTo>
                  <a:pt x="107471" y="293849"/>
                  <a:pt x="122577" y="308086"/>
                  <a:pt x="140578" y="308327"/>
                </a:cubicBezTo>
                <a:cubicBezTo>
                  <a:pt x="159496" y="308568"/>
                  <a:pt x="174939" y="293318"/>
                  <a:pt x="174939" y="274448"/>
                </a:cubicBezTo>
                <a:cubicBezTo>
                  <a:pt x="174939" y="255579"/>
                  <a:pt x="159785" y="240570"/>
                  <a:pt x="141060" y="240570"/>
                </a:cubicBezTo>
                <a:close/>
                <a:moveTo>
                  <a:pt x="141060" y="217984"/>
                </a:moveTo>
                <a:cubicBezTo>
                  <a:pt x="172236" y="217984"/>
                  <a:pt x="197525" y="243272"/>
                  <a:pt x="197525" y="274448"/>
                </a:cubicBezTo>
                <a:cubicBezTo>
                  <a:pt x="197525" y="305624"/>
                  <a:pt x="172236" y="330913"/>
                  <a:pt x="141060" y="330913"/>
                </a:cubicBezTo>
                <a:cubicBezTo>
                  <a:pt x="109884" y="330913"/>
                  <a:pt x="84596" y="305624"/>
                  <a:pt x="84596" y="274448"/>
                </a:cubicBezTo>
                <a:cubicBezTo>
                  <a:pt x="84596" y="243272"/>
                  <a:pt x="109884" y="217984"/>
                  <a:pt x="141060" y="217984"/>
                </a:cubicBezTo>
                <a:close/>
                <a:moveTo>
                  <a:pt x="141253" y="150227"/>
                </a:moveTo>
                <a:cubicBezTo>
                  <a:pt x="134401" y="150323"/>
                  <a:pt x="127596" y="150902"/>
                  <a:pt x="120839" y="152012"/>
                </a:cubicBezTo>
                <a:lnTo>
                  <a:pt x="119343" y="165622"/>
                </a:lnTo>
                <a:cubicBezTo>
                  <a:pt x="117703" y="180196"/>
                  <a:pt x="109498" y="193516"/>
                  <a:pt x="96516" y="200321"/>
                </a:cubicBezTo>
                <a:cubicBezTo>
                  <a:pt x="84210" y="206739"/>
                  <a:pt x="70408" y="206884"/>
                  <a:pt x="58632" y="201769"/>
                </a:cubicBezTo>
                <a:lnTo>
                  <a:pt x="45120" y="195833"/>
                </a:lnTo>
                <a:cubicBezTo>
                  <a:pt x="36481" y="206305"/>
                  <a:pt x="29628" y="218080"/>
                  <a:pt x="24802" y="230725"/>
                </a:cubicBezTo>
                <a:lnTo>
                  <a:pt x="35950" y="238929"/>
                </a:lnTo>
                <a:cubicBezTo>
                  <a:pt x="47726" y="247616"/>
                  <a:pt x="55158" y="261418"/>
                  <a:pt x="54578" y="276041"/>
                </a:cubicBezTo>
                <a:cubicBezTo>
                  <a:pt x="53999" y="289892"/>
                  <a:pt x="47195" y="301908"/>
                  <a:pt x="36867" y="309533"/>
                </a:cubicBezTo>
                <a:lnTo>
                  <a:pt x="24850" y="318365"/>
                </a:lnTo>
                <a:cubicBezTo>
                  <a:pt x="29676" y="331057"/>
                  <a:pt x="36529" y="342833"/>
                  <a:pt x="45168" y="353354"/>
                </a:cubicBezTo>
                <a:lnTo>
                  <a:pt x="58777" y="347369"/>
                </a:lnTo>
                <a:cubicBezTo>
                  <a:pt x="80735" y="337766"/>
                  <a:pt x="106313" y="347804"/>
                  <a:pt x="115917" y="369762"/>
                </a:cubicBezTo>
                <a:cubicBezTo>
                  <a:pt x="117654" y="373719"/>
                  <a:pt x="118764" y="377966"/>
                  <a:pt x="119247" y="382261"/>
                </a:cubicBezTo>
                <a:lnTo>
                  <a:pt x="120888" y="397077"/>
                </a:lnTo>
                <a:cubicBezTo>
                  <a:pt x="134256" y="399346"/>
                  <a:pt x="147962" y="399346"/>
                  <a:pt x="161378" y="397077"/>
                </a:cubicBezTo>
                <a:lnTo>
                  <a:pt x="163019" y="382261"/>
                </a:lnTo>
                <a:cubicBezTo>
                  <a:pt x="165673" y="358421"/>
                  <a:pt x="187100" y="341289"/>
                  <a:pt x="210941" y="343943"/>
                </a:cubicBezTo>
                <a:cubicBezTo>
                  <a:pt x="215284" y="344425"/>
                  <a:pt x="219531" y="345584"/>
                  <a:pt x="223537" y="347321"/>
                </a:cubicBezTo>
                <a:lnTo>
                  <a:pt x="237146" y="353305"/>
                </a:lnTo>
                <a:cubicBezTo>
                  <a:pt x="245736" y="342833"/>
                  <a:pt x="252589" y="331057"/>
                  <a:pt x="257415" y="318413"/>
                </a:cubicBezTo>
                <a:lnTo>
                  <a:pt x="245399" y="309582"/>
                </a:lnTo>
                <a:cubicBezTo>
                  <a:pt x="226095" y="295393"/>
                  <a:pt x="221944" y="268223"/>
                  <a:pt x="236133" y="248919"/>
                </a:cubicBezTo>
                <a:cubicBezTo>
                  <a:pt x="238739" y="245396"/>
                  <a:pt x="241876" y="242259"/>
                  <a:pt x="245399" y="239653"/>
                </a:cubicBezTo>
                <a:lnTo>
                  <a:pt x="257367" y="230821"/>
                </a:lnTo>
                <a:cubicBezTo>
                  <a:pt x="252541" y="218177"/>
                  <a:pt x="245688" y="206402"/>
                  <a:pt x="237050" y="195929"/>
                </a:cubicBezTo>
                <a:lnTo>
                  <a:pt x="223537" y="201865"/>
                </a:lnTo>
                <a:cubicBezTo>
                  <a:pt x="201578" y="211469"/>
                  <a:pt x="175952" y="201479"/>
                  <a:pt x="166349" y="179472"/>
                </a:cubicBezTo>
                <a:cubicBezTo>
                  <a:pt x="164611" y="175467"/>
                  <a:pt x="163453" y="171220"/>
                  <a:pt x="162970" y="166828"/>
                </a:cubicBezTo>
                <a:lnTo>
                  <a:pt x="161330" y="152109"/>
                </a:lnTo>
                <a:cubicBezTo>
                  <a:pt x="154670" y="151047"/>
                  <a:pt x="147962" y="150420"/>
                  <a:pt x="141253" y="150323"/>
                </a:cubicBezTo>
                <a:close/>
                <a:moveTo>
                  <a:pt x="141109" y="127448"/>
                </a:moveTo>
                <a:lnTo>
                  <a:pt x="141253" y="127641"/>
                </a:lnTo>
                <a:cubicBezTo>
                  <a:pt x="152257" y="127738"/>
                  <a:pt x="163212" y="129041"/>
                  <a:pt x="173974" y="131405"/>
                </a:cubicBezTo>
                <a:cubicBezTo>
                  <a:pt x="178703" y="132467"/>
                  <a:pt x="182323" y="136376"/>
                  <a:pt x="182854" y="141202"/>
                </a:cubicBezTo>
                <a:lnTo>
                  <a:pt x="185315" y="163498"/>
                </a:lnTo>
                <a:cubicBezTo>
                  <a:pt x="186039" y="170013"/>
                  <a:pt x="189369" y="176094"/>
                  <a:pt x="194967" y="179521"/>
                </a:cubicBezTo>
                <a:cubicBezTo>
                  <a:pt x="201144" y="183333"/>
                  <a:pt x="208383" y="183623"/>
                  <a:pt x="214416" y="180968"/>
                </a:cubicBezTo>
                <a:lnTo>
                  <a:pt x="235505" y="171703"/>
                </a:lnTo>
                <a:cubicBezTo>
                  <a:pt x="239945" y="169772"/>
                  <a:pt x="245109" y="170882"/>
                  <a:pt x="248391" y="174453"/>
                </a:cubicBezTo>
                <a:cubicBezTo>
                  <a:pt x="263544" y="190669"/>
                  <a:pt x="274837" y="210118"/>
                  <a:pt x="281449" y="231304"/>
                </a:cubicBezTo>
                <a:cubicBezTo>
                  <a:pt x="282897" y="235937"/>
                  <a:pt x="281304" y="241004"/>
                  <a:pt x="277395" y="243851"/>
                </a:cubicBezTo>
                <a:lnTo>
                  <a:pt x="258670" y="257654"/>
                </a:lnTo>
                <a:cubicBezTo>
                  <a:pt x="249404" y="264458"/>
                  <a:pt x="247425" y="277489"/>
                  <a:pt x="254230" y="286706"/>
                </a:cubicBezTo>
                <a:cubicBezTo>
                  <a:pt x="255485" y="288395"/>
                  <a:pt x="256981" y="289892"/>
                  <a:pt x="258670" y="291146"/>
                </a:cubicBezTo>
                <a:lnTo>
                  <a:pt x="277395" y="304949"/>
                </a:lnTo>
                <a:cubicBezTo>
                  <a:pt x="281304" y="307844"/>
                  <a:pt x="282897" y="312912"/>
                  <a:pt x="281449" y="317545"/>
                </a:cubicBezTo>
                <a:cubicBezTo>
                  <a:pt x="274837" y="338731"/>
                  <a:pt x="263544" y="358180"/>
                  <a:pt x="248391" y="374395"/>
                </a:cubicBezTo>
                <a:cubicBezTo>
                  <a:pt x="245109" y="377918"/>
                  <a:pt x="239945" y="379076"/>
                  <a:pt x="235553" y="377146"/>
                </a:cubicBezTo>
                <a:lnTo>
                  <a:pt x="214995" y="368121"/>
                </a:lnTo>
                <a:cubicBezTo>
                  <a:pt x="209010" y="365515"/>
                  <a:pt x="202013" y="365322"/>
                  <a:pt x="196270" y="368459"/>
                </a:cubicBezTo>
                <a:cubicBezTo>
                  <a:pt x="189900" y="371934"/>
                  <a:pt x="186039" y="378063"/>
                  <a:pt x="185315" y="384626"/>
                </a:cubicBezTo>
                <a:lnTo>
                  <a:pt x="182757" y="407598"/>
                </a:lnTo>
                <a:cubicBezTo>
                  <a:pt x="182226" y="412376"/>
                  <a:pt x="178703" y="416285"/>
                  <a:pt x="173974" y="417395"/>
                </a:cubicBezTo>
                <a:cubicBezTo>
                  <a:pt x="152257" y="422559"/>
                  <a:pt x="129623" y="422559"/>
                  <a:pt x="107906" y="417395"/>
                </a:cubicBezTo>
                <a:cubicBezTo>
                  <a:pt x="103225" y="416285"/>
                  <a:pt x="99702" y="412424"/>
                  <a:pt x="99171" y="407598"/>
                </a:cubicBezTo>
                <a:lnTo>
                  <a:pt x="96661" y="384626"/>
                </a:lnTo>
                <a:cubicBezTo>
                  <a:pt x="95358" y="373189"/>
                  <a:pt x="85031" y="364984"/>
                  <a:pt x="73641" y="366287"/>
                </a:cubicBezTo>
                <a:cubicBezTo>
                  <a:pt x="71566" y="366529"/>
                  <a:pt x="69587" y="367059"/>
                  <a:pt x="67657" y="367880"/>
                </a:cubicBezTo>
                <a:lnTo>
                  <a:pt x="46471" y="377146"/>
                </a:lnTo>
                <a:cubicBezTo>
                  <a:pt x="42031" y="379076"/>
                  <a:pt x="36915" y="377966"/>
                  <a:pt x="33585" y="374395"/>
                </a:cubicBezTo>
                <a:cubicBezTo>
                  <a:pt x="18432" y="358131"/>
                  <a:pt x="7139" y="338683"/>
                  <a:pt x="527" y="317448"/>
                </a:cubicBezTo>
                <a:cubicBezTo>
                  <a:pt x="-921" y="312815"/>
                  <a:pt x="672" y="307748"/>
                  <a:pt x="4581" y="304852"/>
                </a:cubicBezTo>
                <a:lnTo>
                  <a:pt x="23306" y="291050"/>
                </a:lnTo>
                <a:cubicBezTo>
                  <a:pt x="32572" y="284245"/>
                  <a:pt x="34551" y="271263"/>
                  <a:pt x="27794" y="261997"/>
                </a:cubicBezTo>
                <a:cubicBezTo>
                  <a:pt x="26539" y="260308"/>
                  <a:pt x="25043" y="258764"/>
                  <a:pt x="23306" y="257509"/>
                </a:cubicBezTo>
                <a:lnTo>
                  <a:pt x="4581" y="243755"/>
                </a:lnTo>
                <a:cubicBezTo>
                  <a:pt x="672" y="240859"/>
                  <a:pt x="-921" y="235840"/>
                  <a:pt x="527" y="231207"/>
                </a:cubicBezTo>
                <a:cubicBezTo>
                  <a:pt x="7139" y="210021"/>
                  <a:pt x="18432" y="190572"/>
                  <a:pt x="33585" y="174309"/>
                </a:cubicBezTo>
                <a:cubicBezTo>
                  <a:pt x="36915" y="170786"/>
                  <a:pt x="42031" y="169627"/>
                  <a:pt x="46471" y="171558"/>
                </a:cubicBezTo>
                <a:lnTo>
                  <a:pt x="67560" y="180824"/>
                </a:lnTo>
                <a:cubicBezTo>
                  <a:pt x="78129" y="185408"/>
                  <a:pt x="90436" y="180534"/>
                  <a:pt x="95020" y="169965"/>
                </a:cubicBezTo>
                <a:cubicBezTo>
                  <a:pt x="95841" y="168083"/>
                  <a:pt x="96372" y="166056"/>
                  <a:pt x="96613" y="163981"/>
                </a:cubicBezTo>
                <a:lnTo>
                  <a:pt x="99171" y="141009"/>
                </a:lnTo>
                <a:cubicBezTo>
                  <a:pt x="99702" y="136135"/>
                  <a:pt x="103321" y="132226"/>
                  <a:pt x="108099" y="131212"/>
                </a:cubicBezTo>
                <a:cubicBezTo>
                  <a:pt x="118861" y="128848"/>
                  <a:pt x="129864" y="127593"/>
                  <a:pt x="141109" y="127448"/>
                </a:cubicBezTo>
                <a:close/>
                <a:moveTo>
                  <a:pt x="257850" y="58003"/>
                </a:moveTo>
                <a:cubicBezTo>
                  <a:pt x="246364" y="62636"/>
                  <a:pt x="240863" y="75762"/>
                  <a:pt x="245544" y="87200"/>
                </a:cubicBezTo>
                <a:cubicBezTo>
                  <a:pt x="250177" y="98686"/>
                  <a:pt x="263255" y="104236"/>
                  <a:pt x="274741" y="99555"/>
                </a:cubicBezTo>
                <a:cubicBezTo>
                  <a:pt x="286227" y="94922"/>
                  <a:pt x="291777" y="81795"/>
                  <a:pt x="287096" y="70309"/>
                </a:cubicBezTo>
                <a:cubicBezTo>
                  <a:pt x="282463" y="58871"/>
                  <a:pt x="269336" y="53321"/>
                  <a:pt x="257850" y="58003"/>
                </a:cubicBezTo>
                <a:close/>
                <a:moveTo>
                  <a:pt x="241442" y="380"/>
                </a:moveTo>
                <a:cubicBezTo>
                  <a:pt x="245303" y="-826"/>
                  <a:pt x="249501" y="911"/>
                  <a:pt x="251432" y="4482"/>
                </a:cubicBezTo>
                <a:lnTo>
                  <a:pt x="252928" y="7185"/>
                </a:lnTo>
                <a:cubicBezTo>
                  <a:pt x="254279" y="9742"/>
                  <a:pt x="256065" y="12059"/>
                  <a:pt x="258140" y="14086"/>
                </a:cubicBezTo>
                <a:cubicBezTo>
                  <a:pt x="269529" y="25186"/>
                  <a:pt x="287723" y="24944"/>
                  <a:pt x="298823" y="13555"/>
                </a:cubicBezTo>
                <a:lnTo>
                  <a:pt x="300898" y="11432"/>
                </a:lnTo>
                <a:cubicBezTo>
                  <a:pt x="303794" y="8488"/>
                  <a:pt x="308378" y="8005"/>
                  <a:pt x="311805" y="10273"/>
                </a:cubicBezTo>
                <a:cubicBezTo>
                  <a:pt x="315231" y="12542"/>
                  <a:pt x="318513" y="15099"/>
                  <a:pt x="321602" y="17850"/>
                </a:cubicBezTo>
                <a:cubicBezTo>
                  <a:pt x="324690" y="20601"/>
                  <a:pt x="325366" y="25186"/>
                  <a:pt x="323194" y="28709"/>
                </a:cubicBezTo>
                <a:lnTo>
                  <a:pt x="321602" y="31315"/>
                </a:lnTo>
                <a:cubicBezTo>
                  <a:pt x="320106" y="33824"/>
                  <a:pt x="318947" y="36527"/>
                  <a:pt x="318223" y="39326"/>
                </a:cubicBezTo>
                <a:cubicBezTo>
                  <a:pt x="314363" y="54721"/>
                  <a:pt x="323677" y="70357"/>
                  <a:pt x="339024" y="74218"/>
                </a:cubicBezTo>
                <a:lnTo>
                  <a:pt x="342064" y="74990"/>
                </a:lnTo>
                <a:cubicBezTo>
                  <a:pt x="346069" y="76004"/>
                  <a:pt x="348724" y="79720"/>
                  <a:pt x="348482" y="83870"/>
                </a:cubicBezTo>
                <a:cubicBezTo>
                  <a:pt x="348241" y="88020"/>
                  <a:pt x="347662" y="92171"/>
                  <a:pt x="346745" y="96176"/>
                </a:cubicBezTo>
                <a:cubicBezTo>
                  <a:pt x="345828" y="100182"/>
                  <a:pt x="342209" y="103078"/>
                  <a:pt x="338107" y="102933"/>
                </a:cubicBezTo>
                <a:lnTo>
                  <a:pt x="335018" y="102836"/>
                </a:lnTo>
                <a:cubicBezTo>
                  <a:pt x="332122" y="102740"/>
                  <a:pt x="329227" y="103126"/>
                  <a:pt x="326428" y="103898"/>
                </a:cubicBezTo>
                <a:cubicBezTo>
                  <a:pt x="311177" y="108241"/>
                  <a:pt x="302298" y="124119"/>
                  <a:pt x="306593" y="139369"/>
                </a:cubicBezTo>
                <a:lnTo>
                  <a:pt x="307461" y="142361"/>
                </a:lnTo>
                <a:cubicBezTo>
                  <a:pt x="308571" y="146270"/>
                  <a:pt x="306979" y="150372"/>
                  <a:pt x="303118" y="152303"/>
                </a:cubicBezTo>
                <a:cubicBezTo>
                  <a:pt x="299257" y="154233"/>
                  <a:pt x="295155" y="155874"/>
                  <a:pt x="291246" y="157129"/>
                </a:cubicBezTo>
                <a:cubicBezTo>
                  <a:pt x="287337" y="158384"/>
                  <a:pt x="283138" y="156598"/>
                  <a:pt x="281208" y="153027"/>
                </a:cubicBezTo>
                <a:lnTo>
                  <a:pt x="279712" y="150276"/>
                </a:lnTo>
                <a:cubicBezTo>
                  <a:pt x="278312" y="147766"/>
                  <a:pt x="276575" y="145450"/>
                  <a:pt x="274548" y="143471"/>
                </a:cubicBezTo>
                <a:cubicBezTo>
                  <a:pt x="263159" y="132371"/>
                  <a:pt x="244965" y="132564"/>
                  <a:pt x="233865" y="143954"/>
                </a:cubicBezTo>
                <a:lnTo>
                  <a:pt x="231742" y="146126"/>
                </a:lnTo>
                <a:cubicBezTo>
                  <a:pt x="228846" y="149069"/>
                  <a:pt x="224310" y="149552"/>
                  <a:pt x="220835" y="147284"/>
                </a:cubicBezTo>
                <a:cubicBezTo>
                  <a:pt x="217360" y="145016"/>
                  <a:pt x="214078" y="142410"/>
                  <a:pt x="210990" y="139659"/>
                </a:cubicBezTo>
                <a:cubicBezTo>
                  <a:pt x="207901" y="136908"/>
                  <a:pt x="207225" y="132323"/>
                  <a:pt x="209397" y="128800"/>
                </a:cubicBezTo>
                <a:lnTo>
                  <a:pt x="210990" y="126194"/>
                </a:lnTo>
                <a:cubicBezTo>
                  <a:pt x="212534" y="123685"/>
                  <a:pt x="213692" y="120982"/>
                  <a:pt x="214368" y="118183"/>
                </a:cubicBezTo>
                <a:cubicBezTo>
                  <a:pt x="218277" y="102788"/>
                  <a:pt x="208963" y="87152"/>
                  <a:pt x="193568" y="83291"/>
                </a:cubicBezTo>
                <a:lnTo>
                  <a:pt x="190576" y="82519"/>
                </a:lnTo>
                <a:cubicBezTo>
                  <a:pt x="186570" y="81505"/>
                  <a:pt x="183916" y="77789"/>
                  <a:pt x="184157" y="73639"/>
                </a:cubicBezTo>
                <a:cubicBezTo>
                  <a:pt x="184398" y="69488"/>
                  <a:pt x="184978" y="65338"/>
                  <a:pt x="185895" y="61333"/>
                </a:cubicBezTo>
                <a:cubicBezTo>
                  <a:pt x="186811" y="57327"/>
                  <a:pt x="190383" y="54480"/>
                  <a:pt x="194485" y="54576"/>
                </a:cubicBezTo>
                <a:lnTo>
                  <a:pt x="197525" y="54673"/>
                </a:lnTo>
                <a:cubicBezTo>
                  <a:pt x="201434" y="54769"/>
                  <a:pt x="205343" y="54045"/>
                  <a:pt x="209011" y="52646"/>
                </a:cubicBezTo>
                <a:cubicBezTo>
                  <a:pt x="222862" y="47385"/>
                  <a:pt x="229859" y="31797"/>
                  <a:pt x="225854" y="17512"/>
                </a:cubicBezTo>
                <a:lnTo>
                  <a:pt x="225178" y="15148"/>
                </a:lnTo>
                <a:cubicBezTo>
                  <a:pt x="224068" y="11287"/>
                  <a:pt x="225854" y="7088"/>
                  <a:pt x="229473" y="5254"/>
                </a:cubicBezTo>
                <a:cubicBezTo>
                  <a:pt x="231404" y="4241"/>
                  <a:pt x="233382" y="3324"/>
                  <a:pt x="235409" y="2503"/>
                </a:cubicBezTo>
                <a:cubicBezTo>
                  <a:pt x="237388" y="1731"/>
                  <a:pt x="239415" y="1007"/>
                  <a:pt x="241442" y="380"/>
                </a:cubicBezTo>
                <a:close/>
              </a:path>
            </a:pathLst>
          </a:custGeom>
          <a:solidFill>
            <a:srgbClr val="0078D4"/>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16" name="Graphic 299">
            <a:extLst>
              <a:ext uri="{FF2B5EF4-FFF2-40B4-BE49-F238E27FC236}">
                <a16:creationId xmlns:a16="http://schemas.microsoft.com/office/drawing/2014/main" id="{4AA03B38-88D7-5BD6-B43A-84A81A411698}"/>
              </a:ext>
              <a:ext uri="{C183D7F6-B498-43B3-948B-1728B52AA6E4}">
                <adec:decorative xmlns:adec="http://schemas.microsoft.com/office/drawing/2017/decorative" val="1"/>
              </a:ext>
            </a:extLst>
          </p:cNvPr>
          <p:cNvSpPr>
            <a:spLocks/>
          </p:cNvSpPr>
          <p:nvPr/>
        </p:nvSpPr>
        <p:spPr>
          <a:xfrm>
            <a:off x="1253815" y="5208093"/>
            <a:ext cx="384415" cy="384428"/>
          </a:xfrm>
          <a:custGeom>
            <a:avLst/>
            <a:gdLst>
              <a:gd name="connsiteX0" fmla="*/ 209778 w 316646"/>
              <a:gd name="connsiteY0" fmla="*/ 0 h 316658"/>
              <a:gd name="connsiteX1" fmla="*/ 221542 w 316646"/>
              <a:gd name="connsiteY1" fmla="*/ 10259 h 316658"/>
              <a:gd name="connsiteX2" fmla="*/ 221653 w 316646"/>
              <a:gd name="connsiteY2" fmla="*/ 11874 h 316658"/>
              <a:gd name="connsiteX3" fmla="*/ 221653 w 316646"/>
              <a:gd name="connsiteY3" fmla="*/ 48684 h 316658"/>
              <a:gd name="connsiteX4" fmla="*/ 267962 w 316646"/>
              <a:gd name="connsiteY4" fmla="*/ 94994 h 316658"/>
              <a:gd name="connsiteX5" fmla="*/ 304772 w 316646"/>
              <a:gd name="connsiteY5" fmla="*/ 94994 h 316658"/>
              <a:gd name="connsiteX6" fmla="*/ 316643 w 316646"/>
              <a:gd name="connsiteY6" fmla="*/ 106872 h 316658"/>
              <a:gd name="connsiteX7" fmla="*/ 306387 w 316646"/>
              <a:gd name="connsiteY7" fmla="*/ 118632 h 316658"/>
              <a:gd name="connsiteX8" fmla="*/ 304772 w 316646"/>
              <a:gd name="connsiteY8" fmla="*/ 118743 h 316658"/>
              <a:gd name="connsiteX9" fmla="*/ 269150 w 316646"/>
              <a:gd name="connsiteY9" fmla="*/ 118743 h 316658"/>
              <a:gd name="connsiteX10" fmla="*/ 269150 w 316646"/>
              <a:gd name="connsiteY10" fmla="*/ 146449 h 316658"/>
              <a:gd name="connsiteX11" fmla="*/ 304772 w 316646"/>
              <a:gd name="connsiteY11" fmla="*/ 146449 h 316658"/>
              <a:gd name="connsiteX12" fmla="*/ 316536 w 316646"/>
              <a:gd name="connsiteY12" fmla="*/ 156708 h 316658"/>
              <a:gd name="connsiteX13" fmla="*/ 316647 w 316646"/>
              <a:gd name="connsiteY13" fmla="*/ 158323 h 316658"/>
              <a:gd name="connsiteX14" fmla="*/ 306387 w 316646"/>
              <a:gd name="connsiteY14" fmla="*/ 170087 h 316658"/>
              <a:gd name="connsiteX15" fmla="*/ 304772 w 316646"/>
              <a:gd name="connsiteY15" fmla="*/ 170198 h 316658"/>
              <a:gd name="connsiteX16" fmla="*/ 269150 w 316646"/>
              <a:gd name="connsiteY16" fmla="*/ 170198 h 316658"/>
              <a:gd name="connsiteX17" fmla="*/ 269150 w 316646"/>
              <a:gd name="connsiteY17" fmla="*/ 197904 h 316658"/>
              <a:gd name="connsiteX18" fmla="*/ 304772 w 316646"/>
              <a:gd name="connsiteY18" fmla="*/ 197904 h 316658"/>
              <a:gd name="connsiteX19" fmla="*/ 316536 w 316646"/>
              <a:gd name="connsiteY19" fmla="*/ 208164 h 316658"/>
              <a:gd name="connsiteX20" fmla="*/ 316647 w 316646"/>
              <a:gd name="connsiteY20" fmla="*/ 209778 h 316658"/>
              <a:gd name="connsiteX21" fmla="*/ 306387 w 316646"/>
              <a:gd name="connsiteY21" fmla="*/ 221542 h 316658"/>
              <a:gd name="connsiteX22" fmla="*/ 304772 w 316646"/>
              <a:gd name="connsiteY22" fmla="*/ 221653 h 316658"/>
              <a:gd name="connsiteX23" fmla="*/ 267962 w 316646"/>
              <a:gd name="connsiteY23" fmla="*/ 221653 h 316658"/>
              <a:gd name="connsiteX24" fmla="*/ 221653 w 316646"/>
              <a:gd name="connsiteY24" fmla="*/ 267978 h 316658"/>
              <a:gd name="connsiteX25" fmla="*/ 221653 w 316646"/>
              <a:gd name="connsiteY25" fmla="*/ 304788 h 316658"/>
              <a:gd name="connsiteX26" fmla="*/ 209775 w 316646"/>
              <a:gd name="connsiteY26" fmla="*/ 316659 h 316658"/>
              <a:gd name="connsiteX27" fmla="*/ 198015 w 316646"/>
              <a:gd name="connsiteY27" fmla="*/ 306403 h 316658"/>
              <a:gd name="connsiteX28" fmla="*/ 197904 w 316646"/>
              <a:gd name="connsiteY28" fmla="*/ 304788 h 316658"/>
              <a:gd name="connsiteX29" fmla="*/ 197904 w 316646"/>
              <a:gd name="connsiteY29" fmla="*/ 269150 h 316658"/>
              <a:gd name="connsiteX30" fmla="*/ 170182 w 316646"/>
              <a:gd name="connsiteY30" fmla="*/ 269150 h 316658"/>
              <a:gd name="connsiteX31" fmla="*/ 170198 w 316646"/>
              <a:gd name="connsiteY31" fmla="*/ 304788 h 316658"/>
              <a:gd name="connsiteX32" fmla="*/ 159938 w 316646"/>
              <a:gd name="connsiteY32" fmla="*/ 316552 h 316658"/>
              <a:gd name="connsiteX33" fmla="*/ 158323 w 316646"/>
              <a:gd name="connsiteY33" fmla="*/ 316647 h 316658"/>
              <a:gd name="connsiteX34" fmla="*/ 146560 w 316646"/>
              <a:gd name="connsiteY34" fmla="*/ 306387 h 316658"/>
              <a:gd name="connsiteX35" fmla="*/ 146449 w 316646"/>
              <a:gd name="connsiteY35" fmla="*/ 304772 h 316658"/>
              <a:gd name="connsiteX36" fmla="*/ 146433 w 316646"/>
              <a:gd name="connsiteY36" fmla="*/ 269134 h 316658"/>
              <a:gd name="connsiteX37" fmla="*/ 118743 w 316646"/>
              <a:gd name="connsiteY37" fmla="*/ 269134 h 316658"/>
              <a:gd name="connsiteX38" fmla="*/ 118743 w 316646"/>
              <a:gd name="connsiteY38" fmla="*/ 304772 h 316658"/>
              <a:gd name="connsiteX39" fmla="*/ 108483 w 316646"/>
              <a:gd name="connsiteY39" fmla="*/ 316536 h 316658"/>
              <a:gd name="connsiteX40" fmla="*/ 106868 w 316646"/>
              <a:gd name="connsiteY40" fmla="*/ 316647 h 316658"/>
              <a:gd name="connsiteX41" fmla="*/ 95105 w 316646"/>
              <a:gd name="connsiteY41" fmla="*/ 306387 h 316658"/>
              <a:gd name="connsiteX42" fmla="*/ 94994 w 316646"/>
              <a:gd name="connsiteY42" fmla="*/ 304772 h 316658"/>
              <a:gd name="connsiteX43" fmla="*/ 94994 w 316646"/>
              <a:gd name="connsiteY43" fmla="*/ 267962 h 316658"/>
              <a:gd name="connsiteX44" fmla="*/ 48684 w 316646"/>
              <a:gd name="connsiteY44" fmla="*/ 221653 h 316658"/>
              <a:gd name="connsiteX45" fmla="*/ 11874 w 316646"/>
              <a:gd name="connsiteY45" fmla="*/ 221653 h 316658"/>
              <a:gd name="connsiteX46" fmla="*/ 4 w 316646"/>
              <a:gd name="connsiteY46" fmla="*/ 209775 h 316658"/>
              <a:gd name="connsiteX47" fmla="*/ 10259 w 316646"/>
              <a:gd name="connsiteY47" fmla="*/ 198015 h 316658"/>
              <a:gd name="connsiteX48" fmla="*/ 11874 w 316646"/>
              <a:gd name="connsiteY48" fmla="*/ 197904 h 316658"/>
              <a:gd name="connsiteX49" fmla="*/ 47497 w 316646"/>
              <a:gd name="connsiteY49" fmla="*/ 197888 h 316658"/>
              <a:gd name="connsiteX50" fmla="*/ 47497 w 316646"/>
              <a:gd name="connsiteY50" fmla="*/ 170182 h 316658"/>
              <a:gd name="connsiteX51" fmla="*/ 11874 w 316646"/>
              <a:gd name="connsiteY51" fmla="*/ 170198 h 316658"/>
              <a:gd name="connsiteX52" fmla="*/ 111 w 316646"/>
              <a:gd name="connsiteY52" fmla="*/ 159938 h 316658"/>
              <a:gd name="connsiteX53" fmla="*/ 0 w 316646"/>
              <a:gd name="connsiteY53" fmla="*/ 158323 h 316658"/>
              <a:gd name="connsiteX54" fmla="*/ 10259 w 316646"/>
              <a:gd name="connsiteY54" fmla="*/ 146560 h 316658"/>
              <a:gd name="connsiteX55" fmla="*/ 11874 w 316646"/>
              <a:gd name="connsiteY55" fmla="*/ 146449 h 316658"/>
              <a:gd name="connsiteX56" fmla="*/ 47497 w 316646"/>
              <a:gd name="connsiteY56" fmla="*/ 146433 h 316658"/>
              <a:gd name="connsiteX57" fmla="*/ 47497 w 316646"/>
              <a:gd name="connsiteY57" fmla="*/ 118727 h 316658"/>
              <a:gd name="connsiteX58" fmla="*/ 11874 w 316646"/>
              <a:gd name="connsiteY58" fmla="*/ 118743 h 316658"/>
              <a:gd name="connsiteX59" fmla="*/ 111 w 316646"/>
              <a:gd name="connsiteY59" fmla="*/ 108483 h 316658"/>
              <a:gd name="connsiteX60" fmla="*/ 0 w 316646"/>
              <a:gd name="connsiteY60" fmla="*/ 106868 h 316658"/>
              <a:gd name="connsiteX61" fmla="*/ 10259 w 316646"/>
              <a:gd name="connsiteY61" fmla="*/ 95105 h 316658"/>
              <a:gd name="connsiteX62" fmla="*/ 11874 w 316646"/>
              <a:gd name="connsiteY62" fmla="*/ 94994 h 316658"/>
              <a:gd name="connsiteX63" fmla="*/ 48684 w 316646"/>
              <a:gd name="connsiteY63" fmla="*/ 94978 h 316658"/>
              <a:gd name="connsiteX64" fmla="*/ 94994 w 316646"/>
              <a:gd name="connsiteY64" fmla="*/ 48684 h 316658"/>
              <a:gd name="connsiteX65" fmla="*/ 94994 w 316646"/>
              <a:gd name="connsiteY65" fmla="*/ 11874 h 316658"/>
              <a:gd name="connsiteX66" fmla="*/ 106872 w 316646"/>
              <a:gd name="connsiteY66" fmla="*/ 4 h 316658"/>
              <a:gd name="connsiteX67" fmla="*/ 118632 w 316646"/>
              <a:gd name="connsiteY67" fmla="*/ 10259 h 316658"/>
              <a:gd name="connsiteX68" fmla="*/ 118743 w 316646"/>
              <a:gd name="connsiteY68" fmla="*/ 11874 h 316658"/>
              <a:gd name="connsiteX69" fmla="*/ 118743 w 316646"/>
              <a:gd name="connsiteY69" fmla="*/ 47481 h 316658"/>
              <a:gd name="connsiteX70" fmla="*/ 146433 w 316646"/>
              <a:gd name="connsiteY70" fmla="*/ 47481 h 316658"/>
              <a:gd name="connsiteX71" fmla="*/ 146449 w 316646"/>
              <a:gd name="connsiteY71" fmla="*/ 11874 h 316658"/>
              <a:gd name="connsiteX72" fmla="*/ 156708 w 316646"/>
              <a:gd name="connsiteY72" fmla="*/ 111 h 316658"/>
              <a:gd name="connsiteX73" fmla="*/ 158323 w 316646"/>
              <a:gd name="connsiteY73" fmla="*/ 0 h 316658"/>
              <a:gd name="connsiteX74" fmla="*/ 170087 w 316646"/>
              <a:gd name="connsiteY74" fmla="*/ 10259 h 316658"/>
              <a:gd name="connsiteX75" fmla="*/ 170198 w 316646"/>
              <a:gd name="connsiteY75" fmla="*/ 11874 h 316658"/>
              <a:gd name="connsiteX76" fmla="*/ 170182 w 316646"/>
              <a:gd name="connsiteY76" fmla="*/ 47481 h 316658"/>
              <a:gd name="connsiteX77" fmla="*/ 197904 w 316646"/>
              <a:gd name="connsiteY77" fmla="*/ 47481 h 316658"/>
              <a:gd name="connsiteX78" fmla="*/ 197904 w 316646"/>
              <a:gd name="connsiteY78" fmla="*/ 11874 h 316658"/>
              <a:gd name="connsiteX79" fmla="*/ 206612 w 316646"/>
              <a:gd name="connsiteY79" fmla="*/ 427 h 316658"/>
              <a:gd name="connsiteX80" fmla="*/ 208164 w 316646"/>
              <a:gd name="connsiteY80" fmla="*/ 111 h 316658"/>
              <a:gd name="connsiteX81" fmla="*/ 209778 w 316646"/>
              <a:gd name="connsiteY81" fmla="*/ 0 h 316658"/>
              <a:gd name="connsiteX82" fmla="*/ 209778 w 316646"/>
              <a:gd name="connsiteY82" fmla="*/ 71246 h 316658"/>
              <a:gd name="connsiteX83" fmla="*/ 106868 w 316646"/>
              <a:gd name="connsiteY83" fmla="*/ 71246 h 316658"/>
              <a:gd name="connsiteX84" fmla="*/ 71246 w 316646"/>
              <a:gd name="connsiteY84" fmla="*/ 106868 h 316658"/>
              <a:gd name="connsiteX85" fmla="*/ 71246 w 316646"/>
              <a:gd name="connsiteY85" fmla="*/ 209778 h 316658"/>
              <a:gd name="connsiteX86" fmla="*/ 106868 w 316646"/>
              <a:gd name="connsiteY86" fmla="*/ 245401 h 316658"/>
              <a:gd name="connsiteX87" fmla="*/ 209778 w 316646"/>
              <a:gd name="connsiteY87" fmla="*/ 245401 h 316658"/>
              <a:gd name="connsiteX88" fmla="*/ 245401 w 316646"/>
              <a:gd name="connsiteY88" fmla="*/ 209778 h 316658"/>
              <a:gd name="connsiteX89" fmla="*/ 245401 w 316646"/>
              <a:gd name="connsiteY89" fmla="*/ 106868 h 316658"/>
              <a:gd name="connsiteX90" fmla="*/ 209778 w 316646"/>
              <a:gd name="connsiteY90" fmla="*/ 71246 h 316658"/>
              <a:gd name="connsiteX91" fmla="*/ 158403 w 316646"/>
              <a:gd name="connsiteY91" fmla="*/ 110906 h 316658"/>
              <a:gd name="connsiteX92" fmla="*/ 205900 w 316646"/>
              <a:gd name="connsiteY92" fmla="*/ 158403 h 316658"/>
              <a:gd name="connsiteX93" fmla="*/ 158403 w 316646"/>
              <a:gd name="connsiteY93" fmla="*/ 205900 h 316658"/>
              <a:gd name="connsiteX94" fmla="*/ 110906 w 316646"/>
              <a:gd name="connsiteY94" fmla="*/ 158403 h 316658"/>
              <a:gd name="connsiteX95" fmla="*/ 158403 w 316646"/>
              <a:gd name="connsiteY95" fmla="*/ 110906 h 316658"/>
              <a:gd name="connsiteX96" fmla="*/ 158403 w 316646"/>
              <a:gd name="connsiteY96" fmla="*/ 134654 h 316658"/>
              <a:gd name="connsiteX97" fmla="*/ 134654 w 316646"/>
              <a:gd name="connsiteY97" fmla="*/ 158403 h 316658"/>
              <a:gd name="connsiteX98" fmla="*/ 158403 w 316646"/>
              <a:gd name="connsiteY98" fmla="*/ 182151 h 316658"/>
              <a:gd name="connsiteX99" fmla="*/ 182151 w 316646"/>
              <a:gd name="connsiteY99" fmla="*/ 158403 h 316658"/>
              <a:gd name="connsiteX100" fmla="*/ 158403 w 316646"/>
              <a:gd name="connsiteY100" fmla="*/ 134654 h 3166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Lst>
            <a:rect l="l" t="t" r="r" b="b"/>
            <a:pathLst>
              <a:path w="316646" h="316658">
                <a:moveTo>
                  <a:pt x="209778" y="0"/>
                </a:moveTo>
                <a:cubicBezTo>
                  <a:pt x="215712" y="0"/>
                  <a:pt x="220735" y="4381"/>
                  <a:pt x="221542" y="10259"/>
                </a:cubicBezTo>
                <a:lnTo>
                  <a:pt x="221653" y="11874"/>
                </a:lnTo>
                <a:lnTo>
                  <a:pt x="221653" y="48684"/>
                </a:lnTo>
                <a:cubicBezTo>
                  <a:pt x="244969" y="53457"/>
                  <a:pt x="263190" y="71678"/>
                  <a:pt x="267962" y="94994"/>
                </a:cubicBezTo>
                <a:lnTo>
                  <a:pt x="304772" y="94994"/>
                </a:lnTo>
                <a:cubicBezTo>
                  <a:pt x="311330" y="94996"/>
                  <a:pt x="316645" y="100314"/>
                  <a:pt x="316643" y="106872"/>
                </a:cubicBezTo>
                <a:cubicBezTo>
                  <a:pt x="316641" y="112803"/>
                  <a:pt x="312263" y="117823"/>
                  <a:pt x="306387" y="118632"/>
                </a:cubicBezTo>
                <a:lnTo>
                  <a:pt x="304772" y="118743"/>
                </a:lnTo>
                <a:lnTo>
                  <a:pt x="269150" y="118743"/>
                </a:lnTo>
                <a:lnTo>
                  <a:pt x="269150" y="146449"/>
                </a:lnTo>
                <a:lnTo>
                  <a:pt x="304772" y="146449"/>
                </a:lnTo>
                <a:cubicBezTo>
                  <a:pt x="310706" y="146449"/>
                  <a:pt x="315729" y="150830"/>
                  <a:pt x="316536" y="156708"/>
                </a:cubicBezTo>
                <a:lnTo>
                  <a:pt x="316647" y="158323"/>
                </a:lnTo>
                <a:cubicBezTo>
                  <a:pt x="316646" y="164257"/>
                  <a:pt x="312266" y="169280"/>
                  <a:pt x="306387" y="170087"/>
                </a:cubicBezTo>
                <a:lnTo>
                  <a:pt x="304772" y="170198"/>
                </a:lnTo>
                <a:lnTo>
                  <a:pt x="269150" y="170198"/>
                </a:lnTo>
                <a:lnTo>
                  <a:pt x="269150" y="197904"/>
                </a:lnTo>
                <a:lnTo>
                  <a:pt x="304772" y="197904"/>
                </a:lnTo>
                <a:cubicBezTo>
                  <a:pt x="310706" y="197904"/>
                  <a:pt x="315729" y="202285"/>
                  <a:pt x="316536" y="208164"/>
                </a:cubicBezTo>
                <a:lnTo>
                  <a:pt x="316647" y="209778"/>
                </a:lnTo>
                <a:cubicBezTo>
                  <a:pt x="316646" y="215712"/>
                  <a:pt x="312266" y="220735"/>
                  <a:pt x="306387" y="221542"/>
                </a:cubicBezTo>
                <a:lnTo>
                  <a:pt x="304772" y="221653"/>
                </a:lnTo>
                <a:lnTo>
                  <a:pt x="267962" y="221653"/>
                </a:lnTo>
                <a:cubicBezTo>
                  <a:pt x="263196" y="244975"/>
                  <a:pt x="244973" y="263203"/>
                  <a:pt x="221653" y="267978"/>
                </a:cubicBezTo>
                <a:lnTo>
                  <a:pt x="221653" y="304788"/>
                </a:lnTo>
                <a:cubicBezTo>
                  <a:pt x="221651" y="311346"/>
                  <a:pt x="216333" y="316661"/>
                  <a:pt x="209775" y="316659"/>
                </a:cubicBezTo>
                <a:cubicBezTo>
                  <a:pt x="203844" y="316657"/>
                  <a:pt x="198823" y="312279"/>
                  <a:pt x="198015" y="306403"/>
                </a:cubicBezTo>
                <a:lnTo>
                  <a:pt x="197904" y="304788"/>
                </a:lnTo>
                <a:lnTo>
                  <a:pt x="197904" y="269150"/>
                </a:lnTo>
                <a:lnTo>
                  <a:pt x="170182" y="269150"/>
                </a:lnTo>
                <a:lnTo>
                  <a:pt x="170198" y="304788"/>
                </a:lnTo>
                <a:cubicBezTo>
                  <a:pt x="170197" y="310722"/>
                  <a:pt x="165817" y="315745"/>
                  <a:pt x="159938" y="316552"/>
                </a:cubicBezTo>
                <a:lnTo>
                  <a:pt x="158323" y="316647"/>
                </a:lnTo>
                <a:cubicBezTo>
                  <a:pt x="152390" y="316646"/>
                  <a:pt x="147367" y="312266"/>
                  <a:pt x="146560" y="306387"/>
                </a:cubicBezTo>
                <a:lnTo>
                  <a:pt x="146449" y="304772"/>
                </a:lnTo>
                <a:lnTo>
                  <a:pt x="146433" y="269134"/>
                </a:lnTo>
                <a:lnTo>
                  <a:pt x="118743" y="269134"/>
                </a:lnTo>
                <a:lnTo>
                  <a:pt x="118743" y="304772"/>
                </a:lnTo>
                <a:cubicBezTo>
                  <a:pt x="118742" y="310706"/>
                  <a:pt x="114362" y="315729"/>
                  <a:pt x="108483" y="316536"/>
                </a:cubicBezTo>
                <a:lnTo>
                  <a:pt x="106868" y="316647"/>
                </a:lnTo>
                <a:cubicBezTo>
                  <a:pt x="100935" y="316646"/>
                  <a:pt x="95912" y="312266"/>
                  <a:pt x="95105" y="306387"/>
                </a:cubicBezTo>
                <a:lnTo>
                  <a:pt x="94994" y="304772"/>
                </a:lnTo>
                <a:lnTo>
                  <a:pt x="94994" y="267962"/>
                </a:lnTo>
                <a:cubicBezTo>
                  <a:pt x="71678" y="263190"/>
                  <a:pt x="53457" y="244969"/>
                  <a:pt x="48684" y="221653"/>
                </a:cubicBezTo>
                <a:lnTo>
                  <a:pt x="11874" y="221653"/>
                </a:lnTo>
                <a:cubicBezTo>
                  <a:pt x="5316" y="221651"/>
                  <a:pt x="2" y="216333"/>
                  <a:pt x="4" y="209775"/>
                </a:cubicBezTo>
                <a:cubicBezTo>
                  <a:pt x="5" y="203844"/>
                  <a:pt x="4384" y="198823"/>
                  <a:pt x="10259" y="198015"/>
                </a:cubicBezTo>
                <a:lnTo>
                  <a:pt x="11874" y="197904"/>
                </a:lnTo>
                <a:lnTo>
                  <a:pt x="47497" y="197888"/>
                </a:lnTo>
                <a:lnTo>
                  <a:pt x="47497" y="170182"/>
                </a:lnTo>
                <a:lnTo>
                  <a:pt x="11874" y="170198"/>
                </a:lnTo>
                <a:cubicBezTo>
                  <a:pt x="5941" y="170197"/>
                  <a:pt x="918" y="165817"/>
                  <a:pt x="111" y="159938"/>
                </a:cubicBezTo>
                <a:lnTo>
                  <a:pt x="0" y="158323"/>
                </a:lnTo>
                <a:cubicBezTo>
                  <a:pt x="0" y="152390"/>
                  <a:pt x="4381" y="147367"/>
                  <a:pt x="10259" y="146560"/>
                </a:cubicBezTo>
                <a:lnTo>
                  <a:pt x="11874" y="146449"/>
                </a:lnTo>
                <a:lnTo>
                  <a:pt x="47497" y="146433"/>
                </a:lnTo>
                <a:lnTo>
                  <a:pt x="47497" y="118727"/>
                </a:lnTo>
                <a:lnTo>
                  <a:pt x="11874" y="118743"/>
                </a:lnTo>
                <a:cubicBezTo>
                  <a:pt x="5941" y="118742"/>
                  <a:pt x="918" y="114362"/>
                  <a:pt x="111" y="108483"/>
                </a:cubicBezTo>
                <a:lnTo>
                  <a:pt x="0" y="106868"/>
                </a:lnTo>
                <a:cubicBezTo>
                  <a:pt x="0" y="100935"/>
                  <a:pt x="4381" y="95912"/>
                  <a:pt x="10259" y="95105"/>
                </a:cubicBezTo>
                <a:lnTo>
                  <a:pt x="11874" y="94994"/>
                </a:lnTo>
                <a:lnTo>
                  <a:pt x="48684" y="94978"/>
                </a:lnTo>
                <a:cubicBezTo>
                  <a:pt x="53462" y="71668"/>
                  <a:pt x="71682" y="53454"/>
                  <a:pt x="94994" y="48684"/>
                </a:cubicBezTo>
                <a:lnTo>
                  <a:pt x="94994" y="11874"/>
                </a:lnTo>
                <a:cubicBezTo>
                  <a:pt x="94996" y="5316"/>
                  <a:pt x="100314" y="2"/>
                  <a:pt x="106872" y="4"/>
                </a:cubicBezTo>
                <a:cubicBezTo>
                  <a:pt x="112803" y="5"/>
                  <a:pt x="117823" y="4384"/>
                  <a:pt x="118632" y="10259"/>
                </a:cubicBezTo>
                <a:lnTo>
                  <a:pt x="118743" y="11874"/>
                </a:lnTo>
                <a:lnTo>
                  <a:pt x="118743" y="47481"/>
                </a:lnTo>
                <a:lnTo>
                  <a:pt x="146433" y="47481"/>
                </a:lnTo>
                <a:lnTo>
                  <a:pt x="146449" y="11874"/>
                </a:lnTo>
                <a:cubicBezTo>
                  <a:pt x="146449" y="5941"/>
                  <a:pt x="150830" y="918"/>
                  <a:pt x="156708" y="111"/>
                </a:cubicBezTo>
                <a:lnTo>
                  <a:pt x="158323" y="0"/>
                </a:lnTo>
                <a:cubicBezTo>
                  <a:pt x="164257" y="0"/>
                  <a:pt x="169280" y="4381"/>
                  <a:pt x="170087" y="10259"/>
                </a:cubicBezTo>
                <a:lnTo>
                  <a:pt x="170198" y="11874"/>
                </a:lnTo>
                <a:lnTo>
                  <a:pt x="170182" y="47481"/>
                </a:lnTo>
                <a:lnTo>
                  <a:pt x="197904" y="47481"/>
                </a:lnTo>
                <a:lnTo>
                  <a:pt x="197904" y="11874"/>
                </a:lnTo>
                <a:cubicBezTo>
                  <a:pt x="197903" y="6535"/>
                  <a:pt x="201466" y="1851"/>
                  <a:pt x="206612" y="427"/>
                </a:cubicBezTo>
                <a:lnTo>
                  <a:pt x="208164" y="111"/>
                </a:lnTo>
                <a:lnTo>
                  <a:pt x="209778" y="0"/>
                </a:lnTo>
                <a:close/>
                <a:moveTo>
                  <a:pt x="209778" y="71246"/>
                </a:moveTo>
                <a:lnTo>
                  <a:pt x="106868" y="71246"/>
                </a:lnTo>
                <a:cubicBezTo>
                  <a:pt x="87194" y="71246"/>
                  <a:pt x="71246" y="87194"/>
                  <a:pt x="71246" y="106868"/>
                </a:cubicBezTo>
                <a:lnTo>
                  <a:pt x="71246" y="209778"/>
                </a:lnTo>
                <a:cubicBezTo>
                  <a:pt x="71246" y="229452"/>
                  <a:pt x="87194" y="245401"/>
                  <a:pt x="106868" y="245401"/>
                </a:cubicBezTo>
                <a:lnTo>
                  <a:pt x="209778" y="245401"/>
                </a:lnTo>
                <a:cubicBezTo>
                  <a:pt x="229452" y="245401"/>
                  <a:pt x="245401" y="229452"/>
                  <a:pt x="245401" y="209778"/>
                </a:cubicBezTo>
                <a:lnTo>
                  <a:pt x="245401" y="106868"/>
                </a:lnTo>
                <a:cubicBezTo>
                  <a:pt x="245401" y="87194"/>
                  <a:pt x="229452" y="71246"/>
                  <a:pt x="209778" y="71246"/>
                </a:cubicBezTo>
                <a:close/>
                <a:moveTo>
                  <a:pt x="158403" y="110906"/>
                </a:moveTo>
                <a:cubicBezTo>
                  <a:pt x="184634" y="110906"/>
                  <a:pt x="205900" y="132171"/>
                  <a:pt x="205900" y="158403"/>
                </a:cubicBezTo>
                <a:cubicBezTo>
                  <a:pt x="205900" y="184634"/>
                  <a:pt x="184634" y="205900"/>
                  <a:pt x="158403" y="205900"/>
                </a:cubicBezTo>
                <a:cubicBezTo>
                  <a:pt x="132171" y="205900"/>
                  <a:pt x="110906" y="184634"/>
                  <a:pt x="110906" y="158403"/>
                </a:cubicBezTo>
                <a:cubicBezTo>
                  <a:pt x="110906" y="132171"/>
                  <a:pt x="132171" y="110906"/>
                  <a:pt x="158403" y="110906"/>
                </a:cubicBezTo>
                <a:close/>
                <a:moveTo>
                  <a:pt x="158403" y="134654"/>
                </a:moveTo>
                <a:cubicBezTo>
                  <a:pt x="145287" y="134654"/>
                  <a:pt x="134654" y="145287"/>
                  <a:pt x="134654" y="158403"/>
                </a:cubicBezTo>
                <a:cubicBezTo>
                  <a:pt x="134654" y="171518"/>
                  <a:pt x="145287" y="182151"/>
                  <a:pt x="158403" y="182151"/>
                </a:cubicBezTo>
                <a:cubicBezTo>
                  <a:pt x="171518" y="182151"/>
                  <a:pt x="182151" y="171518"/>
                  <a:pt x="182151" y="158403"/>
                </a:cubicBezTo>
                <a:cubicBezTo>
                  <a:pt x="182151" y="145287"/>
                  <a:pt x="171518" y="134654"/>
                  <a:pt x="158403" y="134654"/>
                </a:cubicBezTo>
                <a:close/>
              </a:path>
            </a:pathLst>
          </a:custGeom>
          <a:solidFill>
            <a:srgbClr val="0078D4"/>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Tree>
    <p:extLst>
      <p:ext uri="{BB962C8B-B14F-4D97-AF65-F5344CB8AC3E}">
        <p14:creationId xmlns:p14="http://schemas.microsoft.com/office/powerpoint/2010/main" val="2061982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51D732-218E-A148-7CBC-4748B4DB7D85}"/>
            </a:ext>
          </a:extLst>
        </p:cNvPr>
        <p:cNvGrpSpPr/>
        <p:nvPr/>
      </p:nvGrpSpPr>
      <p:grpSpPr>
        <a:xfrm>
          <a:off x="0" y="0"/>
          <a:ext cx="0" cy="0"/>
          <a:chOff x="0" y="0"/>
          <a:chExt cx="0" cy="0"/>
        </a:xfrm>
      </p:grpSpPr>
      <p:pic>
        <p:nvPicPr>
          <p:cNvPr id="8" name="Picture 2">
            <a:extLst>
              <a:ext uri="{FF2B5EF4-FFF2-40B4-BE49-F238E27FC236}">
                <a16:creationId xmlns:a16="http://schemas.microsoft.com/office/drawing/2014/main" id="{466E6EC2-BC15-23EE-8BE2-6FEF70F3EF14}"/>
              </a:ext>
            </a:extLst>
          </p:cNvPr>
          <p:cNvPicPr>
            <a:picLocks noChangeAspect="1" noChangeArrowheads="1"/>
          </p:cNvPicPr>
          <p:nvPr/>
        </p:nvPicPr>
        <p:blipFill>
          <a:blip r:embed="rId3">
            <a:duotone>
              <a:schemeClr val="bg2">
                <a:shade val="45000"/>
                <a:satMod val="135000"/>
              </a:schemeClr>
              <a:prstClr val="white"/>
            </a:duotone>
            <a:alphaModFix amt="55000"/>
            <a:extLst>
              <a:ext uri="{28A0092B-C50C-407E-A947-70E740481C1C}">
                <a14:useLocalDpi xmlns:a14="http://schemas.microsoft.com/office/drawing/2010/main" val="0"/>
              </a:ext>
            </a:extLst>
          </a:blip>
          <a:srcRect t="4106" b="27960"/>
          <a:stretch>
            <a:fillRect/>
          </a:stretch>
        </p:blipFill>
        <p:spPr bwMode="auto">
          <a:xfrm>
            <a:off x="609624" y="12"/>
            <a:ext cx="10972776" cy="6857988"/>
          </a:xfrm>
          <a:prstGeom prst="rect">
            <a:avLst/>
          </a:prstGeom>
          <a:noFill/>
          <a:extLst>
            <a:ext uri="{909E8E84-426E-40DD-AFC4-6F175D3DCCD1}">
              <a14:hiddenFill xmlns:a14="http://schemas.microsoft.com/office/drawing/2010/main">
                <a:solidFill>
                  <a:srgbClr val="FFFFFF"/>
                </a:solidFill>
              </a14:hiddenFill>
            </a:ext>
          </a:extLst>
        </p:spPr>
      </p:pic>
      <p:sp>
        <p:nvSpPr>
          <p:cNvPr id="7" name="Titel 1">
            <a:extLst>
              <a:ext uri="{FF2B5EF4-FFF2-40B4-BE49-F238E27FC236}">
                <a16:creationId xmlns:a16="http://schemas.microsoft.com/office/drawing/2014/main" id="{DEB459A7-D2C0-801C-BC89-479224051C94}"/>
              </a:ext>
            </a:extLst>
          </p:cNvPr>
          <p:cNvSpPr txBox="1">
            <a:spLocks/>
          </p:cNvSpPr>
          <p:nvPr/>
        </p:nvSpPr>
        <p:spPr>
          <a:xfrm>
            <a:off x="2684145" y="2884236"/>
            <a:ext cx="6823710" cy="1089528"/>
          </a:xfrm>
          <a:prstGeom prst="rect">
            <a:avLst/>
          </a:prstGeom>
        </p:spPr>
        <p:txBody>
          <a:bodyPr vert="horz" lIns="109728" tIns="54864" rIns="109728" bIns="54864" rtlCol="0" anchor="ctr">
            <a:no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algn="ctr" defTabSz="1097280">
              <a:spcAft>
                <a:spcPts val="720"/>
              </a:spcAft>
            </a:pPr>
            <a:r>
              <a:rPr lang="en-GB" sz="4800" dirty="0"/>
              <a:t>RDP transport – connection reliability</a:t>
            </a:r>
            <a:endParaRPr lang="en-US" sz="4800" b="1" dirty="0">
              <a:solidFill>
                <a:schemeClr val="tx1">
                  <a:lumMod val="75000"/>
                  <a:lumOff val="25000"/>
                </a:schemeClr>
              </a:solidFill>
            </a:endParaRPr>
          </a:p>
        </p:txBody>
      </p:sp>
    </p:spTree>
    <p:extLst>
      <p:ext uri="{BB962C8B-B14F-4D97-AF65-F5344CB8AC3E}">
        <p14:creationId xmlns:p14="http://schemas.microsoft.com/office/powerpoint/2010/main" val="3846813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39B12FF0-7D50-B016-2725-B8CC59DDBAA6}"/>
              </a:ext>
              <a:ext uri="{C183D7F6-B498-43B3-948B-1728B52AA6E4}">
                <adec:decorative xmlns:adec="http://schemas.microsoft.com/office/drawing/2017/decorative" val="1"/>
              </a:ext>
            </a:extLst>
          </p:cNvPr>
          <p:cNvCxnSpPr>
            <a:cxnSpLocks/>
          </p:cNvCxnSpPr>
          <p:nvPr/>
        </p:nvCxnSpPr>
        <p:spPr>
          <a:xfrm>
            <a:off x="1123950" y="1765077"/>
            <a:ext cx="21376" cy="1681786"/>
          </a:xfrm>
          <a:prstGeom prst="line">
            <a:avLst/>
          </a:prstGeom>
          <a:ln w="25400">
            <a:solidFill>
              <a:schemeClr val="tx1">
                <a:lumMod val="85000"/>
                <a:lumOff val="15000"/>
                <a:alpha val="50000"/>
              </a:schemeClr>
            </a:solidFill>
          </a:ln>
        </p:spPr>
        <p:style>
          <a:lnRef idx="3">
            <a:schemeClr val="dk1"/>
          </a:lnRef>
          <a:fillRef idx="0">
            <a:schemeClr val="dk1"/>
          </a:fillRef>
          <a:effectRef idx="2">
            <a:schemeClr val="dk1"/>
          </a:effectRef>
          <a:fontRef idx="minor">
            <a:schemeClr val="tx1"/>
          </a:fontRef>
        </p:style>
      </p:cxnSp>
      <p:cxnSp>
        <p:nvCxnSpPr>
          <p:cNvPr id="8" name="Straight Connector 7">
            <a:extLst>
              <a:ext uri="{FF2B5EF4-FFF2-40B4-BE49-F238E27FC236}">
                <a16:creationId xmlns:a16="http://schemas.microsoft.com/office/drawing/2014/main" id="{0F63946C-C3C3-C599-E0AF-FC972DAF38BD}"/>
              </a:ext>
              <a:ext uri="{C183D7F6-B498-43B3-948B-1728B52AA6E4}">
                <adec:decorative xmlns:adec="http://schemas.microsoft.com/office/drawing/2017/decorative" val="1"/>
              </a:ext>
            </a:extLst>
          </p:cNvPr>
          <p:cNvCxnSpPr>
            <a:cxnSpLocks/>
          </p:cNvCxnSpPr>
          <p:nvPr/>
        </p:nvCxnSpPr>
        <p:spPr>
          <a:xfrm>
            <a:off x="8645152" y="1792980"/>
            <a:ext cx="0" cy="1653884"/>
          </a:xfrm>
          <a:prstGeom prst="line">
            <a:avLst/>
          </a:prstGeom>
          <a:ln w="25400">
            <a:solidFill>
              <a:schemeClr val="tx1">
                <a:lumMod val="85000"/>
                <a:lumOff val="15000"/>
                <a:alpha val="50000"/>
              </a:schemeClr>
            </a:solidFill>
          </a:ln>
        </p:spPr>
        <p:style>
          <a:lnRef idx="3">
            <a:schemeClr val="dk1"/>
          </a:lnRef>
          <a:fillRef idx="0">
            <a:schemeClr val="dk1"/>
          </a:fillRef>
          <a:effectRef idx="2">
            <a:schemeClr val="dk1"/>
          </a:effectRef>
          <a:fontRef idx="minor">
            <a:schemeClr val="tx1"/>
          </a:fontRef>
        </p:style>
      </p:cxnSp>
      <p:cxnSp>
        <p:nvCxnSpPr>
          <p:cNvPr id="9" name="Straight Connector 8">
            <a:extLst>
              <a:ext uri="{FF2B5EF4-FFF2-40B4-BE49-F238E27FC236}">
                <a16:creationId xmlns:a16="http://schemas.microsoft.com/office/drawing/2014/main" id="{844A389A-6936-8A3C-ADA2-945C81C31228}"/>
              </a:ext>
              <a:ext uri="{C183D7F6-B498-43B3-948B-1728B52AA6E4}">
                <adec:decorative xmlns:adec="http://schemas.microsoft.com/office/drawing/2017/decorative" val="1"/>
              </a:ext>
            </a:extLst>
          </p:cNvPr>
          <p:cNvCxnSpPr>
            <a:cxnSpLocks/>
          </p:cNvCxnSpPr>
          <p:nvPr/>
        </p:nvCxnSpPr>
        <p:spPr>
          <a:xfrm>
            <a:off x="10354587" y="1793294"/>
            <a:ext cx="7630" cy="1653569"/>
          </a:xfrm>
          <a:prstGeom prst="line">
            <a:avLst/>
          </a:prstGeom>
          <a:ln w="25400">
            <a:solidFill>
              <a:schemeClr val="tx1">
                <a:lumMod val="85000"/>
                <a:lumOff val="15000"/>
                <a:alpha val="50000"/>
              </a:schemeClr>
            </a:solidFill>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887F4336-1873-87D4-65DA-3DDA8108882C}"/>
              </a:ext>
              <a:ext uri="{C183D7F6-B498-43B3-948B-1728B52AA6E4}">
                <adec:decorative xmlns:adec="http://schemas.microsoft.com/office/drawing/2017/decorative" val="1"/>
              </a:ext>
            </a:extLst>
          </p:cNvPr>
          <p:cNvSpPr txBox="1"/>
          <p:nvPr/>
        </p:nvSpPr>
        <p:spPr>
          <a:xfrm>
            <a:off x="8325943" y="3515614"/>
            <a:ext cx="638417" cy="193899"/>
          </a:xfrm>
          <a:prstGeom prst="rect">
            <a:avLst/>
          </a:prstGeom>
          <a:noFill/>
        </p:spPr>
        <p:txBody>
          <a:bodyPr wrap="square" lIns="0" tIns="0" rIns="0" bIns="0" rtlCol="0">
            <a:spAutoFit/>
          </a:bodyPr>
          <a:lstStyle/>
          <a:p>
            <a:pPr algn="ctr"/>
            <a:r>
              <a:rPr lang="en-US" sz="1260" b="1">
                <a:latin typeface="+mj-lt"/>
              </a:rPr>
              <a:t>Failure </a:t>
            </a:r>
          </a:p>
        </p:txBody>
      </p:sp>
      <p:sp>
        <p:nvSpPr>
          <p:cNvPr id="17" name="TextBox 16">
            <a:extLst>
              <a:ext uri="{FF2B5EF4-FFF2-40B4-BE49-F238E27FC236}">
                <a16:creationId xmlns:a16="http://schemas.microsoft.com/office/drawing/2014/main" id="{B1D95ED3-1D31-C230-10DE-50F22D1FC2C7}"/>
              </a:ext>
              <a:ext uri="{C183D7F6-B498-43B3-948B-1728B52AA6E4}">
                <adec:decorative xmlns:adec="http://schemas.microsoft.com/office/drawing/2017/decorative" val="1"/>
              </a:ext>
            </a:extLst>
          </p:cNvPr>
          <p:cNvSpPr txBox="1"/>
          <p:nvPr/>
        </p:nvSpPr>
        <p:spPr>
          <a:xfrm>
            <a:off x="10024838" y="3524557"/>
            <a:ext cx="667129" cy="387798"/>
          </a:xfrm>
          <a:prstGeom prst="rect">
            <a:avLst/>
          </a:prstGeom>
          <a:noFill/>
        </p:spPr>
        <p:txBody>
          <a:bodyPr wrap="square" lIns="0" tIns="0" rIns="0" bIns="0" rtlCol="0">
            <a:spAutoFit/>
          </a:bodyPr>
          <a:lstStyle/>
          <a:p>
            <a:pPr algn="ctr"/>
            <a:r>
              <a:rPr lang="en-US" sz="1260" b="1">
                <a:latin typeface="+mj-lt"/>
              </a:rPr>
              <a:t>End </a:t>
            </a:r>
            <a:br>
              <a:rPr lang="en-US" sz="1260" b="1">
                <a:latin typeface="+mj-lt"/>
              </a:rPr>
            </a:br>
            <a:r>
              <a:rPr lang="en-US" sz="1260" b="1">
                <a:latin typeface="+mj-lt"/>
              </a:rPr>
              <a:t>Repair</a:t>
            </a:r>
          </a:p>
        </p:txBody>
      </p:sp>
      <p:cxnSp>
        <p:nvCxnSpPr>
          <p:cNvPr id="19" name="Straight Connector 18">
            <a:extLst>
              <a:ext uri="{FF2B5EF4-FFF2-40B4-BE49-F238E27FC236}">
                <a16:creationId xmlns:a16="http://schemas.microsoft.com/office/drawing/2014/main" id="{9E8762FB-B9A3-9D81-9401-D28EC8D99E1A}"/>
              </a:ext>
              <a:ext uri="{C183D7F6-B498-43B3-948B-1728B52AA6E4}">
                <adec:decorative xmlns:adec="http://schemas.microsoft.com/office/drawing/2017/decorative" val="1"/>
              </a:ext>
            </a:extLst>
          </p:cNvPr>
          <p:cNvCxnSpPr>
            <a:cxnSpLocks/>
          </p:cNvCxnSpPr>
          <p:nvPr/>
        </p:nvCxnSpPr>
        <p:spPr>
          <a:xfrm>
            <a:off x="9329800" y="2260166"/>
            <a:ext cx="0" cy="1186698"/>
          </a:xfrm>
          <a:prstGeom prst="line">
            <a:avLst/>
          </a:prstGeom>
          <a:ln w="25400">
            <a:solidFill>
              <a:schemeClr val="tx1">
                <a:lumMod val="85000"/>
                <a:lumOff val="15000"/>
                <a:alpha val="50000"/>
              </a:schemeClr>
            </a:solidFill>
          </a:ln>
        </p:spPr>
        <p:style>
          <a:lnRef idx="3">
            <a:schemeClr val="dk1"/>
          </a:lnRef>
          <a:fillRef idx="0">
            <a:schemeClr val="dk1"/>
          </a:fillRef>
          <a:effectRef idx="2">
            <a:schemeClr val="dk1"/>
          </a:effectRef>
          <a:fontRef idx="minor">
            <a:schemeClr val="tx1"/>
          </a:fontRef>
        </p:style>
      </p:cxnSp>
      <p:sp>
        <p:nvSpPr>
          <p:cNvPr id="22" name="TextBox 21">
            <a:extLst>
              <a:ext uri="{FF2B5EF4-FFF2-40B4-BE49-F238E27FC236}">
                <a16:creationId xmlns:a16="http://schemas.microsoft.com/office/drawing/2014/main" id="{B053997F-F31A-5BCC-29B6-1550B56F6D6E}"/>
              </a:ext>
              <a:ext uri="{C183D7F6-B498-43B3-948B-1728B52AA6E4}">
                <adec:decorative xmlns:adec="http://schemas.microsoft.com/office/drawing/2017/decorative" val="1"/>
              </a:ext>
            </a:extLst>
          </p:cNvPr>
          <p:cNvSpPr txBox="1"/>
          <p:nvPr/>
        </p:nvSpPr>
        <p:spPr>
          <a:xfrm>
            <a:off x="9023242" y="3493038"/>
            <a:ext cx="613116" cy="387798"/>
          </a:xfrm>
          <a:prstGeom prst="rect">
            <a:avLst/>
          </a:prstGeom>
          <a:noFill/>
        </p:spPr>
        <p:txBody>
          <a:bodyPr wrap="square" lIns="0" tIns="0" rIns="0" bIns="0" rtlCol="0">
            <a:spAutoFit/>
          </a:bodyPr>
          <a:lstStyle/>
          <a:p>
            <a:pPr algn="ctr"/>
            <a:r>
              <a:rPr lang="en-US" sz="1260" b="1">
                <a:latin typeface="+mj-lt"/>
              </a:rPr>
              <a:t>Begin </a:t>
            </a:r>
            <a:br>
              <a:rPr lang="en-US" sz="1260" b="1">
                <a:latin typeface="+mj-lt"/>
              </a:rPr>
            </a:br>
            <a:r>
              <a:rPr lang="en-US" sz="1260" b="1">
                <a:latin typeface="+mj-lt"/>
              </a:rPr>
              <a:t>Repair</a:t>
            </a:r>
          </a:p>
        </p:txBody>
      </p:sp>
      <p:grpSp>
        <p:nvGrpSpPr>
          <p:cNvPr id="30" name="Group 29">
            <a:extLst>
              <a:ext uri="{FF2B5EF4-FFF2-40B4-BE49-F238E27FC236}">
                <a16:creationId xmlns:a16="http://schemas.microsoft.com/office/drawing/2014/main" id="{8F33E4C9-49D3-3855-7873-105D1CA9A47D}"/>
              </a:ext>
              <a:ext uri="{C183D7F6-B498-43B3-948B-1728B52AA6E4}">
                <adec:decorative xmlns:adec="http://schemas.microsoft.com/office/drawing/2017/decorative" val="1"/>
              </a:ext>
            </a:extLst>
          </p:cNvPr>
          <p:cNvGrpSpPr/>
          <p:nvPr/>
        </p:nvGrpSpPr>
        <p:grpSpPr>
          <a:xfrm>
            <a:off x="1123950" y="1806440"/>
            <a:ext cx="9915526" cy="1003277"/>
            <a:chOff x="571500" y="1614201"/>
            <a:chExt cx="11017250" cy="1114752"/>
          </a:xfrm>
        </p:grpSpPr>
        <p:cxnSp>
          <p:nvCxnSpPr>
            <p:cNvPr id="5" name="Straight Arrow Connector 4">
              <a:extLst>
                <a:ext uri="{FF2B5EF4-FFF2-40B4-BE49-F238E27FC236}">
                  <a16:creationId xmlns:a16="http://schemas.microsoft.com/office/drawing/2014/main" id="{60222DEB-D456-F0A9-F026-CBD970DA8DEA}"/>
                </a:ext>
              </a:extLst>
            </p:cNvPr>
            <p:cNvCxnSpPr/>
            <p:nvPr/>
          </p:nvCxnSpPr>
          <p:spPr>
            <a:xfrm>
              <a:off x="587397" y="2728953"/>
              <a:ext cx="11001353" cy="0"/>
            </a:xfrm>
            <a:prstGeom prst="straightConnector1">
              <a:avLst/>
            </a:prstGeom>
            <a:ln w="25400">
              <a:solidFill>
                <a:schemeClr val="tx2"/>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55F72BF-BF69-79F8-C372-2CD346CD724C}"/>
                </a:ext>
              </a:extLst>
            </p:cNvPr>
            <p:cNvCxnSpPr>
              <a:cxnSpLocks/>
            </p:cNvCxnSpPr>
            <p:nvPr/>
          </p:nvCxnSpPr>
          <p:spPr>
            <a:xfrm>
              <a:off x="571500" y="2095491"/>
              <a:ext cx="8329231" cy="0"/>
            </a:xfrm>
            <a:prstGeom prst="straightConnector1">
              <a:avLst/>
            </a:prstGeom>
            <a:ln w="25400">
              <a:solidFill>
                <a:schemeClr val="accent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294FDEFE-0A7B-A152-6A57-E6F868A04DAF}"/>
                </a:ext>
              </a:extLst>
            </p:cNvPr>
            <p:cNvSpPr txBox="1"/>
            <p:nvPr/>
          </p:nvSpPr>
          <p:spPr>
            <a:xfrm>
              <a:off x="3332430" y="1649224"/>
              <a:ext cx="2807370" cy="379591"/>
            </a:xfrm>
            <a:prstGeom prst="rect">
              <a:avLst/>
            </a:prstGeom>
            <a:noFill/>
          </p:spPr>
          <p:txBody>
            <a:bodyPr wrap="square" rtlCol="0">
              <a:spAutoFit/>
            </a:bodyPr>
            <a:lstStyle/>
            <a:p>
              <a:pPr algn="ctr"/>
              <a:r>
                <a:rPr lang="en-US" sz="1620" b="1">
                  <a:latin typeface="+mj-lt"/>
                </a:rPr>
                <a:t>MTTF </a:t>
              </a:r>
              <a:r>
                <a:rPr lang="en-US" sz="1260" b="1">
                  <a:latin typeface="+mj-lt"/>
                </a:rPr>
                <a:t>(</a:t>
              </a:r>
              <a:r>
                <a:rPr lang="en-US" sz="1260" b="1" i="1">
                  <a:latin typeface="+mj-lt"/>
                </a:rPr>
                <a:t>~6 hours</a:t>
              </a:r>
              <a:r>
                <a:rPr lang="en-US" sz="1260" b="1">
                  <a:latin typeface="+mj-lt"/>
                </a:rPr>
                <a:t>)</a:t>
              </a:r>
            </a:p>
          </p:txBody>
        </p:sp>
        <p:cxnSp>
          <p:nvCxnSpPr>
            <p:cNvPr id="14" name="Straight Arrow Connector 13">
              <a:extLst>
                <a:ext uri="{FF2B5EF4-FFF2-40B4-BE49-F238E27FC236}">
                  <a16:creationId xmlns:a16="http://schemas.microsoft.com/office/drawing/2014/main" id="{B8FECBE9-8B20-55AA-F9F6-621E2A7F3C83}"/>
                </a:ext>
              </a:extLst>
            </p:cNvPr>
            <p:cNvCxnSpPr>
              <a:cxnSpLocks/>
            </p:cNvCxnSpPr>
            <p:nvPr/>
          </p:nvCxnSpPr>
          <p:spPr>
            <a:xfrm>
              <a:off x="8957310" y="2094086"/>
              <a:ext cx="1852608" cy="4978"/>
            </a:xfrm>
            <a:prstGeom prst="straightConnector1">
              <a:avLst/>
            </a:prstGeom>
            <a:ln w="25400">
              <a:solidFill>
                <a:schemeClr val="accent1"/>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B875804D-F39F-1A1A-F294-3C730BC6FEA8}"/>
                </a:ext>
              </a:extLst>
            </p:cNvPr>
            <p:cNvSpPr txBox="1"/>
            <p:nvPr/>
          </p:nvSpPr>
          <p:spPr>
            <a:xfrm>
              <a:off x="9030407" y="1614201"/>
              <a:ext cx="1706411" cy="379591"/>
            </a:xfrm>
            <a:prstGeom prst="rect">
              <a:avLst/>
            </a:prstGeom>
            <a:noFill/>
          </p:spPr>
          <p:txBody>
            <a:bodyPr wrap="square" rtlCol="0">
              <a:spAutoFit/>
            </a:bodyPr>
            <a:lstStyle/>
            <a:p>
              <a:pPr algn="ctr"/>
              <a:r>
                <a:rPr lang="en-US" sz="1620" b="1">
                  <a:latin typeface="+mj-lt"/>
                </a:rPr>
                <a:t>MTTR </a:t>
              </a:r>
              <a:r>
                <a:rPr lang="en-US" sz="1260" b="1">
                  <a:latin typeface="+mj-lt"/>
                </a:rPr>
                <a:t>(</a:t>
              </a:r>
              <a:r>
                <a:rPr lang="en-US" sz="1260" b="1" i="1">
                  <a:latin typeface="+mj-lt"/>
                </a:rPr>
                <a:t>~33 sec</a:t>
              </a:r>
              <a:r>
                <a:rPr lang="en-US" sz="1260" b="1">
                  <a:latin typeface="+mj-lt"/>
                </a:rPr>
                <a:t>)</a:t>
              </a:r>
            </a:p>
          </p:txBody>
        </p:sp>
        <p:sp>
          <p:nvSpPr>
            <p:cNvPr id="18" name="TextBox 17">
              <a:extLst>
                <a:ext uri="{FF2B5EF4-FFF2-40B4-BE49-F238E27FC236}">
                  <a16:creationId xmlns:a16="http://schemas.microsoft.com/office/drawing/2014/main" id="{2F9F14C3-3AAF-AC80-CE48-90E0977971BB}"/>
                </a:ext>
              </a:extLst>
            </p:cNvPr>
            <p:cNvSpPr txBox="1"/>
            <p:nvPr/>
          </p:nvSpPr>
          <p:spPr>
            <a:xfrm>
              <a:off x="4285786" y="2331372"/>
              <a:ext cx="3604574" cy="348813"/>
            </a:xfrm>
            <a:prstGeom prst="rect">
              <a:avLst/>
            </a:prstGeom>
            <a:noFill/>
          </p:spPr>
          <p:txBody>
            <a:bodyPr wrap="square" rtlCol="0">
              <a:spAutoFit/>
            </a:bodyPr>
            <a:lstStyle/>
            <a:p>
              <a:pPr algn="ctr"/>
              <a:r>
                <a:rPr lang="en-US" sz="1440" b="1">
                  <a:latin typeface="+mj-lt"/>
                </a:rPr>
                <a:t>Correct Behavior</a:t>
              </a:r>
            </a:p>
          </p:txBody>
        </p:sp>
        <p:cxnSp>
          <p:nvCxnSpPr>
            <p:cNvPr id="20" name="Straight Connector 19">
              <a:extLst>
                <a:ext uri="{FF2B5EF4-FFF2-40B4-BE49-F238E27FC236}">
                  <a16:creationId xmlns:a16="http://schemas.microsoft.com/office/drawing/2014/main" id="{4515036B-A78B-6678-3C7C-195CB01F6EC7}"/>
                </a:ext>
              </a:extLst>
            </p:cNvPr>
            <p:cNvCxnSpPr>
              <a:cxnSpLocks/>
            </p:cNvCxnSpPr>
            <p:nvPr/>
          </p:nvCxnSpPr>
          <p:spPr>
            <a:xfrm>
              <a:off x="8957310" y="2565586"/>
              <a:ext cx="720090" cy="0"/>
            </a:xfrm>
            <a:prstGeom prst="line">
              <a:avLst/>
            </a:prstGeom>
            <a:ln w="25400">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94D6032-236D-8D06-CF2E-8AA5BCB55925}"/>
                </a:ext>
              </a:extLst>
            </p:cNvPr>
            <p:cNvCxnSpPr>
              <a:cxnSpLocks/>
            </p:cNvCxnSpPr>
            <p:nvPr/>
          </p:nvCxnSpPr>
          <p:spPr>
            <a:xfrm>
              <a:off x="9702769" y="2565586"/>
              <a:ext cx="1113337" cy="0"/>
            </a:xfrm>
            <a:prstGeom prst="line">
              <a:avLst/>
            </a:prstGeom>
            <a:ln w="25400">
              <a:solidFill>
                <a:schemeClr val="bg1">
                  <a:lumMod val="75000"/>
                </a:schemeClr>
              </a:solidFill>
              <a:headEnd type="arrow" w="med" len="sm"/>
              <a:tailEnd type="arrow" w="med" len="sm"/>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CB6569F3-EAD3-D56A-E6C8-70603570EF52}"/>
                </a:ext>
              </a:extLst>
            </p:cNvPr>
            <p:cNvSpPr txBox="1"/>
            <p:nvPr/>
          </p:nvSpPr>
          <p:spPr>
            <a:xfrm>
              <a:off x="8989695" y="2269764"/>
              <a:ext cx="625984" cy="184666"/>
            </a:xfrm>
            <a:prstGeom prst="rect">
              <a:avLst/>
            </a:prstGeom>
            <a:noFill/>
          </p:spPr>
          <p:txBody>
            <a:bodyPr wrap="square" lIns="0" tIns="0" rIns="0" bIns="0" rtlCol="0">
              <a:spAutoFit/>
            </a:bodyPr>
            <a:lstStyle/>
            <a:p>
              <a:pPr algn="ctr"/>
              <a:r>
                <a:rPr lang="en-US" sz="1080" b="1">
                  <a:latin typeface="+mj-lt"/>
                </a:rPr>
                <a:t>Detect</a:t>
              </a:r>
            </a:p>
          </p:txBody>
        </p:sp>
        <p:sp>
          <p:nvSpPr>
            <p:cNvPr id="24" name="TextBox 23">
              <a:extLst>
                <a:ext uri="{FF2B5EF4-FFF2-40B4-BE49-F238E27FC236}">
                  <a16:creationId xmlns:a16="http://schemas.microsoft.com/office/drawing/2014/main" id="{1FD2E687-5C5A-95DE-1497-27ED5AD2DB27}"/>
                </a:ext>
              </a:extLst>
            </p:cNvPr>
            <p:cNvSpPr txBox="1"/>
            <p:nvPr/>
          </p:nvSpPr>
          <p:spPr>
            <a:xfrm>
              <a:off x="9901269" y="2269764"/>
              <a:ext cx="716335" cy="184666"/>
            </a:xfrm>
            <a:prstGeom prst="rect">
              <a:avLst/>
            </a:prstGeom>
            <a:noFill/>
          </p:spPr>
          <p:txBody>
            <a:bodyPr wrap="square" lIns="0" tIns="0" rIns="0" bIns="0" rtlCol="0">
              <a:spAutoFit/>
            </a:bodyPr>
            <a:lstStyle/>
            <a:p>
              <a:pPr algn="ctr"/>
              <a:r>
                <a:rPr lang="en-US" sz="1080" b="1">
                  <a:latin typeface="+mj-lt"/>
                </a:rPr>
                <a:t>Repair</a:t>
              </a:r>
            </a:p>
          </p:txBody>
        </p:sp>
      </p:grpSp>
      <p:sp>
        <p:nvSpPr>
          <p:cNvPr id="46" name="Graphic 84">
            <a:extLst>
              <a:ext uri="{FF2B5EF4-FFF2-40B4-BE49-F238E27FC236}">
                <a16:creationId xmlns:a16="http://schemas.microsoft.com/office/drawing/2014/main" id="{B0F76E85-6FCC-E158-EDAF-5119A42495DA}"/>
              </a:ext>
              <a:ext uri="{C183D7F6-B498-43B3-948B-1728B52AA6E4}">
                <adec:decorative xmlns:adec="http://schemas.microsoft.com/office/drawing/2017/decorative" val="1"/>
              </a:ext>
            </a:extLst>
          </p:cNvPr>
          <p:cNvSpPr/>
          <p:nvPr/>
        </p:nvSpPr>
        <p:spPr>
          <a:xfrm>
            <a:off x="1123950" y="4001823"/>
            <a:ext cx="528972" cy="528968"/>
          </a:xfrm>
          <a:custGeom>
            <a:avLst/>
            <a:gdLst>
              <a:gd name="connsiteX0" fmla="*/ 215249 w 291647"/>
              <a:gd name="connsiteY0" fmla="*/ 138851 h 291647"/>
              <a:gd name="connsiteX1" fmla="*/ 291648 w 291647"/>
              <a:gd name="connsiteY1" fmla="*/ 215249 h 291647"/>
              <a:gd name="connsiteX2" fmla="*/ 215249 w 291647"/>
              <a:gd name="connsiteY2" fmla="*/ 291648 h 291647"/>
              <a:gd name="connsiteX3" fmla="*/ 138851 w 291647"/>
              <a:gd name="connsiteY3" fmla="*/ 215249 h 291647"/>
              <a:gd name="connsiteX4" fmla="*/ 215249 w 291647"/>
              <a:gd name="connsiteY4" fmla="*/ 138851 h 291647"/>
              <a:gd name="connsiteX5" fmla="*/ 139156 w 291647"/>
              <a:gd name="connsiteY5" fmla="*/ 166632 h 291647"/>
              <a:gd name="connsiteX6" fmla="*/ 129322 w 291647"/>
              <a:gd name="connsiteY6" fmla="*/ 187468 h 291647"/>
              <a:gd name="connsiteX7" fmla="*/ 31254 w 291647"/>
              <a:gd name="connsiteY7" fmla="*/ 187468 h 291647"/>
              <a:gd name="connsiteX8" fmla="*/ 20836 w 291647"/>
              <a:gd name="connsiteY8" fmla="*/ 197886 h 291647"/>
              <a:gd name="connsiteX9" fmla="*/ 20836 w 291647"/>
              <a:gd name="connsiteY9" fmla="*/ 210485 h 291647"/>
              <a:gd name="connsiteX10" fmla="*/ 31712 w 291647"/>
              <a:gd name="connsiteY10" fmla="*/ 234182 h 291647"/>
              <a:gd name="connsiteX11" fmla="*/ 111069 w 291647"/>
              <a:gd name="connsiteY11" fmla="*/ 256935 h 291647"/>
              <a:gd name="connsiteX12" fmla="*/ 134517 w 291647"/>
              <a:gd name="connsiteY12" fmla="*/ 255671 h 291647"/>
              <a:gd name="connsiteX13" fmla="*/ 147435 w 291647"/>
              <a:gd name="connsiteY13" fmla="*/ 274840 h 291647"/>
              <a:gd name="connsiteX14" fmla="*/ 111069 w 291647"/>
              <a:gd name="connsiteY14" fmla="*/ 277757 h 291647"/>
              <a:gd name="connsiteX15" fmla="*/ 18127 w 291647"/>
              <a:gd name="connsiteY15" fmla="*/ 249976 h 291647"/>
              <a:gd name="connsiteX16" fmla="*/ 0 w 291647"/>
              <a:gd name="connsiteY16" fmla="*/ 210485 h 291647"/>
              <a:gd name="connsiteX17" fmla="*/ 0 w 291647"/>
              <a:gd name="connsiteY17" fmla="*/ 197886 h 291647"/>
              <a:gd name="connsiteX18" fmla="*/ 31254 w 291647"/>
              <a:gd name="connsiteY18" fmla="*/ 166632 h 291647"/>
              <a:gd name="connsiteX19" fmla="*/ 139156 w 291647"/>
              <a:gd name="connsiteY19" fmla="*/ 166632 h 291647"/>
              <a:gd name="connsiteX20" fmla="*/ 181814 w 291647"/>
              <a:gd name="connsiteY20" fmla="*/ 180050 h 291647"/>
              <a:gd name="connsiteX21" fmla="*/ 180842 w 291647"/>
              <a:gd name="connsiteY21" fmla="*/ 180856 h 291647"/>
              <a:gd name="connsiteX22" fmla="*/ 180050 w 291647"/>
              <a:gd name="connsiteY22" fmla="*/ 181828 h 291647"/>
              <a:gd name="connsiteX23" fmla="*/ 180050 w 291647"/>
              <a:gd name="connsiteY23" fmla="*/ 189718 h 291647"/>
              <a:gd name="connsiteX24" fmla="*/ 180856 w 291647"/>
              <a:gd name="connsiteY24" fmla="*/ 190677 h 291647"/>
              <a:gd name="connsiteX25" fmla="*/ 205442 w 291647"/>
              <a:gd name="connsiteY25" fmla="*/ 215263 h 291647"/>
              <a:gd name="connsiteX26" fmla="*/ 180884 w 291647"/>
              <a:gd name="connsiteY26" fmla="*/ 239794 h 291647"/>
              <a:gd name="connsiteX27" fmla="*/ 180092 w 291647"/>
              <a:gd name="connsiteY27" fmla="*/ 240766 h 291647"/>
              <a:gd name="connsiteX28" fmla="*/ 180092 w 291647"/>
              <a:gd name="connsiteY28" fmla="*/ 248656 h 291647"/>
              <a:gd name="connsiteX29" fmla="*/ 180898 w 291647"/>
              <a:gd name="connsiteY29" fmla="*/ 249628 h 291647"/>
              <a:gd name="connsiteX30" fmla="*/ 181856 w 291647"/>
              <a:gd name="connsiteY30" fmla="*/ 250420 h 291647"/>
              <a:gd name="connsiteX31" fmla="*/ 189746 w 291647"/>
              <a:gd name="connsiteY31" fmla="*/ 250420 h 291647"/>
              <a:gd name="connsiteX32" fmla="*/ 190718 w 291647"/>
              <a:gd name="connsiteY32" fmla="*/ 249615 h 291647"/>
              <a:gd name="connsiteX33" fmla="*/ 215249 w 291647"/>
              <a:gd name="connsiteY33" fmla="*/ 225070 h 291647"/>
              <a:gd name="connsiteX34" fmla="*/ 239836 w 291647"/>
              <a:gd name="connsiteY34" fmla="*/ 249656 h 291647"/>
              <a:gd name="connsiteX35" fmla="*/ 240794 w 291647"/>
              <a:gd name="connsiteY35" fmla="*/ 250462 h 291647"/>
              <a:gd name="connsiteX36" fmla="*/ 248684 w 291647"/>
              <a:gd name="connsiteY36" fmla="*/ 250462 h 291647"/>
              <a:gd name="connsiteX37" fmla="*/ 249656 w 291647"/>
              <a:gd name="connsiteY37" fmla="*/ 249656 h 291647"/>
              <a:gd name="connsiteX38" fmla="*/ 250462 w 291647"/>
              <a:gd name="connsiteY38" fmla="*/ 248684 h 291647"/>
              <a:gd name="connsiteX39" fmla="*/ 250462 w 291647"/>
              <a:gd name="connsiteY39" fmla="*/ 240794 h 291647"/>
              <a:gd name="connsiteX40" fmla="*/ 249656 w 291647"/>
              <a:gd name="connsiteY40" fmla="*/ 239822 h 291647"/>
              <a:gd name="connsiteX41" fmla="*/ 225070 w 291647"/>
              <a:gd name="connsiteY41" fmla="*/ 215263 h 291647"/>
              <a:gd name="connsiteX42" fmla="*/ 249684 w 291647"/>
              <a:gd name="connsiteY42" fmla="*/ 190677 h 291647"/>
              <a:gd name="connsiteX43" fmla="*/ 250490 w 291647"/>
              <a:gd name="connsiteY43" fmla="*/ 189704 h 291647"/>
              <a:gd name="connsiteX44" fmla="*/ 250490 w 291647"/>
              <a:gd name="connsiteY44" fmla="*/ 181814 h 291647"/>
              <a:gd name="connsiteX45" fmla="*/ 249684 w 291647"/>
              <a:gd name="connsiteY45" fmla="*/ 180856 h 291647"/>
              <a:gd name="connsiteX46" fmla="*/ 248726 w 291647"/>
              <a:gd name="connsiteY46" fmla="*/ 180050 h 291647"/>
              <a:gd name="connsiteX47" fmla="*/ 240822 w 291647"/>
              <a:gd name="connsiteY47" fmla="*/ 180050 h 291647"/>
              <a:gd name="connsiteX48" fmla="*/ 239863 w 291647"/>
              <a:gd name="connsiteY48" fmla="*/ 180856 h 291647"/>
              <a:gd name="connsiteX49" fmla="*/ 215263 w 291647"/>
              <a:gd name="connsiteY49" fmla="*/ 205442 h 291647"/>
              <a:gd name="connsiteX50" fmla="*/ 190677 w 291647"/>
              <a:gd name="connsiteY50" fmla="*/ 180856 h 291647"/>
              <a:gd name="connsiteX51" fmla="*/ 189704 w 291647"/>
              <a:gd name="connsiteY51" fmla="*/ 180050 h 291647"/>
              <a:gd name="connsiteX52" fmla="*/ 182870 w 291647"/>
              <a:gd name="connsiteY52" fmla="*/ 179453 h 291647"/>
              <a:gd name="connsiteX53" fmla="*/ 181814 w 291647"/>
              <a:gd name="connsiteY53" fmla="*/ 180050 h 291647"/>
              <a:gd name="connsiteX54" fmla="*/ 111069 w 291647"/>
              <a:gd name="connsiteY54" fmla="*/ 0 h 291647"/>
              <a:gd name="connsiteX55" fmla="*/ 180523 w 291647"/>
              <a:gd name="connsiteY55" fmla="*/ 69453 h 291647"/>
              <a:gd name="connsiteX56" fmla="*/ 111069 w 291647"/>
              <a:gd name="connsiteY56" fmla="*/ 138906 h 291647"/>
              <a:gd name="connsiteX57" fmla="*/ 41616 w 291647"/>
              <a:gd name="connsiteY57" fmla="*/ 69453 h 291647"/>
              <a:gd name="connsiteX58" fmla="*/ 111069 w 291647"/>
              <a:gd name="connsiteY58" fmla="*/ 0 h 291647"/>
              <a:gd name="connsiteX59" fmla="*/ 111069 w 291647"/>
              <a:gd name="connsiteY59" fmla="*/ 20836 h 291647"/>
              <a:gd name="connsiteX60" fmla="*/ 62452 w 291647"/>
              <a:gd name="connsiteY60" fmla="*/ 69453 h 291647"/>
              <a:gd name="connsiteX61" fmla="*/ 111069 w 291647"/>
              <a:gd name="connsiteY61" fmla="*/ 118070 h 291647"/>
              <a:gd name="connsiteX62" fmla="*/ 159687 w 291647"/>
              <a:gd name="connsiteY62" fmla="*/ 69453 h 291647"/>
              <a:gd name="connsiteX63" fmla="*/ 111069 w 291647"/>
              <a:gd name="connsiteY63" fmla="*/ 20836 h 2916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291647" h="291647">
                <a:moveTo>
                  <a:pt x="215249" y="138851"/>
                </a:moveTo>
                <a:cubicBezTo>
                  <a:pt x="257443" y="138851"/>
                  <a:pt x="291648" y="173055"/>
                  <a:pt x="291648" y="215249"/>
                </a:cubicBezTo>
                <a:cubicBezTo>
                  <a:pt x="291648" y="257443"/>
                  <a:pt x="257443" y="291648"/>
                  <a:pt x="215249" y="291648"/>
                </a:cubicBezTo>
                <a:cubicBezTo>
                  <a:pt x="173055" y="291648"/>
                  <a:pt x="138851" y="257443"/>
                  <a:pt x="138851" y="215249"/>
                </a:cubicBezTo>
                <a:cubicBezTo>
                  <a:pt x="138851" y="173055"/>
                  <a:pt x="173055" y="138851"/>
                  <a:pt x="215249" y="138851"/>
                </a:cubicBezTo>
                <a:close/>
                <a:moveTo>
                  <a:pt x="139156" y="166632"/>
                </a:moveTo>
                <a:cubicBezTo>
                  <a:pt x="134999" y="173127"/>
                  <a:pt x="131693" y="180129"/>
                  <a:pt x="129322" y="187468"/>
                </a:cubicBezTo>
                <a:lnTo>
                  <a:pt x="31254" y="187468"/>
                </a:lnTo>
                <a:cubicBezTo>
                  <a:pt x="25500" y="187468"/>
                  <a:pt x="20836" y="192132"/>
                  <a:pt x="20836" y="197886"/>
                </a:cubicBezTo>
                <a:lnTo>
                  <a:pt x="20836" y="210485"/>
                </a:lnTo>
                <a:cubicBezTo>
                  <a:pt x="20836" y="219597"/>
                  <a:pt x="24809" y="228251"/>
                  <a:pt x="31712" y="234182"/>
                </a:cubicBezTo>
                <a:cubicBezTo>
                  <a:pt x="49187" y="249212"/>
                  <a:pt x="75509" y="256935"/>
                  <a:pt x="111069" y="256935"/>
                </a:cubicBezTo>
                <a:cubicBezTo>
                  <a:pt x="119390" y="256935"/>
                  <a:pt x="127210" y="256518"/>
                  <a:pt x="134517" y="255671"/>
                </a:cubicBezTo>
                <a:cubicBezTo>
                  <a:pt x="137989" y="262616"/>
                  <a:pt x="142337" y="269061"/>
                  <a:pt x="147435" y="274840"/>
                </a:cubicBezTo>
                <a:cubicBezTo>
                  <a:pt x="136281" y="276798"/>
                  <a:pt x="124154" y="277757"/>
                  <a:pt x="111069" y="277757"/>
                </a:cubicBezTo>
                <a:cubicBezTo>
                  <a:pt x="70926" y="277757"/>
                  <a:pt x="39838" y="268645"/>
                  <a:pt x="18127" y="249976"/>
                </a:cubicBezTo>
                <a:cubicBezTo>
                  <a:pt x="6621" y="240081"/>
                  <a:pt x="1" y="225660"/>
                  <a:pt x="0" y="210485"/>
                </a:cubicBezTo>
                <a:lnTo>
                  <a:pt x="0" y="197886"/>
                </a:lnTo>
                <a:cubicBezTo>
                  <a:pt x="0" y="180625"/>
                  <a:pt x="13993" y="166632"/>
                  <a:pt x="31254" y="166632"/>
                </a:cubicBezTo>
                <a:lnTo>
                  <a:pt x="139156" y="166632"/>
                </a:lnTo>
                <a:close/>
                <a:moveTo>
                  <a:pt x="181814" y="180050"/>
                </a:moveTo>
                <a:lnTo>
                  <a:pt x="180842" y="180856"/>
                </a:lnTo>
                <a:lnTo>
                  <a:pt x="180050" y="181828"/>
                </a:lnTo>
                <a:cubicBezTo>
                  <a:pt x="178411" y="184204"/>
                  <a:pt x="178411" y="187343"/>
                  <a:pt x="180050" y="189718"/>
                </a:cubicBezTo>
                <a:lnTo>
                  <a:pt x="180856" y="190677"/>
                </a:lnTo>
                <a:lnTo>
                  <a:pt x="205442" y="215263"/>
                </a:lnTo>
                <a:lnTo>
                  <a:pt x="180884" y="239794"/>
                </a:lnTo>
                <a:lnTo>
                  <a:pt x="180092" y="240766"/>
                </a:lnTo>
                <a:cubicBezTo>
                  <a:pt x="178453" y="243142"/>
                  <a:pt x="178453" y="246281"/>
                  <a:pt x="180092" y="248656"/>
                </a:cubicBezTo>
                <a:lnTo>
                  <a:pt x="180898" y="249628"/>
                </a:lnTo>
                <a:lnTo>
                  <a:pt x="181856" y="250420"/>
                </a:lnTo>
                <a:cubicBezTo>
                  <a:pt x="184231" y="252059"/>
                  <a:pt x="187371" y="252059"/>
                  <a:pt x="189746" y="250420"/>
                </a:cubicBezTo>
                <a:lnTo>
                  <a:pt x="190718" y="249615"/>
                </a:lnTo>
                <a:lnTo>
                  <a:pt x="215249" y="225070"/>
                </a:lnTo>
                <a:lnTo>
                  <a:pt x="239836" y="249656"/>
                </a:lnTo>
                <a:lnTo>
                  <a:pt x="240794" y="250462"/>
                </a:lnTo>
                <a:cubicBezTo>
                  <a:pt x="243169" y="252101"/>
                  <a:pt x="246309" y="252101"/>
                  <a:pt x="248684" y="250462"/>
                </a:cubicBezTo>
                <a:lnTo>
                  <a:pt x="249656" y="249656"/>
                </a:lnTo>
                <a:lnTo>
                  <a:pt x="250462" y="248684"/>
                </a:lnTo>
                <a:cubicBezTo>
                  <a:pt x="252101" y="246309"/>
                  <a:pt x="252101" y="243169"/>
                  <a:pt x="250462" y="240794"/>
                </a:cubicBezTo>
                <a:lnTo>
                  <a:pt x="249656" y="239822"/>
                </a:lnTo>
                <a:lnTo>
                  <a:pt x="225070" y="215263"/>
                </a:lnTo>
                <a:lnTo>
                  <a:pt x="249684" y="190677"/>
                </a:lnTo>
                <a:lnTo>
                  <a:pt x="250490" y="189704"/>
                </a:lnTo>
                <a:cubicBezTo>
                  <a:pt x="252129" y="187329"/>
                  <a:pt x="252129" y="184190"/>
                  <a:pt x="250490" y="181814"/>
                </a:cubicBezTo>
                <a:lnTo>
                  <a:pt x="249684" y="180856"/>
                </a:lnTo>
                <a:lnTo>
                  <a:pt x="248726" y="180050"/>
                </a:lnTo>
                <a:cubicBezTo>
                  <a:pt x="246347" y="178406"/>
                  <a:pt x="243200" y="178406"/>
                  <a:pt x="240822" y="180050"/>
                </a:cubicBezTo>
                <a:lnTo>
                  <a:pt x="239863" y="180856"/>
                </a:lnTo>
                <a:lnTo>
                  <a:pt x="215263" y="205442"/>
                </a:lnTo>
                <a:lnTo>
                  <a:pt x="190677" y="180856"/>
                </a:lnTo>
                <a:lnTo>
                  <a:pt x="189704" y="180050"/>
                </a:lnTo>
                <a:cubicBezTo>
                  <a:pt x="187690" y="178661"/>
                  <a:pt x="185094" y="178435"/>
                  <a:pt x="182870" y="179453"/>
                </a:cubicBezTo>
                <a:lnTo>
                  <a:pt x="181814" y="180050"/>
                </a:lnTo>
                <a:close/>
                <a:moveTo>
                  <a:pt x="111069" y="0"/>
                </a:moveTo>
                <a:cubicBezTo>
                  <a:pt x="149427" y="0"/>
                  <a:pt x="180523" y="31095"/>
                  <a:pt x="180523" y="69453"/>
                </a:cubicBezTo>
                <a:cubicBezTo>
                  <a:pt x="180523" y="107811"/>
                  <a:pt x="149427" y="138906"/>
                  <a:pt x="111069" y="138906"/>
                </a:cubicBezTo>
                <a:cubicBezTo>
                  <a:pt x="72712" y="138906"/>
                  <a:pt x="41616" y="107811"/>
                  <a:pt x="41616" y="69453"/>
                </a:cubicBezTo>
                <a:cubicBezTo>
                  <a:pt x="41616" y="31095"/>
                  <a:pt x="72712" y="0"/>
                  <a:pt x="111069" y="0"/>
                </a:cubicBezTo>
                <a:close/>
                <a:moveTo>
                  <a:pt x="111069" y="20836"/>
                </a:moveTo>
                <a:cubicBezTo>
                  <a:pt x="84219" y="20836"/>
                  <a:pt x="62452" y="42603"/>
                  <a:pt x="62452" y="69453"/>
                </a:cubicBezTo>
                <a:cubicBezTo>
                  <a:pt x="62452" y="96304"/>
                  <a:pt x="84219" y="118070"/>
                  <a:pt x="111069" y="118070"/>
                </a:cubicBezTo>
                <a:cubicBezTo>
                  <a:pt x="137920" y="118070"/>
                  <a:pt x="159687" y="96304"/>
                  <a:pt x="159687" y="69453"/>
                </a:cubicBezTo>
                <a:cubicBezTo>
                  <a:pt x="159687" y="42603"/>
                  <a:pt x="137920" y="20836"/>
                  <a:pt x="111069" y="20836"/>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47" name="Graphic 24">
            <a:extLst>
              <a:ext uri="{FF2B5EF4-FFF2-40B4-BE49-F238E27FC236}">
                <a16:creationId xmlns:a16="http://schemas.microsoft.com/office/drawing/2014/main" id="{644656AB-2D4B-3EAE-F998-755531729B12}"/>
              </a:ext>
              <a:ext uri="{C183D7F6-B498-43B3-948B-1728B52AA6E4}">
                <adec:decorative xmlns:adec="http://schemas.microsoft.com/office/drawing/2017/decorative" val="1"/>
              </a:ext>
            </a:extLst>
          </p:cNvPr>
          <p:cNvSpPr>
            <a:spLocks noChangeAspect="1"/>
          </p:cNvSpPr>
          <p:nvPr/>
        </p:nvSpPr>
        <p:spPr>
          <a:xfrm>
            <a:off x="6488130" y="3990648"/>
            <a:ext cx="543988" cy="543988"/>
          </a:xfrm>
          <a:custGeom>
            <a:avLst/>
            <a:gdLst>
              <a:gd name="connsiteX0" fmla="*/ 195591 w 391181"/>
              <a:gd name="connsiteY0" fmla="*/ 0 h 391181"/>
              <a:gd name="connsiteX1" fmla="*/ 391182 w 391181"/>
              <a:gd name="connsiteY1" fmla="*/ 195591 h 391181"/>
              <a:gd name="connsiteX2" fmla="*/ 195591 w 391181"/>
              <a:gd name="connsiteY2" fmla="*/ 391182 h 391181"/>
              <a:gd name="connsiteX3" fmla="*/ 0 w 391181"/>
              <a:gd name="connsiteY3" fmla="*/ 195591 h 391181"/>
              <a:gd name="connsiteX4" fmla="*/ 195591 w 391181"/>
              <a:gd name="connsiteY4" fmla="*/ 0 h 391181"/>
              <a:gd name="connsiteX5" fmla="*/ 195591 w 391181"/>
              <a:gd name="connsiteY5" fmla="*/ 32605 h 391181"/>
              <a:gd name="connsiteX6" fmla="*/ 32605 w 391181"/>
              <a:gd name="connsiteY6" fmla="*/ 195591 h 391181"/>
              <a:gd name="connsiteX7" fmla="*/ 195591 w 391181"/>
              <a:gd name="connsiteY7" fmla="*/ 358577 h 391181"/>
              <a:gd name="connsiteX8" fmla="*/ 358577 w 391181"/>
              <a:gd name="connsiteY8" fmla="*/ 195591 h 391181"/>
              <a:gd name="connsiteX9" fmla="*/ 195591 w 391181"/>
              <a:gd name="connsiteY9" fmla="*/ 32605 h 391181"/>
              <a:gd name="connsiteX10" fmla="*/ 180922 w 391181"/>
              <a:gd name="connsiteY10" fmla="*/ 78236 h 391181"/>
              <a:gd name="connsiteX11" fmla="*/ 195456 w 391181"/>
              <a:gd name="connsiteY11" fmla="*/ 90916 h 391181"/>
              <a:gd name="connsiteX12" fmla="*/ 195591 w 391181"/>
              <a:gd name="connsiteY12" fmla="*/ 92906 h 391181"/>
              <a:gd name="connsiteX13" fmla="*/ 195591 w 391181"/>
              <a:gd name="connsiteY13" fmla="*/ 195591 h 391181"/>
              <a:gd name="connsiteX14" fmla="*/ 259158 w 391181"/>
              <a:gd name="connsiteY14" fmla="*/ 195591 h 391181"/>
              <a:gd name="connsiteX15" fmla="*/ 273827 w 391181"/>
              <a:gd name="connsiteY15" fmla="*/ 210260 h 391181"/>
              <a:gd name="connsiteX16" fmla="*/ 261147 w 391181"/>
              <a:gd name="connsiteY16" fmla="*/ 224795 h 391181"/>
              <a:gd name="connsiteX17" fmla="*/ 259158 w 391181"/>
              <a:gd name="connsiteY17" fmla="*/ 224929 h 391181"/>
              <a:gd name="connsiteX18" fmla="*/ 180922 w 391181"/>
              <a:gd name="connsiteY18" fmla="*/ 224929 h 391181"/>
              <a:gd name="connsiteX19" fmla="*/ 166387 w 391181"/>
              <a:gd name="connsiteY19" fmla="*/ 212249 h 391181"/>
              <a:gd name="connsiteX20" fmla="*/ 166252 w 391181"/>
              <a:gd name="connsiteY20" fmla="*/ 210260 h 391181"/>
              <a:gd name="connsiteX21" fmla="*/ 166252 w 391181"/>
              <a:gd name="connsiteY21" fmla="*/ 92906 h 391181"/>
              <a:gd name="connsiteX22" fmla="*/ 180922 w 391181"/>
              <a:gd name="connsiteY22" fmla="*/ 78236 h 3911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91181" h="391181">
                <a:moveTo>
                  <a:pt x="195591" y="0"/>
                </a:moveTo>
                <a:cubicBezTo>
                  <a:pt x="303616" y="0"/>
                  <a:pt x="391182" y="87586"/>
                  <a:pt x="391182" y="195591"/>
                </a:cubicBezTo>
                <a:cubicBezTo>
                  <a:pt x="391182" y="303596"/>
                  <a:pt x="303616" y="391182"/>
                  <a:pt x="195591" y="391182"/>
                </a:cubicBezTo>
                <a:cubicBezTo>
                  <a:pt x="87566" y="391182"/>
                  <a:pt x="0" y="303596"/>
                  <a:pt x="0" y="195591"/>
                </a:cubicBezTo>
                <a:cubicBezTo>
                  <a:pt x="0" y="87586"/>
                  <a:pt x="87566" y="0"/>
                  <a:pt x="195591" y="0"/>
                </a:cubicBezTo>
                <a:close/>
                <a:moveTo>
                  <a:pt x="195591" y="32605"/>
                </a:moveTo>
                <a:cubicBezTo>
                  <a:pt x="105717" y="32605"/>
                  <a:pt x="32605" y="105717"/>
                  <a:pt x="32605" y="195591"/>
                </a:cubicBezTo>
                <a:cubicBezTo>
                  <a:pt x="32605" y="285465"/>
                  <a:pt x="105717" y="358577"/>
                  <a:pt x="195591" y="358577"/>
                </a:cubicBezTo>
                <a:cubicBezTo>
                  <a:pt x="285465" y="358577"/>
                  <a:pt x="358577" y="285465"/>
                  <a:pt x="358577" y="195591"/>
                </a:cubicBezTo>
                <a:cubicBezTo>
                  <a:pt x="358577" y="105717"/>
                  <a:pt x="285465" y="32605"/>
                  <a:pt x="195591" y="32605"/>
                </a:cubicBezTo>
                <a:close/>
                <a:moveTo>
                  <a:pt x="180922" y="78236"/>
                </a:moveTo>
                <a:cubicBezTo>
                  <a:pt x="188344" y="78236"/>
                  <a:pt x="194486" y="83758"/>
                  <a:pt x="195456" y="90916"/>
                </a:cubicBezTo>
                <a:lnTo>
                  <a:pt x="195591" y="92906"/>
                </a:lnTo>
                <a:lnTo>
                  <a:pt x="195591" y="195591"/>
                </a:lnTo>
                <a:lnTo>
                  <a:pt x="259158" y="195591"/>
                </a:lnTo>
                <a:cubicBezTo>
                  <a:pt x="267255" y="195591"/>
                  <a:pt x="273827" y="202163"/>
                  <a:pt x="273827" y="210260"/>
                </a:cubicBezTo>
                <a:cubicBezTo>
                  <a:pt x="273827" y="217683"/>
                  <a:pt x="268306" y="223824"/>
                  <a:pt x="261147" y="224795"/>
                </a:cubicBezTo>
                <a:lnTo>
                  <a:pt x="259158" y="224929"/>
                </a:lnTo>
                <a:lnTo>
                  <a:pt x="180922" y="224929"/>
                </a:lnTo>
                <a:cubicBezTo>
                  <a:pt x="173499" y="224929"/>
                  <a:pt x="167357" y="219408"/>
                  <a:pt x="166387" y="212249"/>
                </a:cubicBezTo>
                <a:lnTo>
                  <a:pt x="166252" y="210260"/>
                </a:lnTo>
                <a:lnTo>
                  <a:pt x="166252" y="92906"/>
                </a:lnTo>
                <a:cubicBezTo>
                  <a:pt x="166252" y="84808"/>
                  <a:pt x="172824" y="78236"/>
                  <a:pt x="180922" y="78236"/>
                </a:cubicBezTo>
                <a:close/>
              </a:path>
            </a:pathLst>
          </a:custGeom>
          <a:solidFill>
            <a:schemeClr val="accent1"/>
          </a:solidFill>
          <a:ln w="15081" cap="flat">
            <a:noFill/>
            <a:prstDash val="solid"/>
            <a:miter/>
          </a:ln>
        </p:spPr>
        <p:txBody>
          <a:bodyPr rot="0" spcFirstLastPara="0" vertOverflow="overflow" horzOverflow="overflow" vert="horz" wrap="square" lIns="82296" tIns="41148" rIns="82296" bIns="41148" numCol="1" spcCol="0" rtlCol="0" fromWordArt="0" anchor="ctr" anchorCtr="0" forceAA="0" compatLnSpc="1">
            <a:prstTxWarp prst="textNoShape">
              <a:avLst/>
            </a:prstTxWarp>
            <a:noAutofit/>
          </a:bodyPr>
          <a:lstStyle/>
          <a:p>
            <a:pPr defTabSz="823014"/>
            <a:endParaRPr lang="en-US" sz="1589">
              <a:solidFill>
                <a:srgbClr val="000000"/>
              </a:solidFill>
              <a:latin typeface="Segoe UI"/>
            </a:endParaRPr>
          </a:p>
        </p:txBody>
      </p:sp>
      <p:sp>
        <p:nvSpPr>
          <p:cNvPr id="2" name="Title 1">
            <a:extLst>
              <a:ext uri="{FF2B5EF4-FFF2-40B4-BE49-F238E27FC236}">
                <a16:creationId xmlns:a16="http://schemas.microsoft.com/office/drawing/2014/main" id="{243E02EC-C297-BEEC-76FC-C0C81BCDDA52}"/>
              </a:ext>
            </a:extLst>
          </p:cNvPr>
          <p:cNvSpPr>
            <a:spLocks noGrp="1"/>
          </p:cNvSpPr>
          <p:nvPr>
            <p:ph type="title"/>
          </p:nvPr>
        </p:nvSpPr>
        <p:spPr>
          <a:xfrm>
            <a:off x="1123950" y="754381"/>
            <a:ext cx="9915526" cy="443198"/>
          </a:xfrm>
        </p:spPr>
        <p:txBody>
          <a:bodyPr>
            <a:normAutofit fontScale="90000"/>
          </a:bodyPr>
          <a:lstStyle/>
          <a:p>
            <a:r>
              <a:rPr lang="en-US" sz="2880"/>
              <a:t>Staying connected metric</a:t>
            </a:r>
          </a:p>
        </p:txBody>
      </p:sp>
      <p:sp>
        <p:nvSpPr>
          <p:cNvPr id="10" name="Rectangle 9" descr="A horizontal timeline diagram illustrating system reliability. The timeline is divided into sections with labels. A long blue arrow at the top labeled 'MTTF (~6 hours)' represents 'Correct Behavior'. Below it, a slightly shorter blue arrow also labeled 'Correct Behavior' spans the same duration. To the right, a significantly shorter blue arrow labeled 'MTTR (~33 sec)' is divided into three sections: 'Detect', 'Repair', and 'End Repair'.  Below these sections are corresponding labels: 'Failure', 'Begin Repair', and 'End Repair'. The diagram shows the relationship between Mean Time To Failure (MTTF) and Mean Time To Repair (MTTR).">
            <a:extLst>
              <a:ext uri="{FF2B5EF4-FFF2-40B4-BE49-F238E27FC236}">
                <a16:creationId xmlns:a16="http://schemas.microsoft.com/office/drawing/2014/main" id="{35BE6F14-9A4E-D22E-B240-4B3F2B89F173}"/>
              </a:ext>
            </a:extLst>
          </p:cNvPr>
          <p:cNvSpPr/>
          <p:nvPr/>
        </p:nvSpPr>
        <p:spPr bwMode="auto">
          <a:xfrm>
            <a:off x="1138258" y="1374867"/>
            <a:ext cx="256585" cy="17792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64592" tIns="131674" rIns="164592" bIns="131674" numCol="1" spcCol="0" rtlCol="0" fromWordArt="0" anchor="t" anchorCtr="0" forceAA="0" compatLnSpc="1">
            <a:prstTxWarp prst="textNoShape">
              <a:avLst/>
            </a:prstTxWarp>
            <a:noAutofit/>
          </a:bodyPr>
          <a:lstStyle/>
          <a:p>
            <a:pPr defTabSz="839225" fontAlgn="base">
              <a:spcBef>
                <a:spcPct val="0"/>
              </a:spcBef>
              <a:spcAft>
                <a:spcPct val="0"/>
              </a:spcAft>
            </a:pPr>
            <a:endParaRPr lang="en-US" err="1">
              <a:solidFill>
                <a:srgbClr val="FFFFFF"/>
              </a:solidFill>
              <a:ea typeface="Segoe UI" pitchFamily="34" charset="0"/>
              <a:cs typeface="Segoe UI" pitchFamily="34" charset="0"/>
            </a:endParaRPr>
          </a:p>
        </p:txBody>
      </p:sp>
      <p:sp>
        <p:nvSpPr>
          <p:cNvPr id="6" name="TextBox 5">
            <a:extLst>
              <a:ext uri="{FF2B5EF4-FFF2-40B4-BE49-F238E27FC236}">
                <a16:creationId xmlns:a16="http://schemas.microsoft.com/office/drawing/2014/main" id="{09108719-774D-5689-DF92-73D68F090EFB}"/>
              </a:ext>
            </a:extLst>
          </p:cNvPr>
          <p:cNvSpPr txBox="1"/>
          <p:nvPr/>
        </p:nvSpPr>
        <p:spPr>
          <a:xfrm>
            <a:off x="1123951" y="4655257"/>
            <a:ext cx="4842035" cy="1112612"/>
          </a:xfrm>
          <a:prstGeom prst="rect">
            <a:avLst/>
          </a:prstGeom>
          <a:noFill/>
        </p:spPr>
        <p:txBody>
          <a:bodyPr wrap="square" lIns="0" tIns="0" rIns="0" bIns="0">
            <a:spAutoFit/>
          </a:bodyPr>
          <a:lstStyle/>
          <a:p>
            <a:pPr>
              <a:spcAft>
                <a:spcPts val="360"/>
              </a:spcAft>
            </a:pPr>
            <a:r>
              <a:rPr lang="en-US" sz="1620" b="1" kern="0">
                <a:latin typeface="+mj-lt"/>
                <a:ea typeface="Times New Roman" panose="02020603050405020304" pitchFamily="18" charset="0"/>
                <a:cs typeface="Calibri" panose="020F0502020204030204" pitchFamily="34" charset="0"/>
              </a:rPr>
              <a:t>MTTF </a:t>
            </a:r>
            <a:r>
              <a:rPr lang="en-US" sz="1620" b="1" kern="0">
                <a:latin typeface="+mj-lt"/>
                <a:ea typeface="Times New Roman" panose="02020603050405020304" pitchFamily="18" charset="0"/>
                <a:cs typeface="Calibri" panose="020F0502020204030204" pitchFamily="34" charset="0"/>
                <a:sym typeface="Wingdings" panose="05000000000000000000" pitchFamily="2" charset="2"/>
              </a:rPr>
              <a:t></a:t>
            </a:r>
            <a:r>
              <a:rPr lang="en-US" sz="1620" b="1" kern="0">
                <a:latin typeface="+mj-lt"/>
                <a:ea typeface="Times New Roman" panose="02020603050405020304" pitchFamily="18" charset="0"/>
                <a:cs typeface="Calibri" panose="020F0502020204030204" pitchFamily="34" charset="0"/>
              </a:rPr>
              <a:t> Mean time to failure</a:t>
            </a:r>
            <a:endParaRPr lang="en-US" sz="1620" b="1" kern="100">
              <a:latin typeface="+mj-lt"/>
              <a:ea typeface="Calibri" panose="020F0502020204030204" pitchFamily="34" charset="0"/>
              <a:cs typeface="Arial" panose="020B0604020202020204" pitchFamily="34" charset="0"/>
            </a:endParaRPr>
          </a:p>
          <a:p>
            <a:pPr marL="350045" indent="-195739" fontAlgn="ctr">
              <a:spcAft>
                <a:spcPts val="540"/>
              </a:spcAft>
              <a:buSzPct val="100000"/>
              <a:buFont typeface="Arial" panose="020B0604020202020204" pitchFamily="34" charset="0"/>
              <a:buChar char="•"/>
            </a:pPr>
            <a:r>
              <a:rPr lang="en-US" sz="1620" kern="0">
                <a:ea typeface="Times New Roman" panose="02020603050405020304" pitchFamily="18" charset="0"/>
                <a:cs typeface="Calibri" panose="020F0502020204030204" pitchFamily="34" charset="0"/>
              </a:rPr>
              <a:t>Time until user noticeable connection disruption.</a:t>
            </a:r>
          </a:p>
          <a:p>
            <a:pPr marL="350045" indent="-195739" fontAlgn="ctr">
              <a:buSzPct val="100000"/>
              <a:buFont typeface="Arial" panose="020B0604020202020204" pitchFamily="34" charset="0"/>
              <a:buChar char="•"/>
            </a:pPr>
            <a:r>
              <a:rPr lang="en-US" sz="1620" kern="0">
                <a:ea typeface="Times New Roman" panose="02020603050405020304" pitchFamily="18" charset="0"/>
                <a:cs typeface="Calibri" panose="020F0502020204030204" pitchFamily="34" charset="0"/>
              </a:rPr>
              <a:t>Single metric doesn’t exist yet, being worked on. Current time calculated from existing data.</a:t>
            </a:r>
            <a:endParaRPr lang="en-US" sz="1260" b="1" kern="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7A8EFAE-200F-C105-96D0-52854ED6A4BC}"/>
              </a:ext>
            </a:extLst>
          </p:cNvPr>
          <p:cNvSpPr txBox="1"/>
          <p:nvPr/>
        </p:nvSpPr>
        <p:spPr>
          <a:xfrm>
            <a:off x="6491975" y="4655258"/>
            <a:ext cx="4576075" cy="1112612"/>
          </a:xfrm>
          <a:prstGeom prst="rect">
            <a:avLst/>
          </a:prstGeom>
          <a:noFill/>
        </p:spPr>
        <p:txBody>
          <a:bodyPr wrap="square" lIns="0" tIns="0" rIns="0" bIns="0">
            <a:spAutoFit/>
          </a:bodyPr>
          <a:lstStyle/>
          <a:p>
            <a:pPr>
              <a:spcAft>
                <a:spcPts val="360"/>
              </a:spcAft>
            </a:pPr>
            <a:r>
              <a:rPr lang="en-US" sz="1620" b="1" kern="0">
                <a:latin typeface="+mj-lt"/>
                <a:ea typeface="Times New Roman" panose="02020603050405020304" pitchFamily="18" charset="0"/>
                <a:cs typeface="Calibri" panose="020F0502020204030204" pitchFamily="34" charset="0"/>
              </a:rPr>
              <a:t>MTTR </a:t>
            </a:r>
            <a:r>
              <a:rPr lang="en-US" sz="1620" b="1" kern="0">
                <a:latin typeface="+mj-lt"/>
                <a:ea typeface="Times New Roman" panose="02020603050405020304" pitchFamily="18" charset="0"/>
                <a:cs typeface="Calibri" panose="020F0502020204030204" pitchFamily="34" charset="0"/>
                <a:sym typeface="Wingdings" panose="05000000000000000000" pitchFamily="2" charset="2"/>
              </a:rPr>
              <a:t></a:t>
            </a:r>
            <a:r>
              <a:rPr lang="en-US" sz="1620" b="1" kern="0">
                <a:latin typeface="+mj-lt"/>
                <a:ea typeface="Times New Roman" panose="02020603050405020304" pitchFamily="18" charset="0"/>
                <a:cs typeface="Calibri" panose="020F0502020204030204" pitchFamily="34" charset="0"/>
              </a:rPr>
              <a:t> Mean time to recovery </a:t>
            </a:r>
            <a:endParaRPr lang="en-US" sz="1620" b="1" kern="100">
              <a:latin typeface="+mj-lt"/>
              <a:ea typeface="Calibri" panose="020F0502020204030204" pitchFamily="34" charset="0"/>
              <a:cs typeface="Arial" panose="020B0604020202020204" pitchFamily="34" charset="0"/>
            </a:endParaRPr>
          </a:p>
          <a:p>
            <a:pPr marL="350045" indent="-195739" fontAlgn="ctr">
              <a:spcAft>
                <a:spcPts val="540"/>
              </a:spcAft>
              <a:buSzPct val="100000"/>
              <a:buFont typeface="Arial" panose="020B0604020202020204" pitchFamily="34" charset="0"/>
              <a:buChar char="•"/>
              <a:tabLst>
                <a:tab pos="411480" algn="l"/>
              </a:tabLst>
            </a:pPr>
            <a:r>
              <a:rPr lang="en-US" sz="1620" kern="0">
                <a:ea typeface="Times New Roman" panose="02020603050405020304" pitchFamily="18" charset="0"/>
                <a:cs typeface="Calibri" panose="020F0502020204030204" pitchFamily="34" charset="0"/>
              </a:rPr>
              <a:t>Time for the system to restore the user’s connection. </a:t>
            </a:r>
          </a:p>
          <a:p>
            <a:pPr marL="350045" indent="-195739" fontAlgn="ctr">
              <a:buSzPct val="100000"/>
              <a:buFont typeface="Arial" panose="020B0604020202020204" pitchFamily="34" charset="0"/>
              <a:buChar char="•"/>
              <a:tabLst>
                <a:tab pos="411480" algn="l"/>
              </a:tabLst>
            </a:pPr>
            <a:r>
              <a:rPr lang="en-US" sz="1620" kern="0">
                <a:ea typeface="Times New Roman" panose="02020603050405020304" pitchFamily="18" charset="0"/>
                <a:cs typeface="Calibri" panose="020F0502020204030204" pitchFamily="34" charset="0"/>
              </a:rPr>
              <a:t>Composed of time to detect + time to repair</a:t>
            </a:r>
          </a:p>
        </p:txBody>
      </p:sp>
    </p:spTree>
    <p:extLst>
      <p:ext uri="{BB962C8B-B14F-4D97-AF65-F5344CB8AC3E}">
        <p14:creationId xmlns:p14="http://schemas.microsoft.com/office/powerpoint/2010/main" val="4165768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TotalTime>
  <Words>4865</Words>
  <Application>Microsoft Office PowerPoint</Application>
  <PresentationFormat>Widescreen</PresentationFormat>
  <Paragraphs>489</Paragraphs>
  <Slides>39</Slides>
  <Notes>27</Notes>
  <HiddenSlides>0</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39</vt:i4>
      </vt:variant>
    </vt:vector>
  </HeadingPairs>
  <TitlesOfParts>
    <vt:vector size="52" baseType="lpstr">
      <vt:lpstr>Altivo Regular</vt:lpstr>
      <vt:lpstr>Aptos</vt:lpstr>
      <vt:lpstr>Aptos Display</vt:lpstr>
      <vt:lpstr>Arial</vt:lpstr>
      <vt:lpstr>Calibri</vt:lpstr>
      <vt:lpstr>Segoe Sans Display</vt:lpstr>
      <vt:lpstr>Segoe UI</vt:lpstr>
      <vt:lpstr>Segoe UI </vt:lpstr>
      <vt:lpstr>Segoe UI Light</vt:lpstr>
      <vt:lpstr>Segoe UI Semibold</vt:lpstr>
      <vt:lpstr>Segoe UI Semibold (Headings)</vt:lpstr>
      <vt:lpstr>Times New Roman</vt:lpstr>
      <vt:lpstr>Office Theme</vt:lpstr>
      <vt:lpstr>PowerPoint Presentation</vt:lpstr>
      <vt:lpstr>PowerPoint Presentation</vt:lpstr>
      <vt:lpstr>PowerPoint Presentation</vt:lpstr>
      <vt:lpstr>THANK YOU TO OUR SPONSORS</vt:lpstr>
      <vt:lpstr>Agenda</vt:lpstr>
      <vt:lpstr>Delivering like-local experiences—adapts to user environment</vt:lpstr>
      <vt:lpstr>Innovation at every layer</vt:lpstr>
      <vt:lpstr>PowerPoint Presentation</vt:lpstr>
      <vt:lpstr>Staying connected metric</vt:lpstr>
      <vt:lpstr>What gets marked as a ‘failure’ today? </vt:lpstr>
      <vt:lpstr>Global TURN relay expansion</vt:lpstr>
      <vt:lpstr>Demo: RDP Multipath</vt:lpstr>
      <vt:lpstr>IDEA of SMILES</vt:lpstr>
      <vt:lpstr>SMILES in action - 1</vt:lpstr>
      <vt:lpstr>SMILES in action - 2 </vt:lpstr>
      <vt:lpstr>SMILES in action - 3  </vt:lpstr>
      <vt:lpstr>Rendezvous protocol</vt:lpstr>
      <vt:lpstr>SMILES + Rendezvous in action</vt:lpstr>
      <vt:lpstr>SMILES + Rendezvous</vt:lpstr>
      <vt:lpstr>PowerPoint Presentation</vt:lpstr>
      <vt:lpstr>Windows 365 &amp; Azure Virtual Desktop: RDP connectivity optimization challenges - 1</vt:lpstr>
      <vt:lpstr>Windows 365 &amp; Azure Virtual Desktop: RDP connectivity optimization challenges - 2</vt:lpstr>
      <vt:lpstr>Connectivity simplification &amp; improvement timeline</vt:lpstr>
      <vt:lpstr>RDP optimization </vt:lpstr>
      <vt:lpstr>PowerPoint Presentation</vt:lpstr>
      <vt:lpstr>Demo: 4K60 with HEVC/H.265 encode using GPU h/w </vt:lpstr>
      <vt:lpstr>PowerPoint Presentation</vt:lpstr>
      <vt:lpstr>Peripheral strategy</vt:lpstr>
      <vt:lpstr>Upcoming redirections features</vt:lpstr>
      <vt:lpstr>PowerPoint Presentation</vt:lpstr>
      <vt:lpstr>New streaming capabilities</vt:lpstr>
      <vt:lpstr>How to use new hardware capabilities</vt:lpstr>
      <vt:lpstr>New user profiles </vt:lpstr>
      <vt:lpstr>PowerPoint Presentation</vt:lpstr>
      <vt:lpstr>PowerPoint Presentation</vt:lpstr>
      <vt:lpstr>Obux’s mission</vt:lpstr>
      <vt:lpstr>Shape the product – Work together!</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Stefan Georgiev</dc:creator>
  <cp:lastModifiedBy>Stefan Georgiev</cp:lastModifiedBy>
  <cp:revision>1</cp:revision>
  <dcterms:created xsi:type="dcterms:W3CDTF">2025-07-29T06:22:52Z</dcterms:created>
  <dcterms:modified xsi:type="dcterms:W3CDTF">2025-07-29T06:27:10Z</dcterms:modified>
</cp:coreProperties>
</file>